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0" r:id="rId2"/>
    <p:sldId id="277" r:id="rId3"/>
    <p:sldId id="278" r:id="rId4"/>
    <p:sldId id="279" r:id="rId5"/>
    <p:sldId id="281" r:id="rId6"/>
    <p:sldId id="28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2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2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Изучить данные в файлах </a:t>
            </a:r>
            <a:r>
              <a:rPr lang="en-US" sz="2400" b="1" dirty="0" smtClean="0"/>
              <a:t>Day</a:t>
            </a:r>
            <a:r>
              <a:rPr lang="ru-RU" sz="2400" b="1" dirty="0" smtClean="0"/>
              <a:t>4</a:t>
            </a:r>
            <a:r>
              <a:rPr lang="en-US" sz="2400" b="1" dirty="0" smtClean="0"/>
              <a:t>-1.csv </a:t>
            </a:r>
            <a:r>
              <a:rPr lang="ru-RU" sz="2400" b="1" dirty="0" smtClean="0"/>
              <a:t>и </a:t>
            </a:r>
            <a:r>
              <a:rPr lang="en-US" sz="2400" b="1" dirty="0" smtClean="0"/>
              <a:t>Day</a:t>
            </a:r>
            <a:r>
              <a:rPr lang="ru-RU" sz="2400" b="1" dirty="0" smtClean="0"/>
              <a:t>4</a:t>
            </a:r>
            <a:r>
              <a:rPr lang="en-US" sz="2400" b="1" dirty="0" smtClean="0"/>
              <a:t>-2.csv </a:t>
            </a:r>
            <a:r>
              <a:rPr lang="ru-RU" sz="2400" b="1" dirty="0" smtClean="0"/>
              <a:t>и выполнить задания: 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Исследовать коэффициент корреляции для каждого набора</a:t>
            </a:r>
            <a:r>
              <a:rPr lang="en-US" sz="2400" dirty="0"/>
              <a:t>;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графики рассеивания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наиболее подходящую функцию регрессии </a:t>
            </a:r>
            <a:r>
              <a:rPr lang="en-US" sz="2400" dirty="0" smtClean="0"/>
              <a:t>par2=f(par1).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Одномерные статистические тесты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Стьюдента характеристики мат. ожидания распределения: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(salary</a:t>
            </a:r>
            <a:r>
              <a:rPr lang="en-US" sz="2400" dirty="0"/>
              <a:t>, mu=32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2) Тест </a:t>
            </a:r>
            <a:r>
              <a:rPr lang="ru-RU" sz="2400" dirty="0" err="1" smtClean="0"/>
              <a:t>Уилкоксона</a:t>
            </a:r>
            <a:r>
              <a:rPr lang="ru-RU" sz="2400" dirty="0" smtClean="0"/>
              <a:t> характеристики медианы распределения: 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wilcox.test</a:t>
            </a:r>
            <a:r>
              <a:rPr lang="en-US" sz="2400" dirty="0" smtClean="0"/>
              <a:t>(salary2</a:t>
            </a:r>
            <a:r>
              <a:rPr lang="en-US" sz="2400" dirty="0"/>
              <a:t>, mu=median(salary2), </a:t>
            </a:r>
            <a:r>
              <a:rPr lang="ru-RU" sz="2400" dirty="0" smtClean="0"/>
              <a:t>			</a:t>
            </a:r>
            <a:r>
              <a:rPr lang="en-US" sz="2400" dirty="0" smtClean="0"/>
              <a:t>conf.int=TRUE)</a:t>
            </a:r>
            <a:endParaRPr lang="ru-RU" sz="2400" dirty="0" smtClean="0"/>
          </a:p>
          <a:p>
            <a:pPr marL="342900" indent="-342900">
              <a:buAutoNum type="arabicParenR" startAt="3"/>
            </a:pPr>
            <a:r>
              <a:rPr lang="ru-RU" sz="2400" dirty="0" smtClean="0"/>
              <a:t>Проверка распределения на нормальность: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shapiro.test</a:t>
            </a:r>
            <a:r>
              <a:rPr lang="en-US" sz="2400" dirty="0" smtClean="0"/>
              <a:t>(salary)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qqnorm</a:t>
            </a:r>
            <a:r>
              <a:rPr lang="en-US" sz="2400" dirty="0" smtClean="0"/>
              <a:t>(salary2</a:t>
            </a:r>
            <a:r>
              <a:rPr lang="en-US" sz="2400" dirty="0"/>
              <a:t>); </a:t>
            </a:r>
            <a:r>
              <a:rPr lang="en-US" sz="2400" dirty="0" err="1"/>
              <a:t>qqline</a:t>
            </a:r>
            <a:r>
              <a:rPr lang="en-US" sz="2400" dirty="0"/>
              <a:t>(salary2, </a:t>
            </a:r>
            <a:r>
              <a:rPr lang="en-US" sz="2400" dirty="0" smtClean="0"/>
              <a:t>					col=2)</a:t>
            </a:r>
          </a:p>
          <a:p>
            <a:endParaRPr lang="en-US" sz="2400" dirty="0"/>
          </a:p>
          <a:p>
            <a:r>
              <a:rPr lang="en-US" sz="2400" dirty="0" smtClean="0"/>
              <a:t>				</a:t>
            </a:r>
            <a:r>
              <a:rPr lang="en-US" dirty="0"/>
              <a:t> </a:t>
            </a:r>
            <a:r>
              <a:rPr lang="en-US" sz="2400" dirty="0"/>
              <a:t>library(</a:t>
            </a:r>
            <a:r>
              <a:rPr lang="en-US" sz="2400" dirty="0" err="1"/>
              <a:t>nortest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 </a:t>
            </a:r>
            <a:r>
              <a:rPr lang="en-US" sz="2400" dirty="0" err="1" smtClean="0"/>
              <a:t>ad.test</a:t>
            </a:r>
            <a:r>
              <a:rPr lang="en-US" sz="2400" dirty="0" smtClean="0"/>
              <a:t>(</a:t>
            </a:r>
            <a:r>
              <a:rPr lang="en-US" sz="2400" dirty="0" err="1" smtClean="0"/>
              <a:t>data$variable</a:t>
            </a:r>
            <a:r>
              <a:rPr lang="en-US" sz="2400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" y="3736257"/>
            <a:ext cx="3523384" cy="27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Гипотезы на однородность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равенства средних</a:t>
            </a:r>
            <a:r>
              <a:rPr lang="en-US" sz="2400" dirty="0" smtClean="0"/>
              <a:t> </a:t>
            </a:r>
            <a:r>
              <a:rPr lang="ru-RU" sz="2400" dirty="0" smtClean="0"/>
              <a:t>Пирсона: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(par1, par2, </a:t>
            </a:r>
            <a:r>
              <a:rPr lang="en-US" sz="2400" dirty="0" err="1" smtClean="0"/>
              <a:t>var.equal</a:t>
            </a:r>
            <a:r>
              <a:rPr lang="en-US" sz="2400" dirty="0" smtClean="0"/>
              <a:t>= F)</a:t>
            </a:r>
            <a:r>
              <a:rPr lang="ru-RU" sz="2400" dirty="0" smtClean="0"/>
              <a:t> </a:t>
            </a:r>
            <a:r>
              <a:rPr lang="en-US" sz="2400" dirty="0" smtClean="0"/>
              <a:t>| </a:t>
            </a:r>
            <a:r>
              <a:rPr lang="en-US" sz="2400" dirty="0" err="1"/>
              <a:t>t.test</a:t>
            </a:r>
            <a:r>
              <a:rPr lang="en-US" sz="2400" dirty="0"/>
              <a:t>(par1, par2, </a:t>
            </a:r>
            <a:r>
              <a:rPr lang="en-US" sz="2400" dirty="0" smtClean="0"/>
              <a:t>paired =T)</a:t>
            </a:r>
            <a:r>
              <a:rPr lang="ru-RU" sz="2400" dirty="0" smtClean="0"/>
              <a:t> </a:t>
            </a:r>
          </a:p>
          <a:p>
            <a:r>
              <a:rPr lang="ru-RU" sz="2400" dirty="0" smtClean="0"/>
              <a:t>2) Критерий Фишера на равенство дисперсий: </a:t>
            </a:r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var.test</a:t>
            </a:r>
            <a:r>
              <a:rPr lang="en-US" sz="2400" dirty="0"/>
              <a:t>(x, y) | </a:t>
            </a:r>
            <a:r>
              <a:rPr lang="en-US" sz="2400" dirty="0" err="1"/>
              <a:t>var.test</a:t>
            </a:r>
            <a:r>
              <a:rPr lang="en-US" sz="2400" dirty="0"/>
              <a:t>(x, y, ratio = 4)</a:t>
            </a:r>
            <a:endParaRPr lang="ru-RU" sz="2400" dirty="0" smtClean="0"/>
          </a:p>
          <a:p>
            <a:r>
              <a:rPr lang="ru-RU" sz="2400" dirty="0" smtClean="0"/>
              <a:t>3) Непараметрический тест сравнения средних </a:t>
            </a:r>
            <a:r>
              <a:rPr lang="ru-RU" sz="2400" dirty="0" err="1" smtClean="0"/>
              <a:t>Уилкоксона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wilcox.test</a:t>
            </a:r>
            <a:r>
              <a:rPr lang="en-US" sz="2400" dirty="0"/>
              <a:t>(x, </a:t>
            </a:r>
            <a:r>
              <a:rPr lang="en-US" sz="2400" dirty="0" smtClean="0"/>
              <a:t>y)</a:t>
            </a:r>
            <a:r>
              <a:rPr lang="ru-RU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wilcox.test</a:t>
            </a:r>
            <a:r>
              <a:rPr lang="en-US" sz="2400" dirty="0"/>
              <a:t>(x, y, mu = -2</a:t>
            </a:r>
            <a:r>
              <a:rPr lang="en-US" sz="2400" dirty="0" smtClean="0"/>
              <a:t>)</a:t>
            </a:r>
            <a:endParaRPr lang="ru-RU" sz="2400" dirty="0"/>
          </a:p>
          <a:p>
            <a:r>
              <a:rPr lang="ru-RU" sz="2400" dirty="0" smtClean="0"/>
              <a:t>4) </a:t>
            </a:r>
            <a:r>
              <a:rPr lang="ru-RU" sz="2400" dirty="0"/>
              <a:t>Непараметрический тест сравнения </a:t>
            </a:r>
            <a:r>
              <a:rPr lang="ru-RU" sz="2400" dirty="0" smtClean="0"/>
              <a:t>масштабов </a:t>
            </a:r>
            <a:r>
              <a:rPr lang="ru-RU" sz="2400" dirty="0" err="1" smtClean="0"/>
              <a:t>Ансари</a:t>
            </a:r>
            <a:r>
              <a:rPr lang="ru-RU" sz="2400" dirty="0" smtClean="0"/>
              <a:t>-Брэдли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 smtClean="0"/>
              <a:t>ansari.test</a:t>
            </a:r>
            <a:r>
              <a:rPr lang="en-US" sz="2400" dirty="0" smtClean="0"/>
              <a:t>(x, y) | </a:t>
            </a:r>
            <a:r>
              <a:rPr lang="en-US" sz="2400" dirty="0" err="1"/>
              <a:t>ansari.test</a:t>
            </a:r>
            <a:r>
              <a:rPr lang="en-US" sz="2400" dirty="0"/>
              <a:t>(x, </a:t>
            </a:r>
            <a:r>
              <a:rPr lang="en-US" sz="2400" dirty="0" smtClean="0"/>
              <a:t>y, max=2)</a:t>
            </a:r>
            <a:endParaRPr lang="ru-RU" sz="2400" dirty="0" smtClean="0"/>
          </a:p>
          <a:p>
            <a:endParaRPr lang="ru-RU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 smtClean="0"/>
              <a:t>DataDay2.csv: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Указать, есть ли параметры, которые распределены по нормальному закону;</a:t>
            </a:r>
          </a:p>
          <a:p>
            <a:pPr marL="342900" indent="-342900">
              <a:buAutoNum type="arabicParenR"/>
            </a:pPr>
            <a:r>
              <a:rPr lang="ru-RU" sz="2400" dirty="0"/>
              <a:t>Проверить средние и медианы на значимость</a:t>
            </a:r>
            <a:r>
              <a:rPr lang="ru-RU" sz="2400" dirty="0" smtClean="0"/>
              <a:t>;</a:t>
            </a:r>
            <a:endParaRPr lang="en-US" sz="2400" dirty="0" smtClean="0"/>
          </a:p>
          <a:p>
            <a:pPr marL="342900" indent="-342900">
              <a:buFontTx/>
              <a:buAutoNum type="arabicParenR"/>
            </a:pPr>
            <a:r>
              <a:rPr lang="ru-RU" sz="2400" dirty="0"/>
              <a:t>Сказать, в каком регионе распределение выбросов СО2 наиболее близко к </a:t>
            </a:r>
            <a:r>
              <a:rPr lang="ru-RU" sz="2400" dirty="0" smtClean="0"/>
              <a:t>нормальному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Построить круговую диаграмму населения по регионам.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Множественная регрессия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Отображение множества диаграмм рассеивания</a:t>
            </a:r>
            <a:endParaRPr lang="en-US" sz="2000" b="1" dirty="0" smtClean="0"/>
          </a:p>
          <a:p>
            <a:r>
              <a:rPr lang="en-US" sz="2000" dirty="0" smtClean="0"/>
              <a:t>library(car</a:t>
            </a:r>
            <a:r>
              <a:rPr lang="en-US" sz="2000" dirty="0"/>
              <a:t>) </a:t>
            </a:r>
            <a:endParaRPr lang="ru-RU" sz="2000" dirty="0" smtClean="0"/>
          </a:p>
          <a:p>
            <a:r>
              <a:rPr lang="en-US" sz="2000" dirty="0" err="1" smtClean="0"/>
              <a:t>scatterplotMatrix</a:t>
            </a:r>
            <a:r>
              <a:rPr lang="en-US" sz="2000" dirty="0" smtClean="0"/>
              <a:t>(~par1+par2, data = </a:t>
            </a:r>
            <a:r>
              <a:rPr lang="en-US" sz="2000" dirty="0" err="1" smtClean="0"/>
              <a:t>df</a:t>
            </a:r>
            <a:r>
              <a:rPr lang="en-US" sz="2000" dirty="0"/>
              <a:t>, </a:t>
            </a:r>
            <a:r>
              <a:rPr lang="en-US" sz="2000" dirty="0" err="1"/>
              <a:t>diag</a:t>
            </a:r>
            <a:r>
              <a:rPr lang="en-US" sz="2000" dirty="0"/>
              <a:t> = "</a:t>
            </a:r>
            <a:r>
              <a:rPr lang="en-US" sz="2000" dirty="0" smtClean="0"/>
              <a:t>boxplot“)</a:t>
            </a:r>
            <a:endParaRPr lang="en-US" sz="2000" dirty="0"/>
          </a:p>
          <a:p>
            <a:r>
              <a:rPr lang="en-US" sz="2000" dirty="0" smtClean="0"/>
              <a:t>library(</a:t>
            </a:r>
            <a:r>
              <a:rPr lang="en-US" sz="2000" dirty="0" err="1" smtClean="0"/>
              <a:t>gridExtra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grid.arrange</a:t>
            </a:r>
            <a:r>
              <a:rPr lang="en-US" sz="2000" dirty="0" smtClean="0"/>
              <a:t>(…)</a:t>
            </a:r>
          </a:p>
          <a:p>
            <a:endParaRPr lang="ru-RU" sz="2000" dirty="0"/>
          </a:p>
          <a:p>
            <a:r>
              <a:rPr lang="ru-RU" sz="2000" b="1" dirty="0" smtClean="0"/>
              <a:t>Функция линейной регрессии</a:t>
            </a:r>
          </a:p>
          <a:p>
            <a:r>
              <a:rPr lang="en-US" sz="2000" dirty="0" smtClean="0"/>
              <a:t>lm</a:t>
            </a:r>
            <a:r>
              <a:rPr lang="ru-RU" sz="2000" dirty="0" smtClean="0"/>
              <a:t>(</a:t>
            </a:r>
            <a:r>
              <a:rPr lang="en-US" sz="2000" dirty="0" smtClean="0"/>
              <a:t>par1 ~ par2+par3, data=</a:t>
            </a:r>
            <a:r>
              <a:rPr lang="en-US" sz="2000" dirty="0" err="1" smtClean="0"/>
              <a:t>df</a:t>
            </a:r>
            <a:r>
              <a:rPr lang="en-US" sz="2000" dirty="0" smtClean="0"/>
              <a:t>)</a:t>
            </a:r>
          </a:p>
          <a:p>
            <a:endParaRPr lang="ru-RU" sz="2000" dirty="0" smtClean="0"/>
          </a:p>
          <a:p>
            <a:r>
              <a:rPr lang="ru-RU" sz="2000" b="1" dirty="0" err="1" smtClean="0"/>
              <a:t>Мультиколинеарность</a:t>
            </a:r>
            <a:r>
              <a:rPr lang="ru-RU" sz="2000" b="1" dirty="0" smtClean="0"/>
              <a:t>!</a:t>
            </a:r>
          </a:p>
          <a:p>
            <a:endParaRPr lang="ru-RU" sz="2000" b="1" dirty="0"/>
          </a:p>
          <a:p>
            <a:r>
              <a:rPr lang="ru-RU" sz="2000" b="1" dirty="0"/>
              <a:t>Функция </a:t>
            </a:r>
            <a:r>
              <a:rPr lang="ru-RU" sz="2000" b="1" dirty="0" smtClean="0"/>
              <a:t>полиномиальной </a:t>
            </a:r>
            <a:r>
              <a:rPr lang="ru-RU" sz="2000" b="1" dirty="0"/>
              <a:t>регрессии</a:t>
            </a:r>
          </a:p>
          <a:p>
            <a:r>
              <a:rPr lang="en-US" sz="2000" dirty="0"/>
              <a:t>lm</a:t>
            </a:r>
            <a:r>
              <a:rPr lang="ru-RU" sz="2000" dirty="0"/>
              <a:t>(</a:t>
            </a:r>
            <a:r>
              <a:rPr lang="en-US" sz="2000" dirty="0"/>
              <a:t>par1 ~ </a:t>
            </a:r>
            <a:r>
              <a:rPr lang="en-US" sz="2000" dirty="0" smtClean="0"/>
              <a:t>par2+I(par3^2), </a:t>
            </a:r>
            <a:r>
              <a:rPr lang="en-US" sz="2000" dirty="0"/>
              <a:t>data=</a:t>
            </a:r>
            <a:r>
              <a:rPr lang="en-US" sz="2000" dirty="0" err="1"/>
              <a:t>df</a:t>
            </a:r>
            <a:r>
              <a:rPr lang="en-US" sz="2000" dirty="0"/>
              <a:t>)</a:t>
            </a:r>
          </a:p>
          <a:p>
            <a:endParaRPr lang="en-US" sz="2000" b="1" dirty="0"/>
          </a:p>
          <a:p>
            <a:r>
              <a:rPr lang="ru-RU" sz="2000" b="1" dirty="0" smtClean="0"/>
              <a:t>Визуализация трехмерная</a:t>
            </a:r>
          </a:p>
          <a:p>
            <a:r>
              <a:rPr lang="en-US" sz="2000" dirty="0"/>
              <a:t>library(scatterplot3d)</a:t>
            </a:r>
          </a:p>
          <a:p>
            <a:r>
              <a:rPr lang="en-US" sz="2000" dirty="0"/>
              <a:t>s3d &lt;- </a:t>
            </a:r>
            <a:r>
              <a:rPr lang="en-US" sz="2000" dirty="0" smtClean="0"/>
              <a:t>scatterplot3d(par1, par2, par3, </a:t>
            </a:r>
            <a:r>
              <a:rPr lang="en-US" sz="2000" dirty="0"/>
              <a:t>highlight.3d = T, type = "h",</a:t>
            </a:r>
          </a:p>
          <a:p>
            <a:r>
              <a:rPr lang="en-US" sz="2000" dirty="0"/>
              <a:t>lab = c(2, 3)) # lab: number of </a:t>
            </a:r>
            <a:r>
              <a:rPr lang="en-US" sz="2000" dirty="0" err="1"/>
              <a:t>tickmarks</a:t>
            </a:r>
            <a:r>
              <a:rPr lang="en-US" sz="2000" dirty="0"/>
              <a:t> on x-/y-axes</a:t>
            </a:r>
          </a:p>
          <a:p>
            <a:r>
              <a:rPr lang="en-US" sz="2000" dirty="0" smtClean="0"/>
              <a:t>s3d$plane3d(lm) </a:t>
            </a:r>
            <a:r>
              <a:rPr lang="en-US" sz="2000" dirty="0"/>
              <a:t># draws the fitted </a:t>
            </a:r>
            <a:r>
              <a:rPr lang="en-US" sz="2000" dirty="0" smtClean="0"/>
              <a:t>plane lm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9086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506" y="922063"/>
            <a:ext cx="8332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Задание: изучить данные в файле </a:t>
            </a:r>
            <a:r>
              <a:rPr lang="en-US" sz="2400" b="1" dirty="0" smtClean="0"/>
              <a:t>Day</a:t>
            </a:r>
            <a:r>
              <a:rPr lang="ru-RU" sz="2400" b="1" smtClean="0"/>
              <a:t>4</a:t>
            </a:r>
            <a:r>
              <a:rPr lang="en-US" sz="2400" b="1" smtClean="0"/>
              <a:t>.csv</a:t>
            </a:r>
            <a:r>
              <a:rPr lang="en-US" sz="2400" b="1" dirty="0" smtClean="0"/>
              <a:t>: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Изучить данные, сказать есть ли </a:t>
            </a:r>
            <a:r>
              <a:rPr lang="ru-RU" sz="2400" dirty="0" err="1" smtClean="0"/>
              <a:t>мультиколинеарность</a:t>
            </a:r>
            <a:r>
              <a:rPr lang="ru-RU" sz="2400" dirty="0" smtClean="0"/>
              <a:t>, построить диаграммы рассеивания;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Использовать линейную регрессию и полиномиальную регрессию выбранного вами вида;</a:t>
            </a:r>
            <a:endParaRPr lang="en-US" sz="2400" dirty="0" smtClean="0"/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Используя тестовую выборку из файла </a:t>
            </a:r>
            <a:r>
              <a:rPr lang="en-US" sz="2400" dirty="0" smtClean="0"/>
              <a:t>Day</a:t>
            </a:r>
            <a:r>
              <a:rPr lang="ru-RU" sz="2400" dirty="0" smtClean="0"/>
              <a:t>6</a:t>
            </a:r>
            <a:r>
              <a:rPr lang="en-US" sz="2400" dirty="0" smtClean="0"/>
              <a:t>t.csv, </a:t>
            </a:r>
            <a:r>
              <a:rPr lang="ru-RU" sz="2400" dirty="0" smtClean="0"/>
              <a:t>доказать, какая модель адекватнее.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5299</TotalTime>
  <Words>250</Words>
  <Application>Microsoft Office PowerPoint</Application>
  <PresentationFormat>Экран (4:3)</PresentationFormat>
  <Paragraphs>60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35</cp:revision>
  <dcterms:created xsi:type="dcterms:W3CDTF">2017-11-07T18:16:56Z</dcterms:created>
  <dcterms:modified xsi:type="dcterms:W3CDTF">2018-09-28T16:28:42Z</dcterms:modified>
</cp:coreProperties>
</file>