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8"/>
  </p:notesMasterIdLst>
  <p:sldIdLst>
    <p:sldId id="280" r:id="rId2"/>
    <p:sldId id="281" r:id="rId3"/>
    <p:sldId id="277" r:id="rId4"/>
    <p:sldId id="282" r:id="rId5"/>
    <p:sldId id="283" r:id="rId6"/>
    <p:sldId id="285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" y="8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28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3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8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5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org/flutrends/about/data/flu/ru/data.t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Кластеризация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Типы методов: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Иерархические и плоские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Четкие и нечеткие</a:t>
            </a:r>
          </a:p>
          <a:p>
            <a:endParaRPr lang="ru-RU" sz="2400" b="1" dirty="0"/>
          </a:p>
          <a:p>
            <a:endParaRPr lang="ru-RU" sz="2400" b="1" dirty="0" smtClean="0"/>
          </a:p>
          <a:p>
            <a:r>
              <a:rPr lang="ru-RU" sz="2400" b="1" dirty="0" smtClean="0"/>
              <a:t>Метод </a:t>
            </a:r>
            <a:r>
              <a:rPr lang="ru-RU" sz="2400" b="1" dirty="0" smtClean="0"/>
              <a:t>к-средних</a:t>
            </a:r>
          </a:p>
          <a:p>
            <a:r>
              <a:rPr lang="en-US" sz="2400" dirty="0" err="1" smtClean="0"/>
              <a:t>kmeans</a:t>
            </a:r>
            <a:r>
              <a:rPr lang="en-US" sz="2400" dirty="0" smtClean="0"/>
              <a:t>(</a:t>
            </a:r>
            <a:r>
              <a:rPr lang="en-US" sz="2400" dirty="0" err="1" smtClean="0"/>
              <a:t>df</a:t>
            </a:r>
            <a:r>
              <a:rPr lang="en-US" sz="2400" dirty="0" smtClean="0"/>
              <a:t>, </a:t>
            </a:r>
            <a:r>
              <a:rPr lang="en-US" sz="2400" dirty="0" err="1" smtClean="0"/>
              <a:t>num</a:t>
            </a:r>
            <a:r>
              <a:rPr lang="en-US" sz="2400" dirty="0" smtClean="0"/>
              <a:t>)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ru-RU" sz="2400" b="1" dirty="0"/>
              <a:t>Метод </a:t>
            </a:r>
            <a:r>
              <a:rPr lang="ru-RU" sz="2400" b="1" dirty="0" smtClean="0"/>
              <a:t>к-</a:t>
            </a:r>
            <a:r>
              <a:rPr lang="en-US" sz="2400" b="1" dirty="0" err="1" smtClean="0"/>
              <a:t>metoids</a:t>
            </a:r>
            <a:endParaRPr lang="en-US" sz="2400" b="1" dirty="0"/>
          </a:p>
          <a:p>
            <a:r>
              <a:rPr lang="en-US" sz="2400" dirty="0"/>
              <a:t>library(</a:t>
            </a:r>
            <a:r>
              <a:rPr lang="en-US" sz="2400" dirty="0" err="1"/>
              <a:t>fpc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pamk</a:t>
            </a:r>
            <a:r>
              <a:rPr lang="en-US" sz="2400" dirty="0" smtClean="0"/>
              <a:t>(</a:t>
            </a:r>
            <a:r>
              <a:rPr lang="en-US" sz="2400" dirty="0" err="1" smtClean="0"/>
              <a:t>df</a:t>
            </a:r>
            <a:r>
              <a:rPr lang="en-US" sz="2400" dirty="0" smtClean="0"/>
              <a:t>) | </a:t>
            </a:r>
            <a:r>
              <a:rPr lang="en-US" sz="2400" dirty="0" err="1" smtClean="0"/>
              <a:t>pamk</a:t>
            </a:r>
            <a:r>
              <a:rPr lang="en-US" sz="2400" dirty="0" smtClean="0"/>
              <a:t>(</a:t>
            </a:r>
            <a:r>
              <a:rPr lang="en-US" sz="2400" dirty="0" err="1" smtClean="0"/>
              <a:t>df,num</a:t>
            </a:r>
            <a:r>
              <a:rPr lang="en-US" sz="2400" dirty="0" smtClean="0"/>
              <a:t>) </a:t>
            </a:r>
            <a:endParaRPr lang="ru-RU" sz="2400" dirty="0" smtClean="0"/>
          </a:p>
          <a:p>
            <a:endParaRPr lang="ru-RU" sz="2400" b="1" dirty="0"/>
          </a:p>
          <a:p>
            <a:endParaRPr lang="ru-RU" sz="2400" b="1" dirty="0" smtClean="0"/>
          </a:p>
          <a:p>
            <a:endParaRPr lang="ru-RU" sz="2400" b="1" dirty="0"/>
          </a:p>
          <a:p>
            <a:endParaRPr lang="ru-RU" sz="2400" b="1" dirty="0" smtClean="0"/>
          </a:p>
          <a:p>
            <a:endParaRPr lang="ru-RU" sz="2400" b="1" dirty="0"/>
          </a:p>
          <a:p>
            <a:endParaRPr lang="ru-RU" sz="2400" b="1" dirty="0" smtClean="0"/>
          </a:p>
          <a:p>
            <a:endParaRPr lang="en-US" sz="2400" dirty="0"/>
          </a:p>
        </p:txBody>
      </p:sp>
      <p:pic>
        <p:nvPicPr>
          <p:cNvPr id="1026" name="Picture 2" descr="Картинки по запросу кластеризация 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49"/>
          <a:stretch/>
        </p:blipFill>
        <p:spPr bwMode="auto">
          <a:xfrm>
            <a:off x="5024494" y="1226949"/>
            <a:ext cx="3799466" cy="340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2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Циклы и функции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Команды типа </a:t>
            </a:r>
            <a:r>
              <a:rPr lang="en-US" sz="2400" dirty="0" smtClean="0"/>
              <a:t>is.</a:t>
            </a:r>
            <a:r>
              <a:rPr lang="ru-RU" sz="2400" dirty="0" smtClean="0"/>
              <a:t>*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smtClean="0"/>
              <a:t>as.</a:t>
            </a:r>
            <a:r>
              <a:rPr lang="ru-RU" sz="2400" dirty="0" smtClean="0"/>
              <a:t>* - для проверки и превращения типов данных.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b="1" dirty="0" smtClean="0"/>
              <a:t>Циклы:</a:t>
            </a:r>
            <a:endParaRPr lang="en-US" sz="2400" b="1" dirty="0" smtClean="0"/>
          </a:p>
          <a:p>
            <a:r>
              <a:rPr lang="ru-RU" sz="2400" dirty="0" smtClean="0"/>
              <a:t>1. </a:t>
            </a:r>
            <a:r>
              <a:rPr lang="en-US" sz="2400" dirty="0" smtClean="0"/>
              <a:t>for (</a:t>
            </a:r>
            <a:r>
              <a:rPr lang="en-US" sz="2400" dirty="0" err="1" smtClean="0"/>
              <a:t>var</a:t>
            </a:r>
            <a:r>
              <a:rPr lang="en-US" sz="2400" dirty="0" smtClean="0"/>
              <a:t> in </a:t>
            </a:r>
            <a:r>
              <a:rPr lang="en-US" sz="2400" dirty="0" err="1" smtClean="0"/>
              <a:t>seq</a:t>
            </a:r>
            <a:r>
              <a:rPr lang="en-US" sz="2400" dirty="0" smtClean="0"/>
              <a:t>) {actions}</a:t>
            </a:r>
            <a:endParaRPr lang="en-US" sz="2400" dirty="0"/>
          </a:p>
          <a:p>
            <a:r>
              <a:rPr lang="ru-RU" sz="2400" dirty="0" smtClean="0"/>
              <a:t>2. </a:t>
            </a:r>
            <a:r>
              <a:rPr lang="en-US" sz="2400" dirty="0" smtClean="0"/>
              <a:t>while (condition) {actions}</a:t>
            </a:r>
          </a:p>
          <a:p>
            <a:r>
              <a:rPr lang="ru-RU" sz="2400" dirty="0" smtClean="0"/>
              <a:t>Условные операции !, </a:t>
            </a:r>
            <a:r>
              <a:rPr lang="en-US" sz="2400" dirty="0" smtClean="0"/>
              <a:t>|, &amp;</a:t>
            </a:r>
            <a:endParaRPr lang="en-US" sz="2400" dirty="0" smtClean="0"/>
          </a:p>
          <a:p>
            <a:r>
              <a:rPr lang="ru-RU" sz="2400" dirty="0" smtClean="0"/>
              <a:t>Функции </a:t>
            </a:r>
            <a:r>
              <a:rPr lang="en-US" sz="2400" dirty="0" smtClean="0"/>
              <a:t>apply </a:t>
            </a:r>
            <a:r>
              <a:rPr lang="ru-RU" sz="2400" dirty="0" smtClean="0"/>
              <a:t>и </a:t>
            </a:r>
            <a:r>
              <a:rPr lang="en-US" sz="2400" dirty="0" err="1" smtClean="0"/>
              <a:t>lapply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u-RU" sz="2400" b="1" dirty="0" smtClean="0"/>
              <a:t>Функции</a:t>
            </a:r>
            <a:endParaRPr lang="en-US" sz="2400" b="1" dirty="0"/>
          </a:p>
          <a:p>
            <a:r>
              <a:rPr lang="en-US" sz="2400" dirty="0" err="1" smtClean="0"/>
              <a:t>func_name</a:t>
            </a:r>
            <a:r>
              <a:rPr lang="en-US" sz="2400" dirty="0" smtClean="0"/>
              <a:t> &lt;- function(arg1, arg2=value) {</a:t>
            </a:r>
          </a:p>
          <a:p>
            <a:r>
              <a:rPr lang="en-US" sz="2400" dirty="0" smtClean="0"/>
              <a:t>actions</a:t>
            </a:r>
          </a:p>
          <a:p>
            <a:r>
              <a:rPr lang="en-US" sz="2400" dirty="0" smtClean="0"/>
              <a:t>return value;</a:t>
            </a:r>
            <a:endParaRPr lang="en-US" sz="2400" dirty="0"/>
          </a:p>
          <a:p>
            <a:r>
              <a:rPr lang="en-US" sz="2400" dirty="0" smtClean="0"/>
              <a:t>}</a:t>
            </a:r>
            <a:r>
              <a:rPr lang="ru-RU" sz="2400" dirty="0" smtClean="0"/>
              <a:t> </a:t>
            </a:r>
            <a:endParaRPr lang="ru-RU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663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Используя файл </a:t>
            </a:r>
            <a:r>
              <a:rPr lang="en-US" sz="2400" dirty="0"/>
              <a:t>Day</a:t>
            </a:r>
            <a:r>
              <a:rPr lang="ru-RU" sz="2400" dirty="0"/>
              <a:t>6</a:t>
            </a:r>
            <a:r>
              <a:rPr lang="en-US" sz="2400" dirty="0"/>
              <a:t>.csv </a:t>
            </a:r>
            <a:r>
              <a:rPr lang="ru-RU" sz="2400" dirty="0"/>
              <a:t>определить кластер стран с наилучшим развитием (</a:t>
            </a:r>
            <a:r>
              <a:rPr lang="ru-RU" sz="2400" dirty="0" err="1"/>
              <a:t>кластеризовать</a:t>
            </a:r>
            <a:r>
              <a:rPr lang="ru-RU" sz="2400" dirty="0"/>
              <a:t> по </a:t>
            </a:r>
            <a:r>
              <a:rPr lang="en-US" sz="2400" dirty="0" err="1"/>
              <a:t>Ie</a:t>
            </a:r>
            <a:r>
              <a:rPr lang="en-US" sz="2400" dirty="0"/>
              <a:t>, </a:t>
            </a:r>
            <a:r>
              <a:rPr lang="en-US" sz="2400" dirty="0" err="1"/>
              <a:t>Iec</a:t>
            </a:r>
            <a:r>
              <a:rPr lang="en-US" sz="2400" dirty="0"/>
              <a:t>, Is; </a:t>
            </a:r>
            <a:r>
              <a:rPr lang="ru-RU" sz="2400" dirty="0"/>
              <a:t>для к-средних использовать 4 кластера).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Построить центры кластеров.</a:t>
            </a:r>
          </a:p>
          <a:p>
            <a:pPr marL="457200" indent="-457200">
              <a:buAutoNum type="arabicPeriod"/>
            </a:pPr>
            <a:r>
              <a:rPr lang="ru-RU" sz="2400" dirty="0"/>
              <a:t>Провести кластеризацию по С</a:t>
            </a:r>
            <a:r>
              <a:rPr lang="en-US" sz="2400" dirty="0" err="1"/>
              <a:t>ql</a:t>
            </a:r>
            <a:r>
              <a:rPr lang="en-US" sz="2400" dirty="0"/>
              <a:t>, </a:t>
            </a:r>
            <a:r>
              <a:rPr lang="ru-RU" sz="2400" dirty="0"/>
              <a:t>посчитать сколько стран попало в разные кластера, если сравнить с п1.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Используя файл </a:t>
            </a:r>
            <a:r>
              <a:rPr lang="en-US" sz="2400" dirty="0"/>
              <a:t>Day</a:t>
            </a:r>
            <a:r>
              <a:rPr lang="ru-RU" sz="2400" dirty="0"/>
              <a:t>5</a:t>
            </a:r>
            <a:r>
              <a:rPr lang="en-US" sz="2400" dirty="0"/>
              <a:t>.csv</a:t>
            </a:r>
            <a:r>
              <a:rPr lang="ru-RU" sz="2400" dirty="0"/>
              <a:t> какой регион доминирует в кластерах по ВВП на душу населения и плотности населения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Вывести частотные гистограммы всех показателей файла </a:t>
            </a:r>
            <a:r>
              <a:rPr lang="en-US" sz="2400" dirty="0" smtClean="0"/>
              <a:t>Day</a:t>
            </a:r>
            <a:r>
              <a:rPr lang="ru-RU" sz="2400" dirty="0"/>
              <a:t>6</a:t>
            </a:r>
            <a:r>
              <a:rPr lang="en-US" sz="2400" dirty="0" smtClean="0"/>
              <a:t>.csv</a:t>
            </a:r>
            <a:r>
              <a:rPr lang="ru-RU" sz="2400" dirty="0" smtClean="0"/>
              <a:t>, используя цикл.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Создать функцию, которая на вход принимает два набора данных, проверяет есть ли линейная зависимость и выводит </a:t>
            </a:r>
            <a:r>
              <a:rPr lang="en-US" sz="2400" dirty="0" smtClean="0"/>
              <a:t>True </a:t>
            </a:r>
            <a:r>
              <a:rPr lang="ru-RU" sz="2400" dirty="0" smtClean="0"/>
              <a:t>или </a:t>
            </a:r>
            <a:r>
              <a:rPr lang="en-US" sz="2400" dirty="0" smtClean="0"/>
              <a:t>False (</a:t>
            </a:r>
            <a:r>
              <a:rPr lang="ru-RU" sz="2400" dirty="0" smtClean="0"/>
              <a:t>будем понимать под «есть линейная зависимость», если коэффициент по модулю корреляции больше 0,8).</a:t>
            </a:r>
            <a:r>
              <a:rPr lang="en-US" sz="2400" dirty="0" smtClean="0"/>
              <a:t> 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4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Работа с датой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1018" y="1061407"/>
            <a:ext cx="44473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Функция для преобразование в дату:</a:t>
            </a:r>
            <a:endParaRPr lang="en-US" dirty="0" smtClean="0"/>
          </a:p>
          <a:p>
            <a:r>
              <a:rPr lang="en-US" dirty="0" err="1" smtClean="0"/>
              <a:t>as.Date</a:t>
            </a:r>
            <a:r>
              <a:rPr lang="en-US" dirty="0" smtClean="0"/>
              <a:t>(dates, format </a:t>
            </a:r>
            <a:r>
              <a:rPr lang="en-US" dirty="0"/>
              <a:t>= "%m/%d/%y</a:t>
            </a:r>
            <a:r>
              <a:rPr lang="en-US" dirty="0" smtClean="0"/>
              <a:t>")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Форматирование даты</a:t>
            </a:r>
          </a:p>
          <a:p>
            <a:r>
              <a:rPr lang="en-US" dirty="0" smtClean="0"/>
              <a:t>format(dates, </a:t>
            </a:r>
            <a:r>
              <a:rPr lang="en-US" dirty="0"/>
              <a:t>"%a %b %d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ru-RU" dirty="0" smtClean="0"/>
              <a:t>Операции над датой</a:t>
            </a:r>
          </a:p>
          <a:p>
            <a:r>
              <a:rPr lang="ru-RU" dirty="0" smtClean="0"/>
              <a:t>+, -, </a:t>
            </a:r>
            <a:r>
              <a:rPr lang="en-US" dirty="0" smtClean="0"/>
              <a:t>mean, max, min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Sys.time</a:t>
            </a:r>
            <a:r>
              <a:rPr lang="en-US" dirty="0"/>
              <a:t>()</a:t>
            </a:r>
          </a:p>
          <a:p>
            <a:r>
              <a:rPr lang="en-US" dirty="0" err="1"/>
              <a:t>Sys.Date</a:t>
            </a:r>
            <a:r>
              <a:rPr lang="en-US" dirty="0"/>
              <a:t>()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32757"/>
              </p:ext>
            </p:extLst>
          </p:nvPr>
        </p:nvGraphicFramePr>
        <p:xfrm>
          <a:off x="4457296" y="113041"/>
          <a:ext cx="4538922" cy="6726486"/>
        </p:xfrm>
        <a:graphic>
          <a:graphicData uri="http://schemas.openxmlformats.org/drawingml/2006/table">
            <a:tbl>
              <a:tblPr/>
              <a:tblGrid>
                <a:gridCol w="1512974">
                  <a:extLst>
                    <a:ext uri="{9D8B030D-6E8A-4147-A177-3AD203B41FA5}">
                      <a16:colId xmlns:a16="http://schemas.microsoft.com/office/drawing/2014/main" val="1173198550"/>
                    </a:ext>
                  </a:extLst>
                </a:gridCol>
                <a:gridCol w="1512974">
                  <a:extLst>
                    <a:ext uri="{9D8B030D-6E8A-4147-A177-3AD203B41FA5}">
                      <a16:colId xmlns:a16="http://schemas.microsoft.com/office/drawing/2014/main" val="3328670053"/>
                    </a:ext>
                  </a:extLst>
                </a:gridCol>
                <a:gridCol w="1512974">
                  <a:extLst>
                    <a:ext uri="{9D8B030D-6E8A-4147-A177-3AD203B41FA5}">
                      <a16:colId xmlns:a16="http://schemas.microsoft.com/office/drawing/2014/main" val="4170489338"/>
                    </a:ext>
                  </a:extLst>
                </a:gridCol>
              </a:tblGrid>
              <a:tr h="16646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Conversion specification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Description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Example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71916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%a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Abbreviated weekday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Sun, Thu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517436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%A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Full weekday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Sunday, Thursday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333055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%b or %h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Abbreviated month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May, Jul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068497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%B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Full month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May, July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71970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%d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Day of the month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01-31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27, 07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875691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%j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Day of the year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001-366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148, 188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361380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%m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Month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01-12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05, 07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787007"/>
                  </a:ext>
                </a:extLst>
              </a:tr>
              <a:tr h="40940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%U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01-53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with Sunday as first day of the week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22, 27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81149"/>
                  </a:ext>
                </a:extLst>
              </a:tr>
              <a:tr h="40940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%w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Weekday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0-6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Sunday is 0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0, 4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072363"/>
                  </a:ext>
                </a:extLst>
              </a:tr>
              <a:tr h="53087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%W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00-53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with Monday as first day of the week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21, 27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92671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%x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Date, locale-specific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006272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Year without century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00-99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84, 05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75057"/>
                  </a:ext>
                </a:extLst>
              </a:tr>
              <a:tr h="53087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Year with century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on input: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 to 68 prefixed by 20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69 to 99 prefixed by 19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1984, 2005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365110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%C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Century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19, 20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672142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%D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Date formatted %m/%d/%y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05/27/84, 07/07/05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77689"/>
                  </a:ext>
                </a:extLst>
              </a:tr>
              <a:tr h="40940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%u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Weekday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1-7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Monday is 1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7, 4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71398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Временные ряды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8873" y="1147726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ts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/>
              <a:t>frequency = </a:t>
            </a:r>
            <a:r>
              <a:rPr lang="en-US" dirty="0" err="1" smtClean="0"/>
              <a:t>num</a:t>
            </a:r>
            <a:r>
              <a:rPr lang="en-US" dirty="0" smtClean="0"/>
              <a:t>, </a:t>
            </a:r>
            <a:r>
              <a:rPr lang="en-US" dirty="0"/>
              <a:t>start = </a:t>
            </a:r>
            <a:r>
              <a:rPr lang="en-US" dirty="0" err="1" smtClean="0"/>
              <a:t>seq</a:t>
            </a:r>
            <a:r>
              <a:rPr lang="en-US" dirty="0" smtClean="0"/>
              <a:t>) – </a:t>
            </a:r>
            <a:r>
              <a:rPr lang="ru-RU" dirty="0" smtClean="0"/>
              <a:t>создание временного ряда</a:t>
            </a:r>
          </a:p>
          <a:p>
            <a:endParaRPr lang="ru-RU" dirty="0"/>
          </a:p>
          <a:p>
            <a:r>
              <a:rPr lang="ru-RU" dirty="0" err="1" smtClean="0"/>
              <a:t>Декомпозиия</a:t>
            </a:r>
            <a:r>
              <a:rPr lang="ru-RU" dirty="0" smtClean="0"/>
              <a:t> на тренд, сезонную и случайную составляющие </a:t>
            </a:r>
          </a:p>
          <a:p>
            <a:r>
              <a:rPr lang="en-US" dirty="0"/>
              <a:t>decompose(TS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Сглаживание</a:t>
            </a:r>
          </a:p>
          <a:p>
            <a:r>
              <a:rPr lang="sv-SE" dirty="0"/>
              <a:t>HoltWinters(TS, beta = FALSE, gamma = FALSE</a:t>
            </a:r>
            <a:r>
              <a:rPr lang="sv-SE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Автокорреляция </a:t>
            </a:r>
          </a:p>
          <a:p>
            <a:r>
              <a:rPr lang="en-US" dirty="0" err="1"/>
              <a:t>acf</a:t>
            </a:r>
            <a:r>
              <a:rPr lang="en-US" dirty="0"/>
              <a:t>(TS, </a:t>
            </a:r>
            <a:r>
              <a:rPr lang="en-US" dirty="0" err="1"/>
              <a:t>lag.max</a:t>
            </a:r>
            <a:r>
              <a:rPr lang="en-US" dirty="0"/>
              <a:t> = 20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Проверка гипотезы </a:t>
            </a:r>
          </a:p>
          <a:p>
            <a:r>
              <a:rPr lang="en-US" dirty="0" err="1" smtClean="0"/>
              <a:t>Box.test</a:t>
            </a:r>
            <a:r>
              <a:rPr lang="en-US" dirty="0" smtClean="0"/>
              <a:t>(TS</a:t>
            </a:r>
            <a:r>
              <a:rPr lang="en-US" dirty="0"/>
              <a:t>, lag=20, type="</a:t>
            </a:r>
            <a:r>
              <a:rPr lang="en-US" dirty="0" err="1"/>
              <a:t>Ljung</a:t>
            </a:r>
            <a:r>
              <a:rPr lang="en-US" dirty="0"/>
              <a:t>-Box</a:t>
            </a:r>
            <a:r>
              <a:rPr lang="en-US" dirty="0" smtClean="0"/>
              <a:t>")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Изображение приращений </a:t>
            </a:r>
          </a:p>
          <a:p>
            <a:r>
              <a:rPr lang="en-US" dirty="0"/>
              <a:t>diff(TS</a:t>
            </a:r>
            <a:r>
              <a:rPr lang="en-US" dirty="0" smtClean="0"/>
              <a:t>)</a:t>
            </a:r>
            <a:endParaRPr lang="ru-RU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794" y="922063"/>
            <a:ext cx="3143986" cy="268011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5250873" y="3680895"/>
            <a:ext cx="37764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Прогноз</a:t>
            </a:r>
          </a:p>
          <a:p>
            <a:r>
              <a:rPr lang="en-US" dirty="0"/>
              <a:t>model &lt;- </a:t>
            </a:r>
            <a:r>
              <a:rPr lang="en-US" dirty="0" err="1"/>
              <a:t>arima</a:t>
            </a:r>
            <a:r>
              <a:rPr lang="en-US" dirty="0"/>
              <a:t>(TS, order = c(2,1,1</a:t>
            </a:r>
            <a:r>
              <a:rPr lang="en-US" dirty="0" smtClean="0"/>
              <a:t>))</a:t>
            </a:r>
            <a:endParaRPr lang="ru-RU" dirty="0" smtClean="0"/>
          </a:p>
          <a:p>
            <a:r>
              <a:rPr lang="en-US" dirty="0" err="1"/>
              <a:t>forec</a:t>
            </a:r>
            <a:r>
              <a:rPr lang="en-US" dirty="0"/>
              <a:t> &lt;- </a:t>
            </a:r>
            <a:r>
              <a:rPr lang="en-US" dirty="0" smtClean="0"/>
              <a:t>forecast(model</a:t>
            </a:r>
            <a:r>
              <a:rPr lang="en-US" dirty="0"/>
              <a:t>, h = 10)</a:t>
            </a:r>
            <a:endParaRPr lang="ru-RU" dirty="0"/>
          </a:p>
          <a:p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983" y="4692073"/>
            <a:ext cx="2413608" cy="205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4140" y="922063"/>
            <a:ext cx="86498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Загрузить данные по гриппу в мире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www.google.org/flutrends/about/data/flu/ru/data.txt</a:t>
            </a:r>
            <a:r>
              <a:rPr lang="ru-RU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Отобразить временную динамику гриппа в Украине и Польше на одном графике.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Сделать аналогичный анализ временного ряда для Польши. 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Отобразить корреляционную матрицу для стран, используя функцию </a:t>
            </a:r>
            <a:r>
              <a:rPr lang="en-US" sz="2400" dirty="0" err="1" smtClean="0"/>
              <a:t>corrplot</a:t>
            </a:r>
            <a:r>
              <a:rPr lang="en-US" sz="2400" dirty="0" smtClean="0"/>
              <a:t>(</a:t>
            </a:r>
            <a:r>
              <a:rPr lang="en-US" sz="2400" dirty="0" err="1" smtClean="0"/>
              <a:t>cor</a:t>
            </a:r>
            <a:r>
              <a:rPr lang="en-US" sz="2400" dirty="0" smtClean="0"/>
              <a:t>(</a:t>
            </a:r>
            <a:r>
              <a:rPr lang="en-US" sz="2400" dirty="0" err="1" smtClean="0"/>
              <a:t>df</a:t>
            </a:r>
            <a:r>
              <a:rPr lang="en-US" sz="2400" dirty="0" smtClean="0"/>
              <a:t>), </a:t>
            </a:r>
            <a:r>
              <a:rPr lang="en-US" sz="2400" dirty="0"/>
              <a:t>order = "AOE</a:t>
            </a:r>
            <a:r>
              <a:rPr lang="en-US" sz="2400" dirty="0" smtClean="0"/>
              <a:t>") </a:t>
            </a:r>
            <a:r>
              <a:rPr lang="ru-RU" sz="2400" dirty="0" smtClean="0"/>
              <a:t>библиотеки </a:t>
            </a:r>
            <a:r>
              <a:rPr lang="en-US" sz="2400" dirty="0"/>
              <a:t>library(</a:t>
            </a:r>
            <a:r>
              <a:rPr lang="en-US" sz="2400" dirty="0" err="1"/>
              <a:t>corrplot</a:t>
            </a:r>
            <a:r>
              <a:rPr lang="en-US" sz="2400" dirty="0"/>
              <a:t>)</a:t>
            </a:r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79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5367</TotalTime>
  <Words>508</Words>
  <Application>Microsoft Office PowerPoint</Application>
  <PresentationFormat>Экран (4:3)</PresentationFormat>
  <Paragraphs>133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45</cp:revision>
  <dcterms:created xsi:type="dcterms:W3CDTF">2017-11-07T18:16:56Z</dcterms:created>
  <dcterms:modified xsi:type="dcterms:W3CDTF">2018-03-30T18:50:24Z</dcterms:modified>
</cp:coreProperties>
</file>