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75" r:id="rId2"/>
    <p:sldId id="276" r:id="rId3"/>
    <p:sldId id="281" r:id="rId4"/>
    <p:sldId id="277" r:id="rId5"/>
    <p:sldId id="278" r:id="rId6"/>
    <p:sldId id="28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 Markdown</a:t>
            </a:r>
            <a:endParaRPr lang="en-US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https://rmarkdown.rstudio.com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“, dep=T)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Объединение наборов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5" y="2580091"/>
            <a:ext cx="4582459" cy="37374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8936" t="38421" r="9377" b="19169"/>
          <a:stretch/>
        </p:blipFill>
        <p:spPr>
          <a:xfrm>
            <a:off x="295734" y="4002627"/>
            <a:ext cx="4076241" cy="1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Скачать и загрузить данные по продажам авокадо в Америке </a:t>
            </a:r>
            <a:r>
              <a:rPr lang="en-US" sz="2000" dirty="0" err="1" smtClean="0"/>
              <a:t>DataDay</a:t>
            </a:r>
            <a:r>
              <a:rPr lang="ru-RU" sz="2000" dirty="0" smtClean="0"/>
              <a:t>4а</a:t>
            </a:r>
            <a:r>
              <a:rPr lang="en-US" sz="2000" dirty="0" smtClean="0"/>
              <a:t>.csv</a:t>
            </a:r>
            <a:r>
              <a:rPr lang="en-US" sz="2000" dirty="0"/>
              <a:t>, </a:t>
            </a:r>
            <a:r>
              <a:rPr lang="en-US" sz="2000" dirty="0" err="1" smtClean="0"/>
              <a:t>DataDay</a:t>
            </a:r>
            <a:r>
              <a:rPr lang="ru-RU" sz="2000" dirty="0" smtClean="0"/>
              <a:t>4</a:t>
            </a:r>
            <a:r>
              <a:rPr lang="en-US" sz="2000" dirty="0" smtClean="0"/>
              <a:t>b.csv</a:t>
            </a:r>
            <a:r>
              <a:rPr lang="ru-RU" sz="2000" dirty="0" smtClean="0"/>
              <a:t>. </a:t>
            </a:r>
            <a:r>
              <a:rPr lang="uk-UA" sz="2000" dirty="0" err="1" smtClean="0"/>
              <a:t>Изучить</a:t>
            </a:r>
            <a:r>
              <a:rPr lang="uk-UA" sz="2000" dirty="0" smtClean="0"/>
              <a:t>, обсудить структуру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Сделать колонку с прибылью.</a:t>
            </a:r>
          </a:p>
          <a:p>
            <a:pPr marL="342900" indent="-342900">
              <a:buAutoNum type="arabicPeriod"/>
            </a:pPr>
            <a:r>
              <a:rPr lang="uk-UA" sz="2000" dirty="0" smtClean="0"/>
              <a:t>Найти </a:t>
            </a:r>
            <a:r>
              <a:rPr lang="uk-UA" sz="2000" dirty="0" err="1" smtClean="0"/>
              <a:t>общую</a:t>
            </a:r>
            <a:r>
              <a:rPr lang="uk-UA" sz="2000" dirty="0" smtClean="0"/>
              <a:t> </a:t>
            </a:r>
            <a:r>
              <a:rPr lang="uk-UA" sz="2000" dirty="0" err="1" smtClean="0"/>
              <a:t>прибыль</a:t>
            </a:r>
            <a:r>
              <a:rPr lang="uk-UA" sz="2000" dirty="0" smtClean="0"/>
              <a:t> по </a:t>
            </a:r>
            <a:r>
              <a:rPr lang="uk-UA" sz="2000" dirty="0" err="1" smtClean="0"/>
              <a:t>органическому</a:t>
            </a:r>
            <a:r>
              <a:rPr lang="uk-UA" sz="2000" dirty="0" smtClean="0"/>
              <a:t> и </a:t>
            </a:r>
            <a:r>
              <a:rPr lang="uk-UA" sz="2000" dirty="0" err="1" smtClean="0"/>
              <a:t>неорганическому</a:t>
            </a:r>
            <a:r>
              <a:rPr lang="uk-UA" sz="2000" dirty="0" smtClean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Какой</a:t>
            </a:r>
            <a:r>
              <a:rPr lang="uk-UA" sz="2000" dirty="0" smtClean="0"/>
              <a:t> год </a:t>
            </a:r>
            <a:r>
              <a:rPr lang="uk-UA" sz="2000" dirty="0" err="1" smtClean="0"/>
              <a:t>был</a:t>
            </a:r>
            <a:r>
              <a:rPr lang="uk-UA" sz="2000" dirty="0" smtClean="0"/>
              <a:t> </a:t>
            </a:r>
            <a:r>
              <a:rPr lang="uk-UA" sz="2000" dirty="0" err="1" smtClean="0"/>
              <a:t>более</a:t>
            </a:r>
            <a:r>
              <a:rPr lang="uk-UA" sz="2000" dirty="0" smtClean="0"/>
              <a:t> </a:t>
            </a:r>
            <a:r>
              <a:rPr lang="uk-UA" sz="2000" dirty="0" err="1" smtClean="0"/>
              <a:t>успешным</a:t>
            </a:r>
            <a:r>
              <a:rPr lang="uk-UA" sz="2000" dirty="0" smtClean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Построить</a:t>
            </a:r>
            <a:r>
              <a:rPr lang="uk-UA" sz="2000" dirty="0" smtClean="0"/>
              <a:t> 3 </a:t>
            </a:r>
            <a:r>
              <a:rPr lang="uk-UA" sz="2000" dirty="0" err="1" smtClean="0"/>
              <a:t>графика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зависимостей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средней</a:t>
            </a:r>
            <a:r>
              <a:rPr lang="uk-UA" sz="2000" dirty="0" smtClean="0"/>
              <a:t> </a:t>
            </a:r>
            <a:r>
              <a:rPr lang="uk-UA" sz="2000" dirty="0" err="1" smtClean="0"/>
              <a:t>цены</a:t>
            </a:r>
            <a:r>
              <a:rPr lang="uk-UA" sz="2000" dirty="0" smtClean="0"/>
              <a:t> от </a:t>
            </a:r>
            <a:r>
              <a:rPr lang="uk-UA" sz="2000" dirty="0" err="1" smtClean="0"/>
              <a:t>количества</a:t>
            </a:r>
            <a:r>
              <a:rPr lang="uk-UA" sz="2000" dirty="0" smtClean="0"/>
              <a:t> упаковок </a:t>
            </a:r>
            <a:r>
              <a:rPr lang="uk-UA" sz="2000" dirty="0" err="1" smtClean="0"/>
              <a:t>разных</a:t>
            </a:r>
            <a:r>
              <a:rPr lang="uk-UA" sz="2000" dirty="0" smtClean="0"/>
              <a:t> </a:t>
            </a:r>
            <a:r>
              <a:rPr lang="uk-UA" sz="2000" dirty="0" err="1" smtClean="0"/>
              <a:t>размеров</a:t>
            </a:r>
            <a:r>
              <a:rPr lang="uk-UA" sz="2000" dirty="0" smtClean="0"/>
              <a:t>. </a:t>
            </a:r>
            <a:r>
              <a:rPr lang="uk-UA" sz="2000" dirty="0" err="1" smtClean="0"/>
              <a:t>Есть</a:t>
            </a:r>
            <a:r>
              <a:rPr lang="uk-UA" sz="2000" dirty="0" smtClean="0"/>
              <a:t> </a:t>
            </a:r>
            <a:r>
              <a:rPr lang="uk-UA" sz="2000" dirty="0" err="1" smtClean="0"/>
              <a:t>ли</a:t>
            </a:r>
            <a:r>
              <a:rPr lang="uk-UA" sz="2000" dirty="0" smtClean="0"/>
              <a:t> </a:t>
            </a:r>
            <a:r>
              <a:rPr lang="uk-UA" sz="2000" dirty="0" err="1" smtClean="0"/>
              <a:t>очевидная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зависимость</a:t>
            </a:r>
            <a:r>
              <a:rPr lang="uk-UA" sz="2000" dirty="0" smtClean="0"/>
              <a:t>?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Есть ли выбросы в объемах продаж?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Изучить функцию </a:t>
            </a:r>
            <a:r>
              <a:rPr lang="en-US" sz="2000" dirty="0" smtClean="0"/>
              <a:t>pie(). </a:t>
            </a:r>
            <a:r>
              <a:rPr lang="ru-RU" sz="2000" dirty="0" smtClean="0"/>
              <a:t>Построить </a:t>
            </a:r>
            <a:r>
              <a:rPr lang="ru-RU" sz="2000" dirty="0"/>
              <a:t>к</a:t>
            </a:r>
            <a:r>
              <a:rPr lang="ru-RU" sz="2000" dirty="0" smtClean="0"/>
              <a:t>руговую диаграмму по количеству </a:t>
            </a:r>
            <a:r>
              <a:rPr lang="ru-RU" sz="2000" dirty="0" err="1" smtClean="0"/>
              <a:t>проданых</a:t>
            </a:r>
            <a:r>
              <a:rPr lang="ru-RU" sz="2000" dirty="0" smtClean="0"/>
              <a:t> </a:t>
            </a:r>
            <a:r>
              <a:rPr lang="ru-RU" sz="2000" dirty="0"/>
              <a:t>авокадо видов 4046</a:t>
            </a:r>
            <a:r>
              <a:rPr lang="ru-RU" sz="2000" dirty="0" smtClean="0"/>
              <a:t>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Какие регионы сходны по продажам авокадо? Объясните свой ответ.</a:t>
            </a:r>
            <a:endParaRPr lang="uk-UA" sz="2000" dirty="0" smtClean="0"/>
          </a:p>
          <a:p>
            <a:pPr marL="342900" indent="-342900">
              <a:buAutoNum type="arabicPeriod"/>
            </a:pPr>
            <a:r>
              <a:rPr lang="uk-UA" sz="2000" dirty="0" err="1" smtClean="0"/>
              <a:t>Результаты</a:t>
            </a:r>
            <a:r>
              <a:rPr lang="uk-UA" sz="2000" dirty="0" smtClean="0"/>
              <a:t> оформить в </a:t>
            </a:r>
            <a:r>
              <a:rPr lang="en-US" sz="2000" dirty="0" smtClean="0"/>
              <a:t>R Markdown.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</a:t>
            </a:r>
            <a:r>
              <a:rPr lang="en-US" sz="2800" dirty="0" smtClean="0"/>
              <a:t>")</a:t>
            </a:r>
            <a:endParaRPr lang="en-US" sz="2800" dirty="0"/>
          </a:p>
          <a:p>
            <a:r>
              <a:rPr lang="ru-RU" sz="2400" dirty="0" err="1" smtClean="0"/>
              <a:t>ggplot</a:t>
            </a:r>
            <a:r>
              <a:rPr lang="ru-RU" sz="2400" dirty="0" smtClean="0"/>
              <a:t>(</a:t>
            </a:r>
            <a:r>
              <a:rPr lang="ru-RU" sz="2400" dirty="0" err="1" smtClean="0"/>
              <a:t>data</a:t>
            </a:r>
            <a:r>
              <a:rPr lang="ru-RU" sz="2400" dirty="0" smtClean="0"/>
              <a:t> </a:t>
            </a:r>
            <a:r>
              <a:rPr lang="ru-RU" sz="2400" dirty="0"/>
              <a:t>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 smtClean="0"/>
              <a:t>)</a:t>
            </a:r>
            <a:r>
              <a:rPr lang="ru-RU" sz="2400" dirty="0" smtClean="0"/>
              <a:t>+</a:t>
            </a:r>
            <a:endParaRPr lang="ru-RU" sz="2400" dirty="0"/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</a:t>
            </a:r>
            <a:r>
              <a:rPr lang="ru-RU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(x=</a:t>
            </a:r>
            <a:r>
              <a:rPr lang="en-US" sz="2800" dirty="0" err="1" smtClean="0"/>
              <a:t>ind_var</a:t>
            </a:r>
            <a:r>
              <a:rPr lang="en-US" sz="2800" dirty="0" smtClean="0"/>
              <a:t>, y=</a:t>
            </a:r>
            <a:r>
              <a:rPr lang="en-US" sz="2800" dirty="0" err="1" smtClean="0"/>
              <a:t>dep_var</a:t>
            </a:r>
            <a:r>
              <a:rPr lang="en-US" sz="2800" dirty="0" smtClean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geom_jitter</a:t>
            </a:r>
            <a:r>
              <a:rPr lang="en-US" sz="2800" dirty="0" smtClean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coord_trans</a:t>
            </a:r>
            <a:r>
              <a:rPr lang="en-US" sz="2800" dirty="0" smtClean="0"/>
              <a:t>(y=“sqrt”|”log10”)</a:t>
            </a:r>
            <a:endParaRPr lang="en-US" sz="2800" dirty="0"/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1) Коэффициент корреляции Пирсона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(x, y) |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(data, use = “</a:t>
            </a:r>
            <a:r>
              <a:rPr lang="en-US" sz="2400" dirty="0" err="1" smtClean="0"/>
              <a:t>complete”|”pairwise</a:t>
            </a:r>
            <a:r>
              <a:rPr lang="en-US" sz="2400" dirty="0" smtClean="0"/>
              <a:t>” )</a:t>
            </a:r>
          </a:p>
          <a:p>
            <a:r>
              <a:rPr lang="en-US" sz="2400" dirty="0" smtClean="0"/>
              <a:t>2) </a:t>
            </a:r>
            <a:r>
              <a:rPr lang="ru-RU" sz="2400" dirty="0"/>
              <a:t>Коэффициент </a:t>
            </a:r>
            <a:r>
              <a:rPr lang="ru-RU" sz="2400" dirty="0" smtClean="0"/>
              <a:t>корреляции </a:t>
            </a:r>
            <a:r>
              <a:rPr lang="en-US" sz="2400" dirty="0" smtClean="0"/>
              <a:t> </a:t>
            </a:r>
            <a:r>
              <a:rPr lang="ru-RU" sz="2400" dirty="0" err="1" smtClean="0"/>
              <a:t>Спирмена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</a:t>
            </a:r>
            <a:r>
              <a:rPr lang="en-US" sz="2400" dirty="0"/>
              <a:t>, </a:t>
            </a:r>
            <a:r>
              <a:rPr lang="en-US" sz="2400" dirty="0" smtClean="0"/>
              <a:t>y, </a:t>
            </a:r>
            <a:r>
              <a:rPr lang="en-US" sz="2400" dirty="0"/>
              <a:t>method="spearman</a:t>
            </a:r>
            <a:r>
              <a:rPr lang="en-US" sz="2400" dirty="0" smtClean="0"/>
              <a:t>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Проверка гипотезы о значимости коэффициента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cor.test</a:t>
            </a:r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r>
              <a:rPr lang="ru-RU" sz="2400" dirty="0" smtClean="0"/>
              <a:t>Графическая интерпретация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&lt; − </a:t>
            </a:r>
            <a:r>
              <a:rPr lang="en-US" sz="2000" dirty="0" err="1" smtClean="0"/>
              <a:t>cor</a:t>
            </a:r>
            <a:r>
              <a:rPr lang="en-US" sz="2000" dirty="0" smtClean="0"/>
              <a:t>(x) </a:t>
            </a:r>
          </a:p>
          <a:p>
            <a:r>
              <a:rPr lang="en-US" sz="2000" dirty="0" smtClean="0"/>
              <a:t>image(1:ncol(C</a:t>
            </a:r>
            <a:r>
              <a:rPr lang="en-US" sz="2000" dirty="0"/>
              <a:t>), 1:nrow(C), C, col = rainbow(12), </a:t>
            </a:r>
            <a:r>
              <a:rPr lang="en-US" sz="2000" dirty="0" smtClean="0"/>
              <a:t>axes </a:t>
            </a:r>
            <a:r>
              <a:rPr lang="en-US" sz="2000" dirty="0"/>
              <a:t>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  <a:endParaRPr lang="en-US" sz="2000" dirty="0" smtClean="0"/>
          </a:p>
          <a:p>
            <a:r>
              <a:rPr lang="en-US" sz="2000" dirty="0" smtClean="0"/>
              <a:t>axis(1</a:t>
            </a:r>
            <a:r>
              <a:rPr lang="en-US" sz="2000" dirty="0"/>
              <a:t>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axis(2</a:t>
            </a:r>
            <a:r>
              <a:rPr lang="en-US" sz="2000" dirty="0"/>
              <a:t>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</a:t>
            </a:r>
            <a:r>
              <a:rPr lang="en-US" sz="2000" dirty="0" smtClean="0"/>
              <a:t>)</a:t>
            </a:r>
          </a:p>
          <a:p>
            <a:pPr marL="989013"/>
            <a:endParaRPr lang="en-US" sz="2000" dirty="0" smtClean="0"/>
          </a:p>
          <a:p>
            <a:r>
              <a:rPr lang="ru-RU" sz="2000" dirty="0" smtClean="0"/>
              <a:t>Или </a:t>
            </a:r>
            <a:endParaRPr lang="en-US" sz="2000" dirty="0" smtClean="0"/>
          </a:p>
          <a:p>
            <a:r>
              <a:rPr lang="en-US" sz="2000" dirty="0" smtClean="0"/>
              <a:t>library(ellipse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err="1" smtClean="0"/>
              <a:t>plotcorr</a:t>
            </a:r>
            <a:r>
              <a:rPr lang="en-US" sz="2000" dirty="0" smtClean="0"/>
              <a:t>(</a:t>
            </a:r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longley</a:t>
            </a:r>
            <a:r>
              <a:rPr lang="en-US" sz="2000" dirty="0"/>
              <a:t>))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Задание: изучи</a:t>
            </a:r>
            <a:r>
              <a:rPr lang="ru-RU" sz="2800" b="1" dirty="0"/>
              <a:t>в</a:t>
            </a:r>
            <a:r>
              <a:rPr lang="ru-RU" sz="2800" b="1" dirty="0" smtClean="0"/>
              <a:t> данные в файле </a:t>
            </a:r>
            <a:r>
              <a:rPr lang="en-US" sz="2800" b="1" dirty="0"/>
              <a:t>DataDay2.csv, </a:t>
            </a:r>
            <a:r>
              <a:rPr lang="ru-RU" sz="2800" b="1" dirty="0" smtClean="0"/>
              <a:t>необходимо выполнить :</a:t>
            </a:r>
          </a:p>
          <a:p>
            <a:endParaRPr lang="ru-RU" sz="2800" b="1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Доделать задания слайда </a:t>
            </a:r>
            <a:r>
              <a:rPr lang="ru-RU" sz="2800" dirty="0" smtClean="0"/>
              <a:t>2;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Построить попарно графики рассеивания</a:t>
            </a:r>
            <a:r>
              <a:rPr lang="en-US" sz="2800" dirty="0" smtClean="0"/>
              <a:t> </a:t>
            </a:r>
            <a:r>
              <a:rPr lang="ru-RU" sz="2800" dirty="0" smtClean="0"/>
              <a:t>всех параметров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endParaRPr lang="ru-RU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Оформить результаты выполнения отчета </a:t>
            </a:r>
            <a:r>
              <a:rPr lang="en-US" sz="2800" dirty="0" smtClean="0"/>
              <a:t>Markdown.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319</Words>
  <Application>Microsoft Office PowerPoint</Application>
  <PresentationFormat>Экран (4:3)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70</cp:revision>
  <dcterms:created xsi:type="dcterms:W3CDTF">2017-11-07T18:16:56Z</dcterms:created>
  <dcterms:modified xsi:type="dcterms:W3CDTF">2018-09-30T16:52:35Z</dcterms:modified>
</cp:coreProperties>
</file>