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73" r:id="rId6"/>
    <p:sldId id="259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7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3" d="100"/>
          <a:sy n="53" d="100"/>
        </p:scale>
        <p:origin x="44" y="3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99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78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679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396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7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690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336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076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66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85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822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675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005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014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384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684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l-diagrams.org/examples/online-shopping-examp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ml-diagram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-paradigm.com/guide/uml-unified-modeling-language/what-is-um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UML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4FF6-7BB1-4E6B-ABB5-29995D85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Package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18E89-0772-4DCD-A363-2A4A1867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90" y="2276872"/>
            <a:ext cx="255270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C08F0-4892-4399-ABAB-047C13B0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492896"/>
            <a:ext cx="2057400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5E5C6-AF4F-4D82-8567-763110321B0B}"/>
              </a:ext>
            </a:extLst>
          </p:cNvPr>
          <p:cNvSpPr txBox="1"/>
          <p:nvPr/>
        </p:nvSpPr>
        <p:spPr>
          <a:xfrm>
            <a:off x="3923928" y="3429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28220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6D89-70A4-4B67-B971-55594CA1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Activity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A4BF1-B14D-4DFC-BB87-B841AFAE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7428"/>
            <a:ext cx="3867150" cy="463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AE02E-540E-4506-AD26-1F5C1867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324" y="1410566"/>
            <a:ext cx="3987014" cy="49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3B89-2CC7-427F-B9A7-310C0C03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178C-AE0F-4B75-8AF1-60DE1F5A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Type</a:t>
            </a:r>
            <a:r>
              <a:rPr lang="fi-FI" dirty="0"/>
              <a:t> of </a:t>
            </a:r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description</a:t>
            </a:r>
            <a:endParaRPr lang="fi-FI" dirty="0"/>
          </a:p>
          <a:p>
            <a:pPr lvl="1"/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level-</a:t>
            </a:r>
            <a:r>
              <a:rPr lang="fi-FI" dirty="0"/>
              <a:t> A general </a:t>
            </a:r>
            <a:r>
              <a:rPr lang="fi-FI" dirty="0" err="1"/>
              <a:t>description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Expanded</a:t>
            </a:r>
            <a:r>
              <a:rPr lang="fi-FI" dirty="0"/>
              <a:t> (</a:t>
            </a:r>
            <a:r>
              <a:rPr lang="fi-FI" dirty="0" err="1"/>
              <a:t>detailed</a:t>
            </a:r>
            <a:r>
              <a:rPr lang="fi-FI" dirty="0"/>
              <a:t>)-</a:t>
            </a:r>
            <a:r>
              <a:rPr lang="fi-FI" dirty="0" err="1"/>
              <a:t>step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step</a:t>
            </a:r>
            <a:endParaRPr lang="fi-FI" dirty="0"/>
          </a:p>
          <a:p>
            <a:pPr lvl="1"/>
            <a:r>
              <a:rPr lang="fi-FI" dirty="0" err="1"/>
              <a:t>Essential-free</a:t>
            </a:r>
            <a:r>
              <a:rPr lang="fi-FI" dirty="0"/>
              <a:t> of </a:t>
            </a:r>
            <a:r>
              <a:rPr lang="fi-FI" dirty="0" err="1"/>
              <a:t>technological</a:t>
            </a:r>
            <a:r>
              <a:rPr lang="fi-FI" dirty="0"/>
              <a:t> </a:t>
            </a:r>
            <a:r>
              <a:rPr lang="fi-FI" dirty="0" err="1"/>
              <a:t>detail</a:t>
            </a:r>
            <a:endParaRPr lang="fi-FI" dirty="0"/>
          </a:p>
          <a:p>
            <a:pPr lvl="1"/>
            <a:r>
              <a:rPr lang="fi-FI" dirty="0"/>
              <a:t>Real-</a:t>
            </a:r>
            <a:r>
              <a:rPr lang="fi-FI" dirty="0" err="1"/>
              <a:t>adds</a:t>
            </a:r>
            <a:r>
              <a:rPr lang="fi-FI" dirty="0"/>
              <a:t> </a:t>
            </a:r>
            <a:r>
              <a:rPr lang="fi-FI" dirty="0" err="1"/>
              <a:t>technological</a:t>
            </a:r>
            <a:r>
              <a:rPr lang="fi-FI" dirty="0"/>
              <a:t> </a:t>
            </a:r>
            <a:r>
              <a:rPr lang="fi-FI" dirty="0" err="1"/>
              <a:t>detail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9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792B-0AA6-4B6A-836C-53D3AD9C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High-level</a:t>
            </a:r>
            <a:r>
              <a:rPr lang="fi-FI" dirty="0"/>
              <a:t> of </a:t>
            </a:r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description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15C40-6BC6-4EDB-9591-6DEFB290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790057"/>
            <a:ext cx="3888432" cy="1575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67B9F-D16B-4A63-8655-DD3EEE68E94E}"/>
              </a:ext>
            </a:extLst>
          </p:cNvPr>
          <p:cNvSpPr txBox="1"/>
          <p:nvPr/>
        </p:nvSpPr>
        <p:spPr>
          <a:xfrm>
            <a:off x="107504" y="501317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http://mohamedelgendy.com/blog/how-to-write-a-use-case-document.html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8C0B2-A9C0-424B-B165-33574896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20" y="2737685"/>
            <a:ext cx="4776767" cy="16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A400-C088-45F4-84E6-A797E474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fi-FI" dirty="0" err="1"/>
              <a:t>Expanded</a:t>
            </a:r>
            <a:r>
              <a:rPr lang="fi-FI" dirty="0"/>
              <a:t> (</a:t>
            </a:r>
            <a:r>
              <a:rPr lang="fi-FI" dirty="0" err="1"/>
              <a:t>detailed</a:t>
            </a:r>
            <a:r>
              <a:rPr lang="fi-FI" dirty="0"/>
              <a:t>)-</a:t>
            </a:r>
            <a:r>
              <a:rPr lang="fi-FI" dirty="0" err="1"/>
              <a:t>step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step</a:t>
            </a:r>
            <a:br>
              <a:rPr lang="fi-FI" dirty="0"/>
            </a:br>
            <a:br>
              <a:rPr lang="fi-FI" dirty="0"/>
            </a:b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F4E15-54B6-4BCE-B227-8866AC0F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20888"/>
            <a:ext cx="7277100" cy="3571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82E39-8AC5-4A80-89C8-312C1CF7E55F}"/>
              </a:ext>
            </a:extLst>
          </p:cNvPr>
          <p:cNvSpPr txBox="1"/>
          <p:nvPr/>
        </p:nvSpPr>
        <p:spPr>
          <a:xfrm>
            <a:off x="539552" y="148478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Enroll</a:t>
            </a:r>
            <a:r>
              <a:rPr lang="fi-FI" dirty="0"/>
              <a:t> to a </a:t>
            </a:r>
            <a:r>
              <a:rPr lang="fi-FI" dirty="0" err="1"/>
              <a:t>course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1994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F4C6-584A-45CF-9EE5-0634FECA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FA37-59D3-4255-80F4-FDC1091C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6336704" cy="43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3051-D5A3-489A-BBD6-B63368DB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State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F260D-6939-4B97-AD60-DEE2E6BA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076575"/>
            <a:ext cx="63246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35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85E5-33EF-48E1-BEDA-6037CA87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State Machine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20CD-4CEB-495F-9D33-C24C7B94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6138"/>
            <a:ext cx="5832648" cy="396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31C2-21DD-4AA3-BAF5-BADC5B23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Sequence</a:t>
            </a:r>
            <a:r>
              <a:rPr lang="fi-FI" dirty="0"/>
              <a:t>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04853-71C9-41E8-B344-3C7AC7AD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704975"/>
            <a:ext cx="76771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66F0-6D2B-4D25-98FD-ED0F5C36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Sequence</a:t>
            </a:r>
            <a:r>
              <a:rPr lang="fi-FI" dirty="0"/>
              <a:t> </a:t>
            </a:r>
            <a:r>
              <a:rPr lang="fi-FI" dirty="0" err="1"/>
              <a:t>Diagram</a:t>
            </a:r>
            <a:r>
              <a:rPr lang="fi-FI" dirty="0"/>
              <a:t>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30311E-28F2-4FA5-AAAF-62E82143F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060848"/>
            <a:ext cx="72771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8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EB91-E2F6-4763-8C89-8DF66AD9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11ED-E9CD-4C6E-9BD5-E6035FE9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Unified</a:t>
            </a:r>
            <a:r>
              <a:rPr lang="fi-FI" dirty="0"/>
              <a:t> </a:t>
            </a:r>
            <a:r>
              <a:rPr lang="fi-FI" dirty="0" err="1"/>
              <a:t>Modeling</a:t>
            </a:r>
            <a:r>
              <a:rPr lang="fi-FI" dirty="0"/>
              <a:t> Language</a:t>
            </a:r>
          </a:p>
          <a:p>
            <a:pPr lvl="1"/>
            <a:r>
              <a:rPr lang="fi-FI" dirty="0"/>
              <a:t>OMG Standard, Object Management Group</a:t>
            </a:r>
          </a:p>
          <a:p>
            <a:pPr lvl="1"/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Booch</a:t>
            </a:r>
            <a:r>
              <a:rPr lang="fi-FI" dirty="0"/>
              <a:t>, </a:t>
            </a:r>
            <a:r>
              <a:rPr lang="fi-FI" dirty="0" err="1"/>
              <a:t>Rumbaugh</a:t>
            </a:r>
            <a:r>
              <a:rPr lang="fi-FI" dirty="0"/>
              <a:t>, Jacobson</a:t>
            </a:r>
          </a:p>
          <a:p>
            <a:r>
              <a:rPr lang="fi-FI" dirty="0"/>
              <a:t>UML is a </a:t>
            </a:r>
            <a:r>
              <a:rPr lang="fi-FI" dirty="0" err="1"/>
              <a:t>modeling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to express and design </a:t>
            </a:r>
            <a:r>
              <a:rPr lang="fi-FI" dirty="0" err="1"/>
              <a:t>documents</a:t>
            </a:r>
            <a:r>
              <a:rPr lang="fi-FI" dirty="0"/>
              <a:t>, software</a:t>
            </a:r>
          </a:p>
          <a:p>
            <a:pPr lvl="1"/>
            <a:r>
              <a:rPr lang="fi-FI" dirty="0" err="1"/>
              <a:t>Useful</a:t>
            </a:r>
            <a:r>
              <a:rPr lang="fi-FI" dirty="0"/>
              <a:t> for OO design</a:t>
            </a:r>
          </a:p>
          <a:p>
            <a:pPr lvl="1"/>
            <a:r>
              <a:rPr lang="fi-FI" dirty="0" err="1"/>
              <a:t>Not</a:t>
            </a:r>
            <a:r>
              <a:rPr lang="fi-FI" dirty="0"/>
              <a:t> a </a:t>
            </a:r>
            <a:r>
              <a:rPr lang="fi-FI" dirty="0" err="1"/>
              <a:t>process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some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proposed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UML</a:t>
            </a:r>
          </a:p>
          <a:p>
            <a:pPr lvl="1"/>
            <a:r>
              <a:rPr lang="fi-FI" dirty="0" err="1"/>
              <a:t>Independent</a:t>
            </a:r>
            <a:r>
              <a:rPr lang="fi-FI" dirty="0"/>
              <a:t> of </a:t>
            </a:r>
            <a:r>
              <a:rPr lang="fi-FI" dirty="0" err="1"/>
              <a:t>implementation</a:t>
            </a:r>
            <a:r>
              <a:rPr lang="fi-FI" dirty="0"/>
              <a:t> </a:t>
            </a:r>
            <a:r>
              <a:rPr lang="fi-FI" dirty="0" err="1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8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31C2-21DD-4AA3-BAF5-BADC5B23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Sequence</a:t>
            </a:r>
            <a:r>
              <a:rPr lang="fi-FI" dirty="0"/>
              <a:t>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966B9-55BD-4E8C-8E3A-1F2F54F6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6238875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E5D63-AE0C-4A21-9182-2C06D027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6" y="2874338"/>
            <a:ext cx="6267450" cy="42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BB7A2-3B36-4DBE-B1CB-E23652108272}"/>
              </a:ext>
            </a:extLst>
          </p:cNvPr>
          <p:cNvSpPr txBox="1"/>
          <p:nvPr/>
        </p:nvSpPr>
        <p:spPr>
          <a:xfrm>
            <a:off x="395536" y="3429000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Identified</a:t>
            </a:r>
            <a:r>
              <a:rPr lang="fi-FI" dirty="0"/>
              <a:t> </a:t>
            </a:r>
            <a:r>
              <a:rPr lang="fi-FI" dirty="0" err="1"/>
              <a:t>none</a:t>
            </a:r>
            <a:r>
              <a:rPr lang="fi-FI" dirty="0"/>
              <a:t> for </a:t>
            </a:r>
            <a:r>
              <a:rPr lang="fi-FI" dirty="0" err="1"/>
              <a:t>classes</a:t>
            </a: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Student</a:t>
            </a: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/>
              <a:t>Course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Enrollment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77841-FBD3-4A5A-A407-09E51521C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6" y="4726126"/>
            <a:ext cx="626745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98D2F-8F4E-4D72-BC70-03B4F5DDD165}"/>
              </a:ext>
            </a:extLst>
          </p:cNvPr>
          <p:cNvSpPr txBox="1"/>
          <p:nvPr/>
        </p:nvSpPr>
        <p:spPr>
          <a:xfrm>
            <a:off x="96741" y="5337511"/>
            <a:ext cx="67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define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screen</a:t>
            </a:r>
            <a:r>
              <a:rPr lang="fi-FI" dirty="0"/>
              <a:t> </a:t>
            </a:r>
            <a:r>
              <a:rPr lang="fi-FI" dirty="0" err="1"/>
              <a:t>interaction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cases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8679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85B3-9FD2-413B-B6A5-C461C43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E0C1-5D4D-485A-839A-15163DF1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266928" cy="9647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dirty="0" err="1"/>
              <a:t>Identify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domain </a:t>
            </a:r>
            <a:r>
              <a:rPr lang="fi-FI" dirty="0" err="1"/>
              <a:t>classes</a:t>
            </a:r>
            <a:endParaRPr lang="fi-FI" dirty="0"/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Control Object life</a:t>
            </a:r>
          </a:p>
          <a:p>
            <a:pPr marL="514350" indent="-514350">
              <a:buFont typeface="+mj-lt"/>
              <a:buAutoNum type="arabicPeriod"/>
            </a:pP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87BF8-1D63-4133-94A1-40B62142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2" y="2727953"/>
            <a:ext cx="7596336" cy="413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0619-DE02-4260-8AC6-6A09014B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EXAMPLE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A986-DCA3-4823-AEA5-D7E83D87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https://www.uml-diagrams.org/examples/online-shopping-example.html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382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5103-B24C-47EB-87F6-C495DFB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C364-670F-457C-8501-C97E2ED9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Propose a use case diagram for an ATM machine for withdrawing cash. Make the use case simple yet</a:t>
            </a:r>
            <a:br>
              <a:rPr lang="en-US"/>
            </a:br>
            <a:r>
              <a:rPr lang="en-US"/>
              <a:t>informative; only include the major features.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7187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B821-B9ED-4350-8EBB-3EE3BFE3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Solution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CA9C0-6DE5-432E-B959-833CAC82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204864"/>
            <a:ext cx="458318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6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5E13-37D5-4E87-84C7-9564571B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r>
              <a:rPr lang="fi-FI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8873-FC87-49BE-89AD-CFA23E86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 use case diagram for a vending machine that sells beverages and snacks. Make use of inclusion</a:t>
            </a:r>
            <a:br>
              <a:rPr lang="en-US" dirty="0"/>
            </a:br>
            <a:r>
              <a:rPr lang="en-US" dirty="0"/>
              <a:t>and extension associations, mark multiplicities, and remember that a vending machine may need technical assistance from time to time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381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0B93-07C4-49E6-9799-2FF0AA72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Solution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3A4E7-FFE5-47D9-B6C7-D8CBC609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01" y="2204864"/>
            <a:ext cx="5976664" cy="45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2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1BD4-E699-4A60-A3BA-CBF396D3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3AB7-16D5-4011-B92F-0D280A2F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 Standard, </a:t>
            </a:r>
            <a:r>
              <a:rPr lang="fi-FI" dirty="0" err="1"/>
              <a:t>Graphical</a:t>
            </a:r>
            <a:r>
              <a:rPr lang="fi-FI" dirty="0"/>
              <a:t> </a:t>
            </a:r>
            <a:r>
              <a:rPr lang="fi-FI" dirty="0" err="1"/>
              <a:t>notation</a:t>
            </a:r>
            <a:r>
              <a:rPr lang="fi-FI" dirty="0"/>
              <a:t> for </a:t>
            </a:r>
          </a:p>
          <a:p>
            <a:pPr lvl="1"/>
            <a:r>
              <a:rPr lang="fi-FI" dirty="0" err="1"/>
              <a:t>Specifying</a:t>
            </a:r>
            <a:r>
              <a:rPr lang="fi-FI" dirty="0"/>
              <a:t>, </a:t>
            </a:r>
            <a:r>
              <a:rPr lang="fi-FI" dirty="0" err="1"/>
              <a:t>visualizing</a:t>
            </a:r>
            <a:r>
              <a:rPr lang="fi-FI" dirty="0"/>
              <a:t>, </a:t>
            </a:r>
            <a:r>
              <a:rPr lang="fi-FI" dirty="0" err="1"/>
              <a:t>constucting</a:t>
            </a:r>
            <a:r>
              <a:rPr lang="fi-FI" dirty="0"/>
              <a:t>, and </a:t>
            </a:r>
            <a:r>
              <a:rPr lang="fi-FI" dirty="0" err="1"/>
              <a:t>documenting</a:t>
            </a:r>
            <a:r>
              <a:rPr lang="fi-FI" dirty="0"/>
              <a:t> software </a:t>
            </a:r>
            <a:r>
              <a:rPr lang="fi-FI" dirty="0" err="1"/>
              <a:t>system</a:t>
            </a:r>
            <a:endParaRPr lang="fi-FI" dirty="0"/>
          </a:p>
          <a:p>
            <a:pPr lvl="1"/>
            <a:r>
              <a:rPr lang="fi-FI" dirty="0" err="1"/>
              <a:t>Increase</a:t>
            </a:r>
            <a:r>
              <a:rPr lang="fi-FI" dirty="0"/>
              <a:t> </a:t>
            </a:r>
            <a:r>
              <a:rPr lang="fi-FI" dirty="0" err="1"/>
              <a:t>undrestanding</a:t>
            </a:r>
            <a:r>
              <a:rPr lang="fi-FI" dirty="0"/>
              <a:t>/</a:t>
            </a:r>
            <a:r>
              <a:rPr lang="fi-FI" dirty="0" err="1"/>
              <a:t>communication</a:t>
            </a:r>
            <a:r>
              <a:rPr lang="fi-FI" dirty="0"/>
              <a:t> of </a:t>
            </a:r>
            <a:r>
              <a:rPr lang="fi-FI" dirty="0" err="1"/>
              <a:t>product</a:t>
            </a:r>
            <a:r>
              <a:rPr lang="fi-FI" dirty="0"/>
              <a:t> to </a:t>
            </a:r>
            <a:r>
              <a:rPr lang="fi-FI" dirty="0" err="1"/>
              <a:t>customers</a:t>
            </a:r>
            <a:r>
              <a:rPr lang="fi-FI" dirty="0"/>
              <a:t> and </a:t>
            </a:r>
            <a:r>
              <a:rPr lang="fi-FI" dirty="0" err="1"/>
              <a:t>developers</a:t>
            </a:r>
            <a:endParaRPr lang="fi-FI" dirty="0"/>
          </a:p>
          <a:p>
            <a:r>
              <a:rPr lang="fi-FI" dirty="0" err="1"/>
              <a:t>History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UML	</a:t>
            </a:r>
          </a:p>
          <a:p>
            <a:pPr lvl="1"/>
            <a:r>
              <a:rPr lang="en-US" dirty="0">
                <a:hlinkClick r:id="rId2"/>
              </a:rPr>
              <a:t>https://www.uml-diagrams.org/</a:t>
            </a:r>
            <a:endParaRPr lang="fi-FI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3B5E-F3AD-4384-9EAA-9C97A26D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983" y="4498764"/>
            <a:ext cx="5059601" cy="2088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A390F6-DB67-4285-BE2B-F757DE6FD80C}"/>
              </a:ext>
            </a:extLst>
          </p:cNvPr>
          <p:cNvSpPr txBox="1"/>
          <p:nvPr/>
        </p:nvSpPr>
        <p:spPr>
          <a:xfrm>
            <a:off x="1475656" y="6233890"/>
            <a:ext cx="7308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https://www.visual-paradigm.com/guide/uml-unified-modeling-language/what-is-uml/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7644-3A8D-4B8B-B85A-58A13B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UML </a:t>
            </a:r>
            <a:r>
              <a:rPr lang="fi-FI" dirty="0" err="1"/>
              <a:t>Baseline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03A6-3030-4C23-AA25-52B0B1F20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Diagrams</a:t>
            </a:r>
            <a:endParaRPr lang="fi-FI" dirty="0"/>
          </a:p>
          <a:p>
            <a:r>
              <a:rPr lang="fi-FI" dirty="0"/>
              <a:t>Class </a:t>
            </a:r>
            <a:r>
              <a:rPr lang="fi-FI" dirty="0" err="1"/>
              <a:t>Diagrams</a:t>
            </a:r>
            <a:endParaRPr lang="fi-FI" dirty="0"/>
          </a:p>
          <a:p>
            <a:r>
              <a:rPr lang="fi-FI" dirty="0" err="1"/>
              <a:t>Package</a:t>
            </a:r>
            <a:r>
              <a:rPr lang="fi-FI" dirty="0"/>
              <a:t> </a:t>
            </a:r>
            <a:r>
              <a:rPr lang="fi-FI" dirty="0" err="1"/>
              <a:t>Diagrams</a:t>
            </a:r>
            <a:endParaRPr lang="fi-FI" dirty="0"/>
          </a:p>
          <a:p>
            <a:r>
              <a:rPr lang="fi-FI" dirty="0" err="1"/>
              <a:t>Interaction</a:t>
            </a:r>
            <a:r>
              <a:rPr lang="fi-FI" dirty="0"/>
              <a:t> </a:t>
            </a:r>
            <a:r>
              <a:rPr lang="fi-FI" dirty="0" err="1"/>
              <a:t>Diagrams</a:t>
            </a:r>
            <a:endParaRPr lang="fi-FI" dirty="0"/>
          </a:p>
          <a:p>
            <a:pPr lvl="1"/>
            <a:r>
              <a:rPr lang="fi-FI" dirty="0" err="1"/>
              <a:t>Sequence</a:t>
            </a:r>
            <a:endParaRPr lang="fi-FI" dirty="0"/>
          </a:p>
          <a:p>
            <a:pPr lvl="1"/>
            <a:r>
              <a:rPr lang="fi-FI" dirty="0"/>
              <a:t>Collaboration</a:t>
            </a:r>
          </a:p>
          <a:p>
            <a:r>
              <a:rPr lang="fi-FI" dirty="0"/>
              <a:t>Activity </a:t>
            </a:r>
            <a:r>
              <a:rPr lang="fi-FI" dirty="0" err="1"/>
              <a:t>Diagrams</a:t>
            </a:r>
            <a:endParaRPr lang="fi-FI" dirty="0"/>
          </a:p>
          <a:p>
            <a:r>
              <a:rPr lang="fi-FI" dirty="0"/>
              <a:t>State Transition </a:t>
            </a:r>
            <a:r>
              <a:rPr lang="fi-FI" dirty="0" err="1"/>
              <a:t>Diagrams</a:t>
            </a:r>
            <a:endParaRPr lang="fi-FI" dirty="0"/>
          </a:p>
          <a:p>
            <a:r>
              <a:rPr lang="fi-FI" dirty="0"/>
              <a:t>Deployment </a:t>
            </a:r>
            <a:r>
              <a:rPr lang="fi-FI"/>
              <a:t>Diagrams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7D99-809C-4B98-84C2-90E38732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UML </a:t>
            </a:r>
            <a:r>
              <a:rPr lang="fi-FI" dirty="0" err="1"/>
              <a:t>Cheat</a:t>
            </a:r>
            <a:r>
              <a:rPr lang="fi-FI" dirty="0"/>
              <a:t> </a:t>
            </a:r>
            <a:r>
              <a:rPr lang="fi-FI" dirty="0" err="1"/>
              <a:t>Sheet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FF096-DCEB-4A0D-9E32-A99306B4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556792"/>
            <a:ext cx="41052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3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4DC3-B0EC-4E61-8B23-F35CD88C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Object </a:t>
            </a:r>
            <a:r>
              <a:rPr lang="fi-FI" dirty="0" err="1"/>
              <a:t>class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16F83-4E5C-4ED8-B5C2-2520AC8F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147887"/>
            <a:ext cx="6477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3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AF76-F5B1-459A-AF82-DC6D65F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7FAE2-5CF5-4EA5-AB23-A11916F9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04392"/>
            <a:ext cx="6624736" cy="45910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CEC7D2A-5607-46B6-9DA4-5A38D400D7F5}"/>
              </a:ext>
            </a:extLst>
          </p:cNvPr>
          <p:cNvSpPr/>
          <p:nvPr/>
        </p:nvSpPr>
        <p:spPr>
          <a:xfrm>
            <a:off x="7910028" y="3501008"/>
            <a:ext cx="298376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667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5564-2D7E-4BF9-ABD6-25F1A17A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Composit</a:t>
            </a:r>
            <a:r>
              <a:rPr lang="fi-FI" dirty="0"/>
              <a:t>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4F6325-A026-4153-93ED-E5202A2F8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3075699"/>
            <a:ext cx="6591300" cy="1894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ABF8A-897F-4B07-AAA8-950FF84A2C8E}"/>
              </a:ext>
            </a:extLst>
          </p:cNvPr>
          <p:cNvSpPr txBox="1"/>
          <p:nvPr/>
        </p:nvSpPr>
        <p:spPr>
          <a:xfrm>
            <a:off x="899592" y="537321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approach</a:t>
            </a:r>
            <a:r>
              <a:rPr lang="fi-FI" dirty="0"/>
              <a:t> to </a:t>
            </a:r>
            <a:r>
              <a:rPr lang="fi-FI" dirty="0" err="1"/>
              <a:t>describe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aggregations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8327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4517-8898-4317-8CD8-BA2CF392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Package</a:t>
            </a:r>
            <a:r>
              <a:rPr lang="fi-FI" dirty="0"/>
              <a:t>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051AE-E6F9-4F2C-BFC9-71410E05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8800"/>
            <a:ext cx="6377707" cy="48226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662A9-CAED-4361-A31E-6C7A57E7D9F7}"/>
              </a:ext>
            </a:extLst>
          </p:cNvPr>
          <p:cNvCxnSpPr>
            <a:cxnSpLocks/>
          </p:cNvCxnSpPr>
          <p:nvPr/>
        </p:nvCxnSpPr>
        <p:spPr>
          <a:xfrm>
            <a:off x="1403648" y="1196752"/>
            <a:ext cx="144016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C8D197-A7F5-4FA8-B6A0-8A12B754A951}"/>
              </a:ext>
            </a:extLst>
          </p:cNvPr>
          <p:cNvSpPr txBox="1"/>
          <p:nvPr/>
        </p:nvSpPr>
        <p:spPr>
          <a:xfrm>
            <a:off x="251520" y="7647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Dependency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39788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3109</TotalTime>
  <Words>336</Words>
  <Application>Microsoft Office PowerPoint</Application>
  <PresentationFormat>On-screen Show (4:3)</PresentationFormat>
  <Paragraphs>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UML</vt:lpstr>
      <vt:lpstr>What is UML</vt:lpstr>
      <vt:lpstr>Why use UML</vt:lpstr>
      <vt:lpstr>UML Baseline</vt:lpstr>
      <vt:lpstr>UML Cheat Sheet</vt:lpstr>
      <vt:lpstr>Object class</vt:lpstr>
      <vt:lpstr>PowerPoint Presentation</vt:lpstr>
      <vt:lpstr>Composit Diagram</vt:lpstr>
      <vt:lpstr>Package Diagram</vt:lpstr>
      <vt:lpstr>Package</vt:lpstr>
      <vt:lpstr>Activity Diagram</vt:lpstr>
      <vt:lpstr>Use Case Diagram</vt:lpstr>
      <vt:lpstr>High-level of use case description</vt:lpstr>
      <vt:lpstr>Expanded (detailed)-step by step  </vt:lpstr>
      <vt:lpstr>Use Case diagram</vt:lpstr>
      <vt:lpstr>State Machine</vt:lpstr>
      <vt:lpstr>State Machine Diagram</vt:lpstr>
      <vt:lpstr>Sequence Diagram</vt:lpstr>
      <vt:lpstr>Sequence Diagram 2</vt:lpstr>
      <vt:lpstr>Sequence Diagram</vt:lpstr>
      <vt:lpstr>PowerPoint Presentation</vt:lpstr>
      <vt:lpstr>EXAMPLE UML</vt:lpstr>
      <vt:lpstr>EXERCISE 1</vt:lpstr>
      <vt:lpstr>Solution</vt:lpstr>
      <vt:lpstr>Exercise II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Amir Dirin</dc:creator>
  <cp:lastModifiedBy>Amir Dirin</cp:lastModifiedBy>
  <cp:revision>26</cp:revision>
  <dcterms:created xsi:type="dcterms:W3CDTF">2022-09-03T08:01:12Z</dcterms:created>
  <dcterms:modified xsi:type="dcterms:W3CDTF">2023-01-27T18:27:27Z</dcterms:modified>
</cp:coreProperties>
</file>