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68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124" d="100"/>
          <a:sy n="124" d="100"/>
        </p:scale>
        <p:origin x="869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50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25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21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782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86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364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62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5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100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407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08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48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138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820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9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1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5.2.2023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62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Class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17FC-42F1-4C72-847C-5ADEACCC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Enumeration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98F5-DAFA-4C2D-B0DD-BCB37475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 </a:t>
            </a:r>
            <a:r>
              <a:rPr lang="fi-FI" dirty="0" err="1"/>
              <a:t>enumeration</a:t>
            </a:r>
            <a:r>
              <a:rPr lang="fi-FI" dirty="0"/>
              <a:t> is a </a:t>
            </a:r>
            <a:r>
              <a:rPr lang="fi-FI" dirty="0" err="1"/>
              <a:t>user-defined</a:t>
            </a:r>
            <a:r>
              <a:rPr lang="fi-FI" dirty="0"/>
              <a:t> data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consists</a:t>
            </a:r>
            <a:r>
              <a:rPr lang="fi-FI" dirty="0"/>
              <a:t> of a </a:t>
            </a:r>
            <a:r>
              <a:rPr lang="fi-FI" dirty="0" err="1"/>
              <a:t>name</a:t>
            </a:r>
            <a:r>
              <a:rPr lang="fi-FI" dirty="0"/>
              <a:t> and </a:t>
            </a:r>
            <a:r>
              <a:rPr lang="fi-FI" dirty="0" err="1"/>
              <a:t>and</a:t>
            </a:r>
            <a:r>
              <a:rPr lang="fi-FI" dirty="0"/>
              <a:t> </a:t>
            </a:r>
            <a:r>
              <a:rPr lang="fi-FI" dirty="0" err="1"/>
              <a:t>ordered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enumeration</a:t>
            </a:r>
            <a:r>
              <a:rPr lang="fi-FI" dirty="0"/>
              <a:t> </a:t>
            </a:r>
            <a:r>
              <a:rPr lang="fi-FI" dirty="0" err="1"/>
              <a:t>literals</a:t>
            </a:r>
            <a:r>
              <a:rPr lang="fi-FI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26E42-AB31-4115-A9A9-0784BB7B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22" y="2996952"/>
            <a:ext cx="16859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F565-BE02-45EB-AD25-E5F9C3BD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exceptions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F237-EB0B-4D1D-B7F8-746E4F17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fi-FI" i="1" dirty="0"/>
              <a:t>Exceptions</a:t>
            </a:r>
            <a:r>
              <a:rPr lang="en-US" altLang="fi-FI" dirty="0"/>
              <a:t> can be modeled just like any other class. </a:t>
            </a:r>
          </a:p>
          <a:p>
            <a:pPr>
              <a:spcBef>
                <a:spcPct val="50000"/>
              </a:spcBef>
            </a:pPr>
            <a:r>
              <a:rPr lang="en-US" altLang="fi-FI" dirty="0"/>
              <a:t>Notice the &lt;&lt;exception&gt;&gt; stereotype in the name compartment.</a:t>
            </a:r>
            <a:endParaRPr lang="en-US" altLang="fi-FI" i="1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E5951-8172-4924-A1E8-16F0A885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068960"/>
            <a:ext cx="2562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A498-B9C6-42D6-8829-2B1564CF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144A1-B338-4230-93E7-E8E8F95F6835}"/>
              </a:ext>
            </a:extLst>
          </p:cNvPr>
          <p:cNvSpPr txBox="1"/>
          <p:nvPr/>
        </p:nvSpPr>
        <p:spPr>
          <a:xfrm>
            <a:off x="6732240" y="306896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Players, </a:t>
            </a:r>
          </a:p>
          <a:p>
            <a:r>
              <a:rPr lang="en-US" dirty="0"/>
              <a:t>when implemented by guitarist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70AD4-FC5B-412B-8A34-BADD273D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90BDA1-7180-4FA3-8EF5-88296B6C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267933"/>
            <a:ext cx="4380334" cy="30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3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85FA-6EE8-417C-9DDB-50443FDC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8F23-D3DE-4702-83A7-A49A9A6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Room, Thermostat, and heaters…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2CAE9-AFCA-44C3-8F7D-7E5A1A14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596522"/>
            <a:ext cx="381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74D1-0C60-4CF7-A86D-B3EB031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6876-7F1B-45A5-A9E7-7E8C142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Draw a UML class diagram that models the relationships between the following classes: 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Mall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Ostoskeskus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Store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Kauppa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Sales Person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Myyntimies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Department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osasto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Manager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johtaja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Merchandise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tavarat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Store Catalog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katalogi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Store Website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Kaupan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Verkkosivu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, and Customer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Asiakas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668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F807-0CC0-4983-98DA-1F903593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2E3-EA30-4B01-9304-77180636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060848"/>
            <a:ext cx="4320480" cy="38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AFA9-2668-4C78-B094-7C689B60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Home </a:t>
            </a:r>
            <a:r>
              <a:rPr lang="fi-FI" dirty="0" err="1"/>
              <a:t>Assignment</a:t>
            </a:r>
            <a:r>
              <a:rPr lang="fi-FI" dirty="0"/>
              <a:t>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9D5EF-05D2-4632-8D03-FEFD0C7BB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5696" y="2204864"/>
            <a:ext cx="64807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UML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i-FI" altLang="fi-FI" dirty="0"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association, composition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Bank,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Loan, Teller, ATM,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4F1A-5CE3-47CE-8E4B-6F13E2B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026A-DF0D-411B-A04C-702BBDA4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i-FI" dirty="0"/>
              <a:t>A </a:t>
            </a:r>
            <a:r>
              <a:rPr lang="en-US" altLang="fi-FI" i="1" dirty="0"/>
              <a:t>class</a:t>
            </a:r>
            <a:r>
              <a:rPr lang="en-US" altLang="fi-FI" dirty="0"/>
              <a:t> is a description of a set of  objects that share the same attributes, operations, relationships, and semantics.</a:t>
            </a:r>
          </a:p>
          <a:p>
            <a:r>
              <a:rPr lang="en-US" altLang="fi-FI" dirty="0"/>
              <a:t>Graphically, a class is rendered as a  rectangle, usually including its name, attributes, and operations in separate, designated compartments. 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94281-65A3-4D24-B445-882F573C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4941168"/>
            <a:ext cx="1495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C255-22E0-4B99-935A-28EDA71A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</a:t>
            </a:r>
            <a:r>
              <a:rPr lang="fi-FI" dirty="0" err="1"/>
              <a:t>Attributes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CD1-E1E0-496F-9F48-1CBF7CDF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Attributes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:</a:t>
            </a:r>
          </a:p>
          <a:p>
            <a:pPr marL="457200" lvl="1" indent="0">
              <a:buNone/>
            </a:pPr>
            <a:r>
              <a:rPr lang="fi-FI" dirty="0"/>
              <a:t>+</a:t>
            </a:r>
            <a:r>
              <a:rPr lang="fi-FI" dirty="0" err="1"/>
              <a:t>public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#protected</a:t>
            </a:r>
          </a:p>
          <a:p>
            <a:pPr marL="457200" lvl="1" indent="0">
              <a:buNone/>
            </a:pPr>
            <a:r>
              <a:rPr lang="fi-FI" dirty="0"/>
              <a:t>-</a:t>
            </a:r>
            <a:r>
              <a:rPr lang="fi-FI" dirty="0" err="1"/>
              <a:t>private</a:t>
            </a:r>
            <a:r>
              <a:rPr lang="fi-FI" dirty="0"/>
              <a:t> </a:t>
            </a:r>
          </a:p>
          <a:p>
            <a:pPr marL="457200" lvl="1" indent="0">
              <a:buNone/>
            </a:pPr>
            <a:r>
              <a:rPr lang="fi-FI" dirty="0"/>
              <a:t>/</a:t>
            </a:r>
            <a:r>
              <a:rPr lang="fi-FI" dirty="0" err="1"/>
              <a:t>derived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69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F02-3465-41BE-8F1C-B68B228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Operations</a:t>
            </a:r>
            <a:r>
              <a:rPr lang="fi-FI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819-6071-486F-B19F-43BB245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i-FI" dirty="0"/>
              <a:t>You can specify an operation by stating its signature: listing the name, type, and default value of all parameters, and, in the case of functions, a return type. 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3124E-58FB-4C45-B68B-65FA8070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789040"/>
            <a:ext cx="2019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1DC6-ECA8-415D-9153-079A818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4CAD-41A3-41FE-8E97-DF6CC0B2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600200"/>
            <a:ext cx="4176464" cy="4525963"/>
          </a:xfrm>
        </p:spPr>
        <p:txBody>
          <a:bodyPr>
            <a:normAutofit/>
          </a:bodyPr>
          <a:lstStyle/>
          <a:p>
            <a:r>
              <a:rPr lang="fi-FI" dirty="0"/>
              <a:t>In UML ,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interaction</a:t>
            </a:r>
            <a:r>
              <a:rPr lang="fi-FI" dirty="0"/>
              <a:t> 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modeled</a:t>
            </a:r>
            <a:r>
              <a:rPr lang="fi-FI" dirty="0"/>
              <a:t> as </a:t>
            </a:r>
            <a:r>
              <a:rPr lang="fi-FI" dirty="0" err="1"/>
              <a:t>relationships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Dependencies</a:t>
            </a:r>
            <a:endParaRPr lang="fi-FI" dirty="0"/>
          </a:p>
          <a:p>
            <a:pPr lvl="2"/>
            <a:r>
              <a:rPr lang="fi-FI" dirty="0" err="1"/>
              <a:t>Semantic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element</a:t>
            </a:r>
            <a:endParaRPr lang="fi-FI" dirty="0"/>
          </a:p>
          <a:p>
            <a:pPr lvl="1"/>
            <a:r>
              <a:rPr lang="fi-FI" dirty="0" err="1"/>
              <a:t>Generalizations</a:t>
            </a:r>
            <a:endParaRPr lang="fi-FI" dirty="0"/>
          </a:p>
          <a:p>
            <a:pPr lvl="2"/>
            <a:r>
              <a:rPr lang="fi-FI" dirty="0"/>
              <a:t>A </a:t>
            </a:r>
            <a:r>
              <a:rPr lang="fi-FI" dirty="0" err="1"/>
              <a:t>generalizations</a:t>
            </a:r>
            <a:r>
              <a:rPr lang="fi-FI" dirty="0"/>
              <a:t> </a:t>
            </a:r>
            <a:r>
              <a:rPr lang="fi-FI" dirty="0" err="1"/>
              <a:t>connects</a:t>
            </a:r>
            <a:r>
              <a:rPr lang="fi-FI" dirty="0"/>
              <a:t> a </a:t>
            </a:r>
            <a:r>
              <a:rPr lang="fi-FI" dirty="0" err="1"/>
              <a:t>subclass</a:t>
            </a:r>
            <a:r>
              <a:rPr lang="fi-FI" dirty="0"/>
              <a:t> to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superclass</a:t>
            </a:r>
            <a:r>
              <a:rPr lang="fi-FI" dirty="0"/>
              <a:t>. It </a:t>
            </a:r>
            <a:r>
              <a:rPr lang="fi-FI" dirty="0" err="1"/>
              <a:t>denoted</a:t>
            </a:r>
            <a:r>
              <a:rPr lang="fi-FI" dirty="0"/>
              <a:t> an </a:t>
            </a:r>
            <a:r>
              <a:rPr lang="fi-FI" dirty="0" err="1"/>
              <a:t>inheritance</a:t>
            </a:r>
            <a:r>
              <a:rPr lang="fi-FI" dirty="0"/>
              <a:t> of </a:t>
            </a:r>
            <a:r>
              <a:rPr lang="fi-FI" dirty="0" err="1"/>
              <a:t>attributes</a:t>
            </a:r>
            <a:r>
              <a:rPr lang="fi-FI" dirty="0"/>
              <a:t> and </a:t>
            </a:r>
            <a:r>
              <a:rPr lang="fi-FI" dirty="0" err="1"/>
              <a:t>behavious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superclass</a:t>
            </a:r>
            <a:endParaRPr lang="fi-FI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C0D91-061C-4F73-82A3-9B1641BAFD7A}"/>
              </a:ext>
            </a:extLst>
          </p:cNvPr>
          <p:cNvCxnSpPr>
            <a:cxnSpLocks/>
          </p:cNvCxnSpPr>
          <p:nvPr/>
        </p:nvCxnSpPr>
        <p:spPr>
          <a:xfrm>
            <a:off x="4736419" y="2492896"/>
            <a:ext cx="122413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AB2223A-1AAB-4B60-9962-45F730D2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276872"/>
            <a:ext cx="1647687" cy="958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F035C-8A89-4E76-978B-B0C88C15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5" y="4941167"/>
            <a:ext cx="842462" cy="17146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F0B276-12A5-4EC7-B988-1DA9724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486474" y="4767263"/>
            <a:ext cx="371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7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A220-8C03-4A3C-B143-02497B97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A5CA-E150-4F66-92A8-C2ADD586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7" y="2060848"/>
            <a:ext cx="3960440" cy="3777622"/>
          </a:xfrm>
        </p:spPr>
        <p:txBody>
          <a:bodyPr>
            <a:normAutofit fontScale="92500" lnSpcReduction="10000"/>
          </a:bodyPr>
          <a:lstStyle/>
          <a:p>
            <a:r>
              <a:rPr lang="fi-FI" dirty="0" err="1"/>
              <a:t>Generalization</a:t>
            </a:r>
            <a:r>
              <a:rPr lang="fi-FI" dirty="0"/>
              <a:t> </a:t>
            </a:r>
            <a:r>
              <a:rPr lang="fi-FI" dirty="0" err="1"/>
              <a:t>Relationships</a:t>
            </a:r>
            <a:r>
              <a:rPr lang="fi-FI" dirty="0"/>
              <a:t> (</a:t>
            </a:r>
            <a:r>
              <a:rPr lang="fi-FI" dirty="0" err="1"/>
              <a:t>Cont’d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UML </a:t>
            </a:r>
            <a:r>
              <a:rPr lang="fi-FI" dirty="0" err="1"/>
              <a:t>permits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to </a:t>
            </a:r>
            <a:r>
              <a:rPr lang="fi-FI" dirty="0" err="1"/>
              <a:t>inherit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supperclass</a:t>
            </a:r>
            <a:r>
              <a:rPr lang="fi-FI" dirty="0"/>
              <a:t> </a:t>
            </a:r>
            <a:r>
              <a:rPr lang="fi-FI" dirty="0" err="1"/>
              <a:t>although</a:t>
            </a:r>
            <a:r>
              <a:rPr lang="fi-FI" dirty="0"/>
              <a:t> some </a:t>
            </a:r>
            <a:r>
              <a:rPr lang="fi-FI" dirty="0" err="1"/>
              <a:t>programminge</a:t>
            </a:r>
            <a:r>
              <a:rPr lang="fi-FI" dirty="0"/>
              <a:t>.,g </a:t>
            </a:r>
            <a:r>
              <a:rPr lang="fi-FI" dirty="0" err="1"/>
              <a:t>java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allow</a:t>
            </a: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r>
              <a:rPr lang="fi-FI" dirty="0"/>
              <a:t>Association </a:t>
            </a:r>
            <a:r>
              <a:rPr lang="fi-FI" dirty="0" err="1"/>
              <a:t>Relationships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classes</a:t>
            </a:r>
            <a:endParaRPr lang="fi-FI" dirty="0"/>
          </a:p>
          <a:p>
            <a:pPr lvl="2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C967E-7FF2-41F8-8A04-209ADBFD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132856"/>
            <a:ext cx="2467124" cy="168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BFF03-BD6F-430B-8AEB-4ED1381A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7" y="4725144"/>
            <a:ext cx="2947312" cy="7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43BE-3F40-40AF-B86F-CDC9A026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DD59-C7CA-4798-B32E-6DFFB0BD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13818"/>
            <a:ext cx="4536504" cy="4525963"/>
          </a:xfrm>
        </p:spPr>
        <p:txBody>
          <a:bodyPr>
            <a:normAutofit/>
          </a:bodyPr>
          <a:lstStyle/>
          <a:p>
            <a:r>
              <a:rPr lang="fi-FI" dirty="0"/>
              <a:t>Association </a:t>
            </a:r>
            <a:r>
              <a:rPr lang="fi-FI" dirty="0" err="1"/>
              <a:t>Relationships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lvl="1"/>
            <a:r>
              <a:rPr lang="fi-FI" dirty="0"/>
              <a:t>A Class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self</a:t>
            </a:r>
            <a:r>
              <a:rPr lang="fi-FI" dirty="0"/>
              <a:t> association</a:t>
            </a:r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r>
              <a:rPr lang="fi-FI" dirty="0" err="1"/>
              <a:t>Aggregation</a:t>
            </a:r>
            <a:r>
              <a:rPr lang="fi-FI" dirty="0"/>
              <a:t> </a:t>
            </a:r>
          </a:p>
          <a:p>
            <a:pPr lvl="2"/>
            <a:r>
              <a:rPr lang="fi-FI" dirty="0"/>
              <a:t>A </a:t>
            </a:r>
            <a:r>
              <a:rPr lang="fi-FI" dirty="0" err="1"/>
              <a:t>whole-part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an </a:t>
            </a:r>
            <a:r>
              <a:rPr lang="fi-FI" dirty="0" err="1"/>
              <a:t>aggregate</a:t>
            </a:r>
            <a:r>
              <a:rPr lang="fi-FI" dirty="0"/>
              <a:t> and </a:t>
            </a:r>
            <a:r>
              <a:rPr lang="fi-FI" dirty="0" err="1"/>
              <a:t>consitutuent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. </a:t>
            </a:r>
            <a:r>
              <a:rPr lang="fi-FI" dirty="0" err="1"/>
              <a:t>However</a:t>
            </a:r>
            <a:r>
              <a:rPr lang="fi-FI" dirty="0"/>
              <a:t>, </a:t>
            </a:r>
            <a:r>
              <a:rPr lang="fi-FI" dirty="0" err="1"/>
              <a:t>part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 </a:t>
            </a:r>
            <a:r>
              <a:rPr lang="fi-FI" dirty="0" err="1"/>
              <a:t>independently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aggregate</a:t>
            </a:r>
            <a:r>
              <a:rPr lang="fi-FI" dirty="0"/>
              <a:t>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14DA0-5079-4E36-BB05-0C7DEB90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00808"/>
            <a:ext cx="2184635" cy="1475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A88ED-FDC4-4DAA-B55A-9F7C189C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20" y="3484964"/>
            <a:ext cx="2119511" cy="117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5C828-FD7A-49A9-BAF5-5937CBF14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881" y="5440362"/>
            <a:ext cx="3036552" cy="8810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B40C70C-947E-4CF9-8F3F-C6359370AE1C}"/>
              </a:ext>
            </a:extLst>
          </p:cNvPr>
          <p:cNvSpPr/>
          <p:nvPr/>
        </p:nvSpPr>
        <p:spPr>
          <a:xfrm>
            <a:off x="6156176" y="5440362"/>
            <a:ext cx="792088" cy="70498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920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0BB0-8610-4DCE-8FE4-23D2F71D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Association </a:t>
            </a:r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AC3A-61E7-4985-A002-972C6C1C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3602360" cy="2985854"/>
          </a:xfrm>
        </p:spPr>
        <p:txBody>
          <a:bodyPr/>
          <a:lstStyle/>
          <a:p>
            <a:r>
              <a:rPr lang="en-US" altLang="fi-FI" dirty="0"/>
              <a:t>A </a:t>
            </a:r>
            <a:r>
              <a:rPr lang="en-US" altLang="fi-FI" i="1" dirty="0"/>
              <a:t>composition </a:t>
            </a:r>
            <a:r>
              <a:rPr lang="en-US" altLang="fi-FI" dirty="0"/>
              <a:t>indicates a strong ownership and coincident lifetime of parts by the whole (</a:t>
            </a:r>
            <a:r>
              <a:rPr lang="en-US" altLang="fi-FI" i="1" dirty="0"/>
              <a:t>i.e.,</a:t>
            </a:r>
            <a:r>
              <a:rPr lang="en-US" altLang="fi-FI" dirty="0"/>
              <a:t> they live and die as a whole). Compositions are denoted by a filled-diamond adornment on the association.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AFDD-80BE-4FDB-ABC8-4B8E759F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5" y="1808476"/>
            <a:ext cx="4408737" cy="23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2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5902-0AF1-4EE6-8984-A55C8D33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Interface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A20F-2781-40CA-86C4-058277DC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 </a:t>
            </a:r>
            <a:r>
              <a:rPr lang="fi-FI" dirty="0" err="1"/>
              <a:t>interface</a:t>
            </a:r>
            <a:r>
              <a:rPr lang="fi-FI" dirty="0"/>
              <a:t> is a </a:t>
            </a:r>
            <a:r>
              <a:rPr lang="fi-FI" dirty="0" err="1"/>
              <a:t>named</a:t>
            </a:r>
            <a:r>
              <a:rPr lang="fi-FI" dirty="0"/>
              <a:t> set of </a:t>
            </a:r>
            <a:r>
              <a:rPr lang="fi-FI" dirty="0" err="1"/>
              <a:t>operations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specifies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behaviou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showing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inner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19037-5CE6-4104-8CFC-5081D0EA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91" y="3140968"/>
            <a:ext cx="2446387" cy="2713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5D71F-3AE3-4CFA-8424-8B45CAF5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606384"/>
            <a:ext cx="2446387" cy="28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508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4983</TotalTime>
  <Words>431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Class Diagram</vt:lpstr>
      <vt:lpstr>Class Diagram</vt:lpstr>
      <vt:lpstr>Class Attributes</vt:lpstr>
      <vt:lpstr>Operations </vt:lpstr>
      <vt:lpstr>Relationships</vt:lpstr>
      <vt:lpstr>Relationships</vt:lpstr>
      <vt:lpstr>Relationships</vt:lpstr>
      <vt:lpstr>Association Relationships</vt:lpstr>
      <vt:lpstr>Interface</vt:lpstr>
      <vt:lpstr>Enumeration</vt:lpstr>
      <vt:lpstr>exceptions</vt:lpstr>
      <vt:lpstr>Example</vt:lpstr>
      <vt:lpstr>Class Demo</vt:lpstr>
      <vt:lpstr>Exercise 1</vt:lpstr>
      <vt:lpstr>Answer</vt:lpstr>
      <vt:lpstr>Home 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Amir Dirin</dc:creator>
  <cp:lastModifiedBy>Amir</cp:lastModifiedBy>
  <cp:revision>21</cp:revision>
  <dcterms:created xsi:type="dcterms:W3CDTF">2022-09-23T06:24:34Z</dcterms:created>
  <dcterms:modified xsi:type="dcterms:W3CDTF">2023-02-05T12:47:01Z</dcterms:modified>
</cp:coreProperties>
</file>