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39"/>
  </p:notesMasterIdLst>
  <p:sldIdLst>
    <p:sldId id="256" r:id="rId2"/>
    <p:sldId id="292" r:id="rId3"/>
    <p:sldId id="260" r:id="rId4"/>
    <p:sldId id="261" r:id="rId5"/>
    <p:sldId id="263" r:id="rId6"/>
    <p:sldId id="264" r:id="rId7"/>
    <p:sldId id="293" r:id="rId8"/>
    <p:sldId id="291" r:id="rId9"/>
    <p:sldId id="257" r:id="rId10"/>
    <p:sldId id="259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3" r:id="rId24"/>
    <p:sldId id="284" r:id="rId25"/>
    <p:sldId id="276" r:id="rId26"/>
    <p:sldId id="285" r:id="rId27"/>
    <p:sldId id="286" r:id="rId28"/>
    <p:sldId id="287" r:id="rId29"/>
    <p:sldId id="277" r:id="rId30"/>
    <p:sldId id="278" r:id="rId31"/>
    <p:sldId id="279" r:id="rId32"/>
    <p:sldId id="280" r:id="rId33"/>
    <p:sldId id="281" r:id="rId34"/>
    <p:sldId id="282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3979" autoAdjust="0"/>
  </p:normalViewPr>
  <p:slideViewPr>
    <p:cSldViewPr snapToGrid="0">
      <p:cViewPr varScale="1">
        <p:scale>
          <a:sx n="94" d="100"/>
          <a:sy n="94" d="100"/>
        </p:scale>
        <p:origin x="53" y="619"/>
      </p:cViewPr>
      <p:guideLst/>
    </p:cSldViewPr>
  </p:slideViewPr>
  <p:outlineViewPr>
    <p:cViewPr>
      <p:scale>
        <a:sx n="33" d="100"/>
        <a:sy n="33" d="100"/>
      </p:scale>
      <p:origin x="0" y="-156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DB4D4-5BC8-4B05-9C8B-E0C6CD58B10F}" type="datetimeFigureOut">
              <a:rPr lang="fi-FI" smtClean="0"/>
              <a:t>15.1.2023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F4002-7F16-452B-A13D-1120BA5D35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519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https://www.studocu.com/ph/document/silliman-university/accounting-information-system/normalization-practice-exercises-answers/25049152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F4002-7F16-452B-A13D-1120BA5D3577}" type="slidenum">
              <a:rPr lang="fi-FI" smtClean="0"/>
              <a:t>29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775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1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4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1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44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1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8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2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5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5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11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2/08/database-normalization-a-step-by-step-guide-with-exampl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B11A-EF59-4175-9A8C-00E449A6E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FEC90-BC0C-4DFE-858F-C524531DF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i-FI" dirty="0"/>
              <a:t>Amir Dirin 2023</a:t>
            </a:r>
          </a:p>
        </p:txBody>
      </p:sp>
    </p:spTree>
    <p:extLst>
      <p:ext uri="{BB962C8B-B14F-4D97-AF65-F5344CB8AC3E}">
        <p14:creationId xmlns:p14="http://schemas.microsoft.com/office/powerpoint/2010/main" val="174979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585B-67E6-43FF-9C3E-58AEE36F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Normal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	(1</a:t>
            </a:r>
            <a:r>
              <a:rPr lang="fi-FI" baseline="30000" dirty="0"/>
              <a:t>st </a:t>
            </a:r>
            <a:r>
              <a:rPr lang="fi-FI" dirty="0"/>
              <a:t>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A4F8-2BF7-498C-977B-6CAFEE27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8845" cy="4023360"/>
          </a:xfrm>
        </p:spPr>
        <p:txBody>
          <a:bodyPr/>
          <a:lstStyle/>
          <a:p>
            <a:r>
              <a:rPr lang="en-US" dirty="0"/>
              <a:t>There are two violations of the first normal form:</a:t>
            </a:r>
          </a:p>
          <a:p>
            <a:pPr lvl="1"/>
            <a:r>
              <a:rPr lang="en-US" dirty="0"/>
              <a:t>The subject field contains more than one piece of information with more than one value in a single field, it would be very difficult to search for all books on a given subject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5F33A9-2ACE-4548-B942-4A3CBFEE4673}"/>
              </a:ext>
            </a:extLst>
          </p:cNvPr>
          <p:cNvCxnSpPr/>
          <p:nvPr/>
        </p:nvCxnSpPr>
        <p:spPr>
          <a:xfrm flipH="1">
            <a:off x="8179790" y="1603622"/>
            <a:ext cx="192947" cy="9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CC3439-B235-48F0-85C4-69507E264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88711"/>
              </p:ext>
            </p:extLst>
          </p:nvPr>
        </p:nvGraphicFramePr>
        <p:xfrm>
          <a:off x="5454641" y="2714139"/>
          <a:ext cx="5838737" cy="3102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98">
                  <a:extLst>
                    <a:ext uri="{9D8B030D-6E8A-4147-A177-3AD203B41FA5}">
                      <a16:colId xmlns:a16="http://schemas.microsoft.com/office/drawing/2014/main" val="2813885448"/>
                    </a:ext>
                  </a:extLst>
                </a:gridCol>
                <a:gridCol w="992845">
                  <a:extLst>
                    <a:ext uri="{9D8B030D-6E8A-4147-A177-3AD203B41FA5}">
                      <a16:colId xmlns:a16="http://schemas.microsoft.com/office/drawing/2014/main" val="1545799387"/>
                    </a:ext>
                  </a:extLst>
                </a:gridCol>
                <a:gridCol w="1207998">
                  <a:extLst>
                    <a:ext uri="{9D8B030D-6E8A-4147-A177-3AD203B41FA5}">
                      <a16:colId xmlns:a16="http://schemas.microsoft.com/office/drawing/2014/main" val="1748901158"/>
                    </a:ext>
                  </a:extLst>
                </a:gridCol>
                <a:gridCol w="1207998">
                  <a:extLst>
                    <a:ext uri="{9D8B030D-6E8A-4147-A177-3AD203B41FA5}">
                      <a16:colId xmlns:a16="http://schemas.microsoft.com/office/drawing/2014/main" val="3158262300"/>
                    </a:ext>
                  </a:extLst>
                </a:gridCol>
                <a:gridCol w="1207998">
                  <a:extLst>
                    <a:ext uri="{9D8B030D-6E8A-4147-A177-3AD203B41FA5}">
                      <a16:colId xmlns:a16="http://schemas.microsoft.com/office/drawing/2014/main" val="1192201943"/>
                    </a:ext>
                  </a:extLst>
                </a:gridCol>
              </a:tblGrid>
              <a:tr h="599001">
                <a:tc>
                  <a:txBody>
                    <a:bodyPr/>
                    <a:lstStyle/>
                    <a:p>
                      <a:r>
                        <a:rPr lang="fi-FI" dirty="0" err="1"/>
                        <a:t>Student_ID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Name</a:t>
                      </a:r>
                      <a:r>
                        <a:rPr lang="fi-FI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Subject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HoD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Office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63444"/>
                  </a:ext>
                </a:extLst>
              </a:tr>
              <a:tr h="542522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ICT,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94373"/>
                  </a:ext>
                </a:extLst>
              </a:tr>
              <a:tr h="599001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Satu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97425"/>
                  </a:ext>
                </a:extLst>
              </a:tr>
              <a:tr h="599001"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48749"/>
                  </a:ext>
                </a:extLst>
              </a:tr>
              <a:tr h="599001"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78972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9EDE1FF-4DFD-4CC6-8600-B7C6A3872AAF}"/>
              </a:ext>
            </a:extLst>
          </p:cNvPr>
          <p:cNvSpPr/>
          <p:nvPr/>
        </p:nvSpPr>
        <p:spPr>
          <a:xfrm>
            <a:off x="7625442" y="2605765"/>
            <a:ext cx="1054541" cy="6517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2385-E4FC-4372-8AD5-3A270242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F24D-14CF-4874-A241-A2F0B770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table the subject information is common for all students. </a:t>
            </a:r>
          </a:p>
          <a:p>
            <a:endParaRPr lang="fi-FI" dirty="0"/>
          </a:p>
          <a:p>
            <a:endParaRPr lang="fi-FI" dirty="0"/>
          </a:p>
          <a:p>
            <a:r>
              <a:rPr lang="en-US" dirty="0"/>
              <a:t>How we can solve this problem?</a:t>
            </a:r>
          </a:p>
          <a:p>
            <a:pPr lvl="2"/>
            <a:r>
              <a:rPr lang="en-US" dirty="0"/>
              <a:t>The subject-related field can be separated from the student’s name table.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8733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4FC8-CCA7-41C8-A66B-5EB98EC7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fi-FI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F99F-3CE4-415B-85EC-4EBDB576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319414" cy="1685758"/>
          </a:xfrm>
        </p:spPr>
        <p:txBody>
          <a:bodyPr>
            <a:normAutofit/>
          </a:bodyPr>
          <a:lstStyle/>
          <a:p>
            <a:r>
              <a:rPr lang="en-US" dirty="0"/>
              <a:t>Divide the table into two tables</a:t>
            </a:r>
          </a:p>
          <a:p>
            <a:endParaRPr lang="fi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A765E-09BB-4037-AAA8-50B44512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778" y="4487042"/>
            <a:ext cx="2024631" cy="126807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BC34B63-A1F6-4E10-8E28-3ABCF8B74C66}"/>
              </a:ext>
            </a:extLst>
          </p:cNvPr>
          <p:cNvSpPr/>
          <p:nvPr/>
        </p:nvSpPr>
        <p:spPr>
          <a:xfrm rot="5400000">
            <a:off x="6734515" y="4067952"/>
            <a:ext cx="288758" cy="297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466A417-31EB-421A-AC9E-DFCF7B1CC361}"/>
              </a:ext>
            </a:extLst>
          </p:cNvPr>
          <p:cNvSpPr/>
          <p:nvPr/>
        </p:nvSpPr>
        <p:spPr>
          <a:xfrm rot="1458743">
            <a:off x="8013466" y="4054205"/>
            <a:ext cx="968500" cy="28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227B26-833C-4FFB-BCEF-7777A61B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20369"/>
              </p:ext>
            </p:extLst>
          </p:nvPr>
        </p:nvGraphicFramePr>
        <p:xfrm>
          <a:off x="5811399" y="1486531"/>
          <a:ext cx="5030773" cy="242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95">
                  <a:extLst>
                    <a:ext uri="{9D8B030D-6E8A-4147-A177-3AD203B41FA5}">
                      <a16:colId xmlns:a16="http://schemas.microsoft.com/office/drawing/2014/main" val="2813885448"/>
                    </a:ext>
                  </a:extLst>
                </a:gridCol>
                <a:gridCol w="804411">
                  <a:extLst>
                    <a:ext uri="{9D8B030D-6E8A-4147-A177-3AD203B41FA5}">
                      <a16:colId xmlns:a16="http://schemas.microsoft.com/office/drawing/2014/main" val="1545799387"/>
                    </a:ext>
                  </a:extLst>
                </a:gridCol>
                <a:gridCol w="1043559">
                  <a:extLst>
                    <a:ext uri="{9D8B030D-6E8A-4147-A177-3AD203B41FA5}">
                      <a16:colId xmlns:a16="http://schemas.microsoft.com/office/drawing/2014/main" val="1748901158"/>
                    </a:ext>
                  </a:extLst>
                </a:gridCol>
                <a:gridCol w="952073">
                  <a:extLst>
                    <a:ext uri="{9D8B030D-6E8A-4147-A177-3AD203B41FA5}">
                      <a16:colId xmlns:a16="http://schemas.microsoft.com/office/drawing/2014/main" val="3158262300"/>
                    </a:ext>
                  </a:extLst>
                </a:gridCol>
                <a:gridCol w="1040835">
                  <a:extLst>
                    <a:ext uri="{9D8B030D-6E8A-4147-A177-3AD203B41FA5}">
                      <a16:colId xmlns:a16="http://schemas.microsoft.com/office/drawing/2014/main" val="1192201943"/>
                    </a:ext>
                  </a:extLst>
                </a:gridCol>
              </a:tblGrid>
              <a:tr h="561200">
                <a:tc>
                  <a:txBody>
                    <a:bodyPr/>
                    <a:lstStyle/>
                    <a:p>
                      <a:r>
                        <a:rPr lang="fi-FI" sz="1400" dirty="0" err="1"/>
                        <a:t>Student_ID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err="1"/>
                        <a:t>Name</a:t>
                      </a:r>
                      <a:r>
                        <a:rPr lang="fi-FI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err="1"/>
                        <a:t>Subject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 err="1"/>
                        <a:t>HoD</a:t>
                      </a:r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Office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63444"/>
                  </a:ext>
                </a:extLst>
              </a:tr>
              <a:tr h="296381">
                <a:tc>
                  <a:txBody>
                    <a:bodyPr/>
                    <a:lstStyle/>
                    <a:p>
                      <a:r>
                        <a:rPr lang="fi-FI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ICT,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94373"/>
                  </a:ext>
                </a:extLst>
              </a:tr>
              <a:tr h="518667">
                <a:tc>
                  <a:txBody>
                    <a:bodyPr/>
                    <a:lstStyle/>
                    <a:p>
                      <a:r>
                        <a:rPr lang="fi-FI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Satu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97425"/>
                  </a:ext>
                </a:extLst>
              </a:tr>
              <a:tr h="518667">
                <a:tc>
                  <a:txBody>
                    <a:bodyPr/>
                    <a:lstStyle/>
                    <a:p>
                      <a:r>
                        <a:rPr lang="fi-FI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Mika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48749"/>
                  </a:ext>
                </a:extLst>
              </a:tr>
              <a:tr h="518667">
                <a:tc>
                  <a:txBody>
                    <a:bodyPr/>
                    <a:lstStyle/>
                    <a:p>
                      <a:r>
                        <a:rPr lang="fi-FI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Outi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789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94DD79-48A4-451F-A233-86C7DD742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22498"/>
              </p:ext>
            </p:extLst>
          </p:nvPr>
        </p:nvGraphicFramePr>
        <p:xfrm>
          <a:off x="9253023" y="4072372"/>
          <a:ext cx="2746055" cy="210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33">
                  <a:extLst>
                    <a:ext uri="{9D8B030D-6E8A-4147-A177-3AD203B41FA5}">
                      <a16:colId xmlns:a16="http://schemas.microsoft.com/office/drawing/2014/main" val="1568617984"/>
                    </a:ext>
                  </a:extLst>
                </a:gridCol>
                <a:gridCol w="894083">
                  <a:extLst>
                    <a:ext uri="{9D8B030D-6E8A-4147-A177-3AD203B41FA5}">
                      <a16:colId xmlns:a16="http://schemas.microsoft.com/office/drawing/2014/main" val="3615879863"/>
                    </a:ext>
                  </a:extLst>
                </a:gridCol>
                <a:gridCol w="977439">
                  <a:extLst>
                    <a:ext uri="{9D8B030D-6E8A-4147-A177-3AD203B41FA5}">
                      <a16:colId xmlns:a16="http://schemas.microsoft.com/office/drawing/2014/main" val="797797110"/>
                    </a:ext>
                  </a:extLst>
                </a:gridCol>
              </a:tblGrid>
              <a:tr h="488139">
                <a:tc>
                  <a:txBody>
                    <a:bodyPr/>
                    <a:lstStyle/>
                    <a:p>
                      <a:r>
                        <a:rPr lang="fi-FI" sz="1050" dirty="0" err="1"/>
                        <a:t>Subject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err="1"/>
                        <a:t>HoD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/>
                        <a:t>Office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12499"/>
                  </a:ext>
                </a:extLst>
              </a:tr>
              <a:tr h="265119">
                <a:tc>
                  <a:txBody>
                    <a:bodyPr/>
                    <a:lstStyle/>
                    <a:p>
                      <a:r>
                        <a:rPr lang="fi-FI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7015"/>
                  </a:ext>
                </a:extLst>
              </a:tr>
              <a:tr h="451144">
                <a:tc>
                  <a:txBody>
                    <a:bodyPr/>
                    <a:lstStyle/>
                    <a:p>
                      <a:r>
                        <a:rPr lang="fi-FI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sz="10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82808"/>
                  </a:ext>
                </a:extLst>
              </a:tr>
              <a:tr h="451144">
                <a:tc>
                  <a:txBody>
                    <a:bodyPr/>
                    <a:lstStyle/>
                    <a:p>
                      <a:r>
                        <a:rPr lang="fi-FI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sz="10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75343"/>
                  </a:ext>
                </a:extLst>
              </a:tr>
              <a:tr h="451144">
                <a:tc>
                  <a:txBody>
                    <a:bodyPr/>
                    <a:lstStyle/>
                    <a:p>
                      <a:r>
                        <a:rPr lang="fi-FI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sz="105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6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8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D350-2778-4A90-8190-44AB945C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1st NF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240AFF-8512-4720-9F4F-D8DC11DFF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3103"/>
              </p:ext>
            </p:extLst>
          </p:nvPr>
        </p:nvGraphicFramePr>
        <p:xfrm>
          <a:off x="6089601" y="2769025"/>
          <a:ext cx="3891012" cy="9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004">
                  <a:extLst>
                    <a:ext uri="{9D8B030D-6E8A-4147-A177-3AD203B41FA5}">
                      <a16:colId xmlns:a16="http://schemas.microsoft.com/office/drawing/2014/main" val="133522075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2688457822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2048625733"/>
                    </a:ext>
                  </a:extLst>
                </a:gridCol>
              </a:tblGrid>
              <a:tr h="556649">
                <a:tc>
                  <a:txBody>
                    <a:bodyPr/>
                    <a:lstStyle/>
                    <a:p>
                      <a:r>
                        <a:rPr lang="fi-FI" dirty="0" err="1"/>
                        <a:t>Subject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HoD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Office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47943"/>
                  </a:ext>
                </a:extLst>
              </a:tr>
              <a:tr h="318085"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0934945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782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683BE6-9C53-4088-87A3-A2E63BC8A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99677"/>
              </p:ext>
            </p:extLst>
          </p:nvPr>
        </p:nvGraphicFramePr>
        <p:xfrm>
          <a:off x="852438" y="2014229"/>
          <a:ext cx="3624761" cy="259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59">
                  <a:extLst>
                    <a:ext uri="{9D8B030D-6E8A-4147-A177-3AD203B41FA5}">
                      <a16:colId xmlns:a16="http://schemas.microsoft.com/office/drawing/2014/main" val="815296250"/>
                    </a:ext>
                  </a:extLst>
                </a:gridCol>
                <a:gridCol w="1065998">
                  <a:extLst>
                    <a:ext uri="{9D8B030D-6E8A-4147-A177-3AD203B41FA5}">
                      <a16:colId xmlns:a16="http://schemas.microsoft.com/office/drawing/2014/main" val="2206776008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4041887428"/>
                    </a:ext>
                  </a:extLst>
                </a:gridCol>
              </a:tblGrid>
              <a:tr h="556649">
                <a:tc>
                  <a:txBody>
                    <a:bodyPr/>
                    <a:lstStyle/>
                    <a:p>
                      <a:r>
                        <a:rPr lang="fi-FI" dirty="0" err="1"/>
                        <a:t>Student_ID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Name</a:t>
                      </a:r>
                      <a:r>
                        <a:rPr lang="fi-FI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Subject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83853"/>
                  </a:ext>
                </a:extLst>
              </a:tr>
              <a:tr h="318085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52615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Satu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51392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u="none" dirty="0">
                          <a:solidFill>
                            <a:schemeClr val="tx1"/>
                          </a:solidFill>
                        </a:rPr>
                        <a:t>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104884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51695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3F4B032-986B-4F74-B935-DF725644C838}"/>
              </a:ext>
            </a:extLst>
          </p:cNvPr>
          <p:cNvCxnSpPr>
            <a:cxnSpLocks/>
          </p:cNvCxnSpPr>
          <p:nvPr/>
        </p:nvCxnSpPr>
        <p:spPr>
          <a:xfrm>
            <a:off x="4480739" y="2301585"/>
            <a:ext cx="1608862" cy="734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9E2CCB-38E3-4076-BC17-533368076B7C}"/>
              </a:ext>
            </a:extLst>
          </p:cNvPr>
          <p:cNvSpPr txBox="1"/>
          <p:nvPr/>
        </p:nvSpPr>
        <p:spPr>
          <a:xfrm>
            <a:off x="4910189" y="4622014"/>
            <a:ext cx="6432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 is about minimizing data redundancy. </a:t>
            </a:r>
          </a:p>
          <a:p>
            <a:r>
              <a:rPr lang="en-US" dirty="0"/>
              <a:t>Here only the subject has been repeated, any changes into a subject table impact all student.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solution, we do not have problems such as </a:t>
            </a:r>
          </a:p>
          <a:p>
            <a:r>
              <a:rPr lang="en-US" dirty="0"/>
              <a:t>Insert, delete, update.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0F3585-7F30-4F9A-82A8-5F1948642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79224"/>
              </p:ext>
            </p:extLst>
          </p:nvPr>
        </p:nvGraphicFramePr>
        <p:xfrm>
          <a:off x="848898" y="4601411"/>
          <a:ext cx="362476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6">
                  <a:extLst>
                    <a:ext uri="{9D8B030D-6E8A-4147-A177-3AD203B41FA5}">
                      <a16:colId xmlns:a16="http://schemas.microsoft.com/office/drawing/2014/main" val="2089835369"/>
                    </a:ext>
                  </a:extLst>
                </a:gridCol>
                <a:gridCol w="1058865">
                  <a:extLst>
                    <a:ext uri="{9D8B030D-6E8A-4147-A177-3AD203B41FA5}">
                      <a16:colId xmlns:a16="http://schemas.microsoft.com/office/drawing/2014/main" val="3199719423"/>
                    </a:ext>
                  </a:extLst>
                </a:gridCol>
                <a:gridCol w="1311360">
                  <a:extLst>
                    <a:ext uri="{9D8B030D-6E8A-4147-A177-3AD203B41FA5}">
                      <a16:colId xmlns:a16="http://schemas.microsoft.com/office/drawing/2014/main" val="3647371771"/>
                    </a:ext>
                  </a:extLst>
                </a:gridCol>
              </a:tblGrid>
              <a:tr h="296381">
                <a:tc>
                  <a:txBody>
                    <a:bodyPr/>
                    <a:lstStyle/>
                    <a:p>
                      <a:r>
                        <a:rPr lang="fi-FI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165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FE4C22-6B05-421F-9DD5-58D4EE856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03702"/>
              </p:ext>
            </p:extLst>
          </p:nvPr>
        </p:nvGraphicFramePr>
        <p:xfrm>
          <a:off x="6089601" y="4057789"/>
          <a:ext cx="3891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004">
                  <a:extLst>
                    <a:ext uri="{9D8B030D-6E8A-4147-A177-3AD203B41FA5}">
                      <a16:colId xmlns:a16="http://schemas.microsoft.com/office/drawing/2014/main" val="641185715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1012463031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2800776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b="0" dirty="0">
                          <a:solidFill>
                            <a:schemeClr val="tx1"/>
                          </a:solidFill>
                        </a:rPr>
                        <a:t>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b="0" dirty="0">
                          <a:solidFill>
                            <a:schemeClr val="tx1"/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b="0" dirty="0">
                          <a:solidFill>
                            <a:schemeClr val="tx1"/>
                          </a:solidFill>
                        </a:rPr>
                        <a:t>0934945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57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07CD2C0-2F40-4B78-BF4A-56AD44F7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69701"/>
              </p:ext>
            </p:extLst>
          </p:nvPr>
        </p:nvGraphicFramePr>
        <p:xfrm>
          <a:off x="6089601" y="3692029"/>
          <a:ext cx="38910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004">
                  <a:extLst>
                    <a:ext uri="{9D8B030D-6E8A-4147-A177-3AD203B41FA5}">
                      <a16:colId xmlns:a16="http://schemas.microsoft.com/office/drawing/2014/main" val="641185715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1012463031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2800776350"/>
                    </a:ext>
                  </a:extLst>
                </a:gridCol>
              </a:tblGrid>
              <a:tr h="318085">
                <a:tc>
                  <a:txBody>
                    <a:bodyPr/>
                    <a:lstStyle/>
                    <a:p>
                      <a:r>
                        <a:rPr lang="fi-FI" b="0" dirty="0">
                          <a:solidFill>
                            <a:schemeClr val="tx1"/>
                          </a:solidFill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b="0" dirty="0">
                          <a:solidFill>
                            <a:schemeClr val="tx1"/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b="0" dirty="0">
                          <a:solidFill>
                            <a:schemeClr val="tx1"/>
                          </a:solidFill>
                        </a:rPr>
                        <a:t>0934945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5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64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46DA-399E-46FB-AC7F-52C72E40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Normalization</a:t>
            </a:r>
            <a:r>
              <a:rPr lang="fi-FI" dirty="0"/>
              <a:t> </a:t>
            </a:r>
            <a:r>
              <a:rPr lang="fi-FI" dirty="0" err="1"/>
              <a:t>techniques</a:t>
            </a:r>
            <a:r>
              <a:rPr lang="fi-FI" dirty="0"/>
              <a:t>.</a:t>
            </a:r>
            <a:br>
              <a:rPr lang="fi-FI" dirty="0"/>
            </a:b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11FC-8DEB-4D80-B0A1-0D3FA0D4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569"/>
            <a:ext cx="10058400" cy="4023360"/>
          </a:xfrm>
        </p:spPr>
        <p:txBody>
          <a:bodyPr/>
          <a:lstStyle/>
          <a:p>
            <a:r>
              <a:rPr lang="en-US" dirty="0"/>
              <a:t>Normalization process:</a:t>
            </a:r>
          </a:p>
          <a:p>
            <a:pPr lvl="1"/>
            <a:r>
              <a:rPr lang="en-US" dirty="0"/>
              <a:t>Scalable table design which can be easily extended</a:t>
            </a:r>
          </a:p>
          <a:p>
            <a:pPr lvl="1"/>
            <a:r>
              <a:rPr lang="en-US" dirty="0"/>
              <a:t>If the table is not even the first data normal forms then that is  not a good database design</a:t>
            </a:r>
          </a:p>
          <a:p>
            <a:pPr lvl="1"/>
            <a:r>
              <a:rPr lang="en-US" dirty="0"/>
              <a:t> 1N rule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Each column should contain atomic values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In each column the value must be the same kind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Each column must have a unique name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Order in which data is saved does not matter</a:t>
            </a:r>
          </a:p>
          <a:p>
            <a:pPr marL="914400" lvl="2" indent="0">
              <a:buNone/>
            </a:pPr>
            <a:endParaRPr lang="fi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AD976-995B-4C6D-886E-35962C7F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818" y="2996733"/>
            <a:ext cx="2156511" cy="594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4A653-A833-491B-AF1B-E7AC0B062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818" y="3680355"/>
            <a:ext cx="1870159" cy="462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8D53D0-3934-4107-A70B-B1DDDEF1E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818" y="4251560"/>
            <a:ext cx="2873418" cy="372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9824F-FA8D-4456-BBA1-57CC460BE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105" y="4795518"/>
            <a:ext cx="854241" cy="15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910B-25E8-4621-B9B7-0032E51C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endParaRPr lang="fi-FI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C6925-8523-4E8A-BFAB-343EFD50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Is </a:t>
            </a:r>
            <a:r>
              <a:rPr lang="fi-FI" dirty="0" err="1"/>
              <a:t>this</a:t>
            </a:r>
            <a:r>
              <a:rPr lang="fi-FI" dirty="0"/>
              <a:t> a </a:t>
            </a:r>
            <a:r>
              <a:rPr lang="fi-FI" dirty="0" err="1"/>
              <a:t>first</a:t>
            </a:r>
            <a:r>
              <a:rPr lang="fi-FI" dirty="0"/>
              <a:t> N </a:t>
            </a:r>
            <a:r>
              <a:rPr lang="fi-FI" dirty="0" err="1"/>
              <a:t>table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rules</a:t>
            </a:r>
            <a:r>
              <a:rPr lang="fi-FI" dirty="0"/>
              <a:t> </a:t>
            </a:r>
            <a:r>
              <a:rPr lang="fi-FI" dirty="0" err="1"/>
              <a:t>defined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slides</a:t>
            </a:r>
            <a:r>
              <a:rPr lang="fi-FI" dirty="0"/>
              <a:t>?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D01E9E-B95A-4BB1-B9FF-54CA9C3FD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83589"/>
              </p:ext>
            </p:extLst>
          </p:nvPr>
        </p:nvGraphicFramePr>
        <p:xfrm>
          <a:off x="1387737" y="2561236"/>
          <a:ext cx="3830855" cy="259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853">
                  <a:extLst>
                    <a:ext uri="{9D8B030D-6E8A-4147-A177-3AD203B41FA5}">
                      <a16:colId xmlns:a16="http://schemas.microsoft.com/office/drawing/2014/main" val="1716514277"/>
                    </a:ext>
                  </a:extLst>
                </a:gridCol>
                <a:gridCol w="1065998">
                  <a:extLst>
                    <a:ext uri="{9D8B030D-6E8A-4147-A177-3AD203B41FA5}">
                      <a16:colId xmlns:a16="http://schemas.microsoft.com/office/drawing/2014/main" val="2885534357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1298029392"/>
                    </a:ext>
                  </a:extLst>
                </a:gridCol>
              </a:tblGrid>
              <a:tr h="556649">
                <a:tc>
                  <a:txBody>
                    <a:bodyPr/>
                    <a:lstStyle/>
                    <a:p>
                      <a:r>
                        <a:rPr lang="fi-FI" dirty="0" err="1"/>
                        <a:t>Student_ID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Name</a:t>
                      </a:r>
                      <a:r>
                        <a:rPr lang="fi-FI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Subject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60119"/>
                  </a:ext>
                </a:extLst>
              </a:tr>
              <a:tr h="318085"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OS,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306446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Satu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07507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C,C++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95017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90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630ECB-7D51-4886-8632-DE0AE85FA9A1}"/>
              </a:ext>
            </a:extLst>
          </p:cNvPr>
          <p:cNvSpPr txBox="1"/>
          <p:nvPr/>
        </p:nvSpPr>
        <p:spPr>
          <a:xfrm>
            <a:off x="6152083" y="2823553"/>
            <a:ext cx="4503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No! </a:t>
            </a:r>
            <a:r>
              <a:rPr lang="fi-FI" dirty="0" err="1"/>
              <a:t>rule</a:t>
            </a:r>
            <a:r>
              <a:rPr lang="fi-FI" dirty="0"/>
              <a:t> number1 is </a:t>
            </a:r>
            <a:r>
              <a:rPr lang="fi-FI" dirty="0" err="1"/>
              <a:t>broken</a:t>
            </a:r>
            <a:r>
              <a:rPr lang="fi-FI" dirty="0"/>
              <a:t> </a:t>
            </a:r>
            <a:r>
              <a:rPr lang="fi-FI" dirty="0" err="1"/>
              <a:t>since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</a:t>
            </a:r>
            <a:r>
              <a:rPr lang="fi-FI" dirty="0" err="1"/>
              <a:t>column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contain</a:t>
            </a:r>
            <a:r>
              <a:rPr lang="fi-FI" dirty="0"/>
              <a:t> an </a:t>
            </a:r>
            <a:r>
              <a:rPr lang="fi-FI" dirty="0" err="1"/>
              <a:t>atomic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756A2-831B-490D-A582-411E17B5EB9D}"/>
              </a:ext>
            </a:extLst>
          </p:cNvPr>
          <p:cNvSpPr/>
          <p:nvPr/>
        </p:nvSpPr>
        <p:spPr>
          <a:xfrm>
            <a:off x="5649960" y="47247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/>
              <a:t>How to </a:t>
            </a:r>
            <a:r>
              <a:rPr lang="fi-FI" dirty="0" err="1"/>
              <a:t>solve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problem</a:t>
            </a:r>
            <a:r>
              <a:rPr lang="fi-FI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1847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7495-D2C1-4146-9ADC-767E4094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0F4D-5B00-4AC1-A040-46247EFDA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Make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</a:t>
            </a:r>
            <a:r>
              <a:rPr lang="fi-FI" dirty="0" err="1"/>
              <a:t>atomic</a:t>
            </a:r>
            <a:endParaRPr lang="fi-FI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6CF0DE-AA4F-45DA-AD39-CC983DC8D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90654"/>
              </p:ext>
            </p:extLst>
          </p:nvPr>
        </p:nvGraphicFramePr>
        <p:xfrm>
          <a:off x="3926831" y="2165980"/>
          <a:ext cx="3830855" cy="259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853">
                  <a:extLst>
                    <a:ext uri="{9D8B030D-6E8A-4147-A177-3AD203B41FA5}">
                      <a16:colId xmlns:a16="http://schemas.microsoft.com/office/drawing/2014/main" val="1716514277"/>
                    </a:ext>
                  </a:extLst>
                </a:gridCol>
                <a:gridCol w="1065998">
                  <a:extLst>
                    <a:ext uri="{9D8B030D-6E8A-4147-A177-3AD203B41FA5}">
                      <a16:colId xmlns:a16="http://schemas.microsoft.com/office/drawing/2014/main" val="2885534357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1298029392"/>
                    </a:ext>
                  </a:extLst>
                </a:gridCol>
              </a:tblGrid>
              <a:tr h="556649">
                <a:tc>
                  <a:txBody>
                    <a:bodyPr/>
                    <a:lstStyle/>
                    <a:p>
                      <a:r>
                        <a:rPr lang="fi-FI" dirty="0" err="1"/>
                        <a:t>Student_ID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Name</a:t>
                      </a:r>
                      <a:r>
                        <a:rPr lang="fi-FI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Subject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60119"/>
                  </a:ext>
                </a:extLst>
              </a:tr>
              <a:tr h="318085"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306446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Satu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07507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95017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901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EDE0A2-C730-4954-AE53-366094185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55368"/>
              </p:ext>
            </p:extLst>
          </p:nvPr>
        </p:nvGraphicFramePr>
        <p:xfrm>
          <a:off x="3926831" y="4724651"/>
          <a:ext cx="38308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216">
                  <a:extLst>
                    <a:ext uri="{9D8B030D-6E8A-4147-A177-3AD203B41FA5}">
                      <a16:colId xmlns:a16="http://schemas.microsoft.com/office/drawing/2014/main" val="3358265555"/>
                    </a:ext>
                  </a:extLst>
                </a:gridCol>
                <a:gridCol w="1074688">
                  <a:extLst>
                    <a:ext uri="{9D8B030D-6E8A-4147-A177-3AD203B41FA5}">
                      <a16:colId xmlns:a16="http://schemas.microsoft.com/office/drawing/2014/main" val="4027605162"/>
                    </a:ext>
                  </a:extLst>
                </a:gridCol>
                <a:gridCol w="1276952">
                  <a:extLst>
                    <a:ext uri="{9D8B030D-6E8A-4147-A177-3AD203B41FA5}">
                      <a16:colId xmlns:a16="http://schemas.microsoft.com/office/drawing/2014/main" val="3722925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59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423178-C468-42E1-B215-B5AA3826A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11398"/>
              </p:ext>
            </p:extLst>
          </p:nvPr>
        </p:nvGraphicFramePr>
        <p:xfrm>
          <a:off x="3926831" y="5078582"/>
          <a:ext cx="38308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247">
                  <a:extLst>
                    <a:ext uri="{9D8B030D-6E8A-4147-A177-3AD203B41FA5}">
                      <a16:colId xmlns:a16="http://schemas.microsoft.com/office/drawing/2014/main" val="3358265555"/>
                    </a:ext>
                  </a:extLst>
                </a:gridCol>
                <a:gridCol w="1062657">
                  <a:extLst>
                    <a:ext uri="{9D8B030D-6E8A-4147-A177-3AD203B41FA5}">
                      <a16:colId xmlns:a16="http://schemas.microsoft.com/office/drawing/2014/main" val="4027605162"/>
                    </a:ext>
                  </a:extLst>
                </a:gridCol>
                <a:gridCol w="1276952">
                  <a:extLst>
                    <a:ext uri="{9D8B030D-6E8A-4147-A177-3AD203B41FA5}">
                      <a16:colId xmlns:a16="http://schemas.microsoft.com/office/drawing/2014/main" val="3722925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59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32EF79-E1FB-4DC2-B938-2ED1C8726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71177"/>
              </p:ext>
            </p:extLst>
          </p:nvPr>
        </p:nvGraphicFramePr>
        <p:xfrm>
          <a:off x="3926831" y="5423118"/>
          <a:ext cx="38308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247">
                  <a:extLst>
                    <a:ext uri="{9D8B030D-6E8A-4147-A177-3AD203B41FA5}">
                      <a16:colId xmlns:a16="http://schemas.microsoft.com/office/drawing/2014/main" val="3358265555"/>
                    </a:ext>
                  </a:extLst>
                </a:gridCol>
                <a:gridCol w="1062657">
                  <a:extLst>
                    <a:ext uri="{9D8B030D-6E8A-4147-A177-3AD203B41FA5}">
                      <a16:colId xmlns:a16="http://schemas.microsoft.com/office/drawing/2014/main" val="4027605162"/>
                    </a:ext>
                  </a:extLst>
                </a:gridCol>
                <a:gridCol w="1276952">
                  <a:extLst>
                    <a:ext uri="{9D8B030D-6E8A-4147-A177-3AD203B41FA5}">
                      <a16:colId xmlns:a16="http://schemas.microsoft.com/office/drawing/2014/main" val="3722925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59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F2E94C-A2D0-47D7-BED7-3A9CA32534FB}"/>
              </a:ext>
            </a:extLst>
          </p:cNvPr>
          <p:cNvSpPr txBox="1"/>
          <p:nvPr/>
        </p:nvSpPr>
        <p:spPr>
          <a:xfrm>
            <a:off x="8419097" y="3682093"/>
            <a:ext cx="355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a 1N </a:t>
            </a:r>
            <a:r>
              <a:rPr lang="fi-FI" dirty="0" err="1"/>
              <a:t>table</a:t>
            </a:r>
            <a:r>
              <a:rPr lang="fi-FI" dirty="0"/>
              <a:t>?</a:t>
            </a:r>
          </a:p>
          <a:p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rule</a:t>
            </a:r>
            <a:r>
              <a:rPr lang="fi-FI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295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371B-FE0F-46BF-BE53-B83E3FDA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2</a:t>
            </a:r>
            <a:r>
              <a:rPr lang="fi-FI" baseline="30000" dirty="0"/>
              <a:t>nd</a:t>
            </a:r>
            <a:r>
              <a:rPr lang="fi-FI" dirty="0"/>
              <a:t> NF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2BE7D-A7E5-456F-AF36-90B7BF2C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424853"/>
            <a:ext cx="5256732" cy="3416300"/>
          </a:xfrm>
        </p:spPr>
        <p:txBody>
          <a:bodyPr>
            <a:normAutofit/>
          </a:bodyPr>
          <a:lstStyle/>
          <a:p>
            <a:r>
              <a:rPr lang="en-US" dirty="0"/>
              <a:t>For the table to be in second normal form it must satisfy two conditions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It should be in 1st Normal form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Should not be partial dependency in the table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b="1" dirty="0"/>
              <a:t>Dependency</a:t>
            </a:r>
            <a:r>
              <a:rPr lang="en-US" dirty="0"/>
              <a:t> VS. </a:t>
            </a:r>
            <a:r>
              <a:rPr lang="en-US" b="1" dirty="0"/>
              <a:t>Partial-dependency</a:t>
            </a:r>
          </a:p>
          <a:p>
            <a:pPr lvl="2"/>
            <a:r>
              <a:rPr lang="en-US" b="1" dirty="0"/>
              <a:t>Dependency: </a:t>
            </a:r>
            <a:r>
              <a:rPr lang="en-US" dirty="0"/>
              <a:t>In the example with student-ID we are able to get all the relevant data from the table, e.g.,</a:t>
            </a:r>
          </a:p>
          <a:p>
            <a:pPr lvl="4"/>
            <a:r>
              <a:rPr lang="en-US" dirty="0"/>
              <a:t>Give the major for student 2. </a:t>
            </a:r>
          </a:p>
          <a:p>
            <a:pPr lvl="2"/>
            <a:r>
              <a:rPr lang="en-US" dirty="0"/>
              <a:t>Means that all fields dependent to the student-ID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EC005A-6346-4D77-9CDE-EFDCC6D76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1304"/>
              </p:ext>
            </p:extLst>
          </p:nvPr>
        </p:nvGraphicFramePr>
        <p:xfrm>
          <a:off x="5676363" y="3193037"/>
          <a:ext cx="541175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44">
                  <a:extLst>
                    <a:ext uri="{9D8B030D-6E8A-4147-A177-3AD203B41FA5}">
                      <a16:colId xmlns:a16="http://schemas.microsoft.com/office/drawing/2014/main" val="1771962531"/>
                    </a:ext>
                  </a:extLst>
                </a:gridCol>
                <a:gridCol w="778958">
                  <a:extLst>
                    <a:ext uri="{9D8B030D-6E8A-4147-A177-3AD203B41FA5}">
                      <a16:colId xmlns:a16="http://schemas.microsoft.com/office/drawing/2014/main" val="3833751533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4169555060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1487681702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1162523300"/>
                    </a:ext>
                  </a:extLst>
                </a:gridCol>
              </a:tblGrid>
              <a:tr h="306480">
                <a:tc>
                  <a:txBody>
                    <a:bodyPr/>
                    <a:lstStyle/>
                    <a:p>
                      <a:r>
                        <a:rPr lang="fi-FI" dirty="0" err="1"/>
                        <a:t>student_ID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Reg</a:t>
                      </a:r>
                      <a:r>
                        <a:rPr lang="fi-FI" dirty="0"/>
                        <a:t>-no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Address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71270"/>
                  </a:ext>
                </a:extLst>
              </a:tr>
              <a:tr h="310737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CSE-18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4135"/>
                  </a:ext>
                </a:extLst>
              </a:tr>
              <a:tr h="310737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IT-18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82235"/>
                  </a:ext>
                </a:extLst>
              </a:tr>
              <a:tr h="310737"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Matti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CSE-18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814761"/>
                  </a:ext>
                </a:extLst>
              </a:tr>
              <a:tr h="310737"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Satu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CSE-18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83969"/>
                  </a:ext>
                </a:extLst>
              </a:tr>
              <a:tr h="310737">
                <a:tc>
                  <a:txBody>
                    <a:bodyPr/>
                    <a:lstStyle/>
                    <a:p>
                      <a:r>
                        <a:rPr lang="fi-FI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82133"/>
                  </a:ext>
                </a:extLst>
              </a:tr>
              <a:tr h="31073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83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50362F-6ABE-4CDC-A4B5-96E95DD15BF6}"/>
              </a:ext>
            </a:extLst>
          </p:cNvPr>
          <p:cNvSpPr txBox="1"/>
          <p:nvPr/>
        </p:nvSpPr>
        <p:spPr>
          <a:xfrm>
            <a:off x="7268307" y="2697520"/>
            <a:ext cx="294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FE511-4A5F-4155-B492-7803F7439D7F}"/>
              </a:ext>
            </a:extLst>
          </p:cNvPr>
          <p:cNvSpPr txBox="1"/>
          <p:nvPr/>
        </p:nvSpPr>
        <p:spPr>
          <a:xfrm flipH="1">
            <a:off x="5561616" y="2890691"/>
            <a:ext cx="40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206090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8CC-6990-4EC3-8005-5D8CABA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Partial</a:t>
            </a:r>
            <a:r>
              <a:rPr lang="fi-FI" dirty="0"/>
              <a:t> </a:t>
            </a:r>
            <a:r>
              <a:rPr lang="fi-FI" dirty="0" err="1"/>
              <a:t>Dependency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6E76-4C2D-4C44-ACC8-05FC836F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18" y="1750890"/>
            <a:ext cx="7796707" cy="646332"/>
          </a:xfrm>
        </p:spPr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b="1" i="1" dirty="0" err="1"/>
              <a:t>partial-dependency</a:t>
            </a:r>
            <a:r>
              <a:rPr lang="fi-FI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A8D884-734E-4F5D-9B99-313BDB21F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61897"/>
              </p:ext>
            </p:extLst>
          </p:nvPr>
        </p:nvGraphicFramePr>
        <p:xfrm>
          <a:off x="5836579" y="2220520"/>
          <a:ext cx="228990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06">
                  <a:extLst>
                    <a:ext uri="{9D8B030D-6E8A-4147-A177-3AD203B41FA5}">
                      <a16:colId xmlns:a16="http://schemas.microsoft.com/office/drawing/2014/main" val="1262393406"/>
                    </a:ext>
                  </a:extLst>
                </a:gridCol>
                <a:gridCol w="1109602">
                  <a:extLst>
                    <a:ext uri="{9D8B030D-6E8A-4147-A177-3AD203B41FA5}">
                      <a16:colId xmlns:a16="http://schemas.microsoft.com/office/drawing/2014/main" val="1119601476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r>
                        <a:rPr lang="fi-FI" dirty="0" err="1">
                          <a:solidFill>
                            <a:srgbClr val="FF0000"/>
                          </a:solidFill>
                        </a:rPr>
                        <a:t>subject_ID</a:t>
                      </a:r>
                      <a:endParaRPr lang="fi-F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subject_Name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08423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37014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2575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30504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48965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890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38C888-3745-4C56-85F4-577DB86F7E1B}"/>
              </a:ext>
            </a:extLst>
          </p:cNvPr>
          <p:cNvSpPr txBox="1"/>
          <p:nvPr/>
        </p:nvSpPr>
        <p:spPr>
          <a:xfrm>
            <a:off x="6141380" y="1746816"/>
            <a:ext cx="177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err="1"/>
              <a:t>Subject</a:t>
            </a:r>
            <a:r>
              <a:rPr lang="fi-FI" dirty="0"/>
              <a:t> </a:t>
            </a:r>
            <a:r>
              <a:rPr lang="fi-FI" b="1" dirty="0" err="1"/>
              <a:t>Table</a:t>
            </a:r>
            <a:endParaRPr lang="fi-FI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2D5591-04F5-4EF2-8C34-F1BC0A80C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76902"/>
              </p:ext>
            </p:extLst>
          </p:nvPr>
        </p:nvGraphicFramePr>
        <p:xfrm>
          <a:off x="504078" y="2791303"/>
          <a:ext cx="491098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2219018802"/>
                    </a:ext>
                  </a:extLst>
                </a:gridCol>
                <a:gridCol w="917890">
                  <a:extLst>
                    <a:ext uri="{9D8B030D-6E8A-4147-A177-3AD203B41FA5}">
                      <a16:colId xmlns:a16="http://schemas.microsoft.com/office/drawing/2014/main" val="2182733548"/>
                    </a:ext>
                  </a:extLst>
                </a:gridCol>
                <a:gridCol w="927370">
                  <a:extLst>
                    <a:ext uri="{9D8B030D-6E8A-4147-A177-3AD203B41FA5}">
                      <a16:colId xmlns:a16="http://schemas.microsoft.com/office/drawing/2014/main" val="1884132176"/>
                    </a:ext>
                  </a:extLst>
                </a:gridCol>
                <a:gridCol w="901430">
                  <a:extLst>
                    <a:ext uri="{9D8B030D-6E8A-4147-A177-3AD203B41FA5}">
                      <a16:colId xmlns:a16="http://schemas.microsoft.com/office/drawing/2014/main" val="2999161423"/>
                    </a:ext>
                  </a:extLst>
                </a:gridCol>
                <a:gridCol w="1290536">
                  <a:extLst>
                    <a:ext uri="{9D8B030D-6E8A-4147-A177-3AD203B41FA5}">
                      <a16:colId xmlns:a16="http://schemas.microsoft.com/office/drawing/2014/main" val="4232633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score_ID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>
                          <a:solidFill>
                            <a:srgbClr val="FF0000"/>
                          </a:solidFill>
                        </a:rPr>
                        <a:t>student</a:t>
                      </a:r>
                      <a:r>
                        <a:rPr lang="fi-FI" dirty="0">
                          <a:solidFill>
                            <a:srgbClr val="FF0000"/>
                          </a:solidFill>
                        </a:rPr>
                        <a:t>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>
                          <a:solidFill>
                            <a:srgbClr val="FF0000"/>
                          </a:solidFill>
                        </a:rPr>
                        <a:t>subject</a:t>
                      </a:r>
                      <a:r>
                        <a:rPr lang="fi-FI" dirty="0">
                          <a:solidFill>
                            <a:srgbClr val="FF0000"/>
                          </a:solidFill>
                        </a:rPr>
                        <a:t>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marks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teacher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9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4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Vesa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1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Auvo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22471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D8ABAEF3-DEBE-449F-8C88-D30C8037CA0D}"/>
              </a:ext>
            </a:extLst>
          </p:cNvPr>
          <p:cNvSpPr/>
          <p:nvPr/>
        </p:nvSpPr>
        <p:spPr>
          <a:xfrm>
            <a:off x="1363770" y="2728129"/>
            <a:ext cx="1797539" cy="72683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99EF377-D26F-4DCC-8AED-48B29E3D44F8}"/>
              </a:ext>
            </a:extLst>
          </p:cNvPr>
          <p:cNvSpPr/>
          <p:nvPr/>
        </p:nvSpPr>
        <p:spPr>
          <a:xfrm>
            <a:off x="1496632" y="2209410"/>
            <a:ext cx="515815" cy="518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E6D9B-CF3B-4027-8492-034A425557C0}"/>
              </a:ext>
            </a:extLst>
          </p:cNvPr>
          <p:cNvSpPr txBox="1"/>
          <p:nvPr/>
        </p:nvSpPr>
        <p:spPr>
          <a:xfrm>
            <a:off x="92118" y="5159031"/>
            <a:ext cx="1084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Can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score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student’s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1?</a:t>
            </a:r>
          </a:p>
          <a:p>
            <a:endParaRPr lang="fi-F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022D8-6F33-4109-A2A4-4382D61A06E4}"/>
              </a:ext>
            </a:extLst>
          </p:cNvPr>
          <p:cNvSpPr txBox="1"/>
          <p:nvPr/>
        </p:nvSpPr>
        <p:spPr>
          <a:xfrm>
            <a:off x="323850" y="5541328"/>
            <a:ext cx="107686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No, </a:t>
            </a:r>
            <a:r>
              <a:rPr lang="fi-FI" dirty="0" err="1"/>
              <a:t>Why</a:t>
            </a:r>
            <a:r>
              <a:rPr lang="fi-FI" dirty="0"/>
              <a:t>? </a:t>
            </a:r>
            <a:r>
              <a:rPr lang="fi-FI" dirty="0" err="1"/>
              <a:t>Since</a:t>
            </a:r>
            <a:r>
              <a:rPr lang="fi-FI" dirty="0"/>
              <a:t> it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difficult</a:t>
            </a:r>
            <a:r>
              <a:rPr lang="fi-FI" dirty="0"/>
              <a:t> to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1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referring</a:t>
            </a:r>
            <a:r>
              <a:rPr lang="fi-FI" dirty="0"/>
              <a:t> to? </a:t>
            </a:r>
            <a:r>
              <a:rPr lang="fi-FI" dirty="0" err="1"/>
              <a:t>Therefore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</a:t>
            </a:r>
            <a:r>
              <a:rPr lang="fi-FI" dirty="0" err="1"/>
              <a:t>student</a:t>
            </a:r>
            <a:r>
              <a:rPr lang="fi-FI" dirty="0"/>
              <a:t>-ID and </a:t>
            </a:r>
            <a:r>
              <a:rPr lang="fi-FI" dirty="0" err="1"/>
              <a:t>subject_ID</a:t>
            </a:r>
            <a:r>
              <a:rPr lang="fi-FI" dirty="0"/>
              <a:t> </a:t>
            </a:r>
            <a:r>
              <a:rPr lang="fi-FI" dirty="0" err="1"/>
              <a:t>together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it </a:t>
            </a:r>
            <a:r>
              <a:rPr lang="fi-FI" dirty="0" err="1"/>
              <a:t>unique</a:t>
            </a:r>
            <a:r>
              <a:rPr lang="fi-FI" dirty="0"/>
              <a:t> for </a:t>
            </a:r>
            <a:r>
              <a:rPr lang="fi-FI" dirty="0" err="1"/>
              <a:t>identifying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data. Here </a:t>
            </a:r>
            <a:r>
              <a:rPr lang="fi-FI" dirty="0" err="1"/>
              <a:t>teachers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dependent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it is </a:t>
            </a:r>
            <a:r>
              <a:rPr lang="fi-FI" dirty="0" err="1"/>
              <a:t>partially</a:t>
            </a:r>
            <a:r>
              <a:rPr lang="fi-FI" dirty="0"/>
              <a:t> </a:t>
            </a:r>
            <a:r>
              <a:rPr lang="fi-FI" dirty="0" err="1"/>
              <a:t>dependent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. In </a:t>
            </a:r>
            <a:r>
              <a:rPr lang="fi-FI" dirty="0" err="1"/>
              <a:t>second</a:t>
            </a:r>
            <a:r>
              <a:rPr lang="fi-FI" dirty="0"/>
              <a:t> 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exist</a:t>
            </a:r>
            <a:endParaRPr lang="fi-FI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E9BACA2-5779-4848-A2E2-184A0F078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59452"/>
              </p:ext>
            </p:extLst>
          </p:nvPr>
        </p:nvGraphicFramePr>
        <p:xfrm>
          <a:off x="8126486" y="2229756"/>
          <a:ext cx="109344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45">
                  <a:extLst>
                    <a:ext uri="{9D8B030D-6E8A-4147-A177-3AD203B41FA5}">
                      <a16:colId xmlns:a16="http://schemas.microsoft.com/office/drawing/2014/main" val="2421133656"/>
                    </a:ext>
                  </a:extLst>
                </a:gridCol>
              </a:tblGrid>
              <a:tr h="620853">
                <a:tc>
                  <a:txBody>
                    <a:bodyPr/>
                    <a:lstStyle/>
                    <a:p>
                      <a:r>
                        <a:rPr lang="fi-FI" dirty="0" err="1"/>
                        <a:t>teacher</a:t>
                      </a:r>
                      <a:endParaRPr lang="fi-FI" dirty="0"/>
                    </a:p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61462"/>
                  </a:ext>
                </a:extLst>
              </a:tr>
              <a:tr h="354773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88505"/>
                  </a:ext>
                </a:extLst>
              </a:tr>
              <a:tr h="354773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88082"/>
                  </a:ext>
                </a:extLst>
              </a:tr>
              <a:tr h="354773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57001"/>
                  </a:ext>
                </a:extLst>
              </a:tr>
              <a:tr h="354773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5878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5705D3A-41FC-4A59-AE40-6C04AB25FEEE}"/>
              </a:ext>
            </a:extLst>
          </p:cNvPr>
          <p:cNvSpPr/>
          <p:nvPr/>
        </p:nvSpPr>
        <p:spPr>
          <a:xfrm>
            <a:off x="10784200" y="2132014"/>
            <a:ext cx="807363" cy="212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9AB5467-BE71-498A-A8D0-C08D7D935FAC}"/>
              </a:ext>
            </a:extLst>
          </p:cNvPr>
          <p:cNvCxnSpPr/>
          <p:nvPr/>
        </p:nvCxnSpPr>
        <p:spPr>
          <a:xfrm rot="5400000" flipH="1" flipV="1">
            <a:off x="10382865" y="345496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6C0A5A-4D09-4478-9F80-BFA637FE5DDB}"/>
              </a:ext>
            </a:extLst>
          </p:cNvPr>
          <p:cNvCxnSpPr>
            <a:cxnSpLocks/>
          </p:cNvCxnSpPr>
          <p:nvPr/>
        </p:nvCxnSpPr>
        <p:spPr>
          <a:xfrm flipV="1">
            <a:off x="4866529" y="2728129"/>
            <a:ext cx="3717032" cy="1187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255F49-191D-4095-95AF-F569604FEAB1}"/>
              </a:ext>
            </a:extLst>
          </p:cNvPr>
          <p:cNvSpPr txBox="1"/>
          <p:nvPr/>
        </p:nvSpPr>
        <p:spPr>
          <a:xfrm>
            <a:off x="92117" y="2331153"/>
            <a:ext cx="14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Score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7646300-9534-4FD3-AEB5-BBD7C27E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28135"/>
              </p:ext>
            </p:extLst>
          </p:nvPr>
        </p:nvGraphicFramePr>
        <p:xfrm>
          <a:off x="5934588" y="5039868"/>
          <a:ext cx="63824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482">
                  <a:extLst>
                    <a:ext uri="{9D8B030D-6E8A-4147-A177-3AD203B41FA5}">
                      <a16:colId xmlns:a16="http://schemas.microsoft.com/office/drawing/2014/main" val="920379568"/>
                    </a:ext>
                  </a:extLst>
                </a:gridCol>
                <a:gridCol w="1276482">
                  <a:extLst>
                    <a:ext uri="{9D8B030D-6E8A-4147-A177-3AD203B41FA5}">
                      <a16:colId xmlns:a16="http://schemas.microsoft.com/office/drawing/2014/main" val="3656535361"/>
                    </a:ext>
                  </a:extLst>
                </a:gridCol>
                <a:gridCol w="1276482">
                  <a:extLst>
                    <a:ext uri="{9D8B030D-6E8A-4147-A177-3AD203B41FA5}">
                      <a16:colId xmlns:a16="http://schemas.microsoft.com/office/drawing/2014/main" val="3911478047"/>
                    </a:ext>
                  </a:extLst>
                </a:gridCol>
                <a:gridCol w="1276482">
                  <a:extLst>
                    <a:ext uri="{9D8B030D-6E8A-4147-A177-3AD203B41FA5}">
                      <a16:colId xmlns:a16="http://schemas.microsoft.com/office/drawing/2014/main" val="724440953"/>
                    </a:ext>
                  </a:extLst>
                </a:gridCol>
                <a:gridCol w="1276482">
                  <a:extLst>
                    <a:ext uri="{9D8B030D-6E8A-4147-A177-3AD203B41FA5}">
                      <a16:colId xmlns:a16="http://schemas.microsoft.com/office/drawing/2014/main" val="888516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>
                          <a:solidFill>
                            <a:srgbClr val="FF0000"/>
                          </a:solidFill>
                        </a:rPr>
                        <a:t>Student_ID</a:t>
                      </a:r>
                      <a:endParaRPr lang="fi-F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Reg</a:t>
                      </a:r>
                      <a:r>
                        <a:rPr lang="fi-FI" dirty="0"/>
                        <a:t>-no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address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31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774E-08B4-4CDE-9EC0-2242F02F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26B1-AD3C-4FA1-B93E-9171CF6E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remove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teacher’s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score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 </a:t>
            </a:r>
            <a:r>
              <a:rPr lang="fi-FI" dirty="0" err="1"/>
              <a:t>because</a:t>
            </a:r>
            <a:r>
              <a:rPr lang="fi-FI" dirty="0"/>
              <a:t> it is </a:t>
            </a:r>
            <a:r>
              <a:rPr lang="fi-FI" dirty="0" err="1"/>
              <a:t>partially</a:t>
            </a:r>
            <a:r>
              <a:rPr lang="fi-FI" dirty="0"/>
              <a:t> </a:t>
            </a:r>
            <a:r>
              <a:rPr lang="fi-FI" dirty="0" err="1"/>
              <a:t>dependent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in </a:t>
            </a:r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ways</a:t>
            </a:r>
            <a:endParaRPr lang="fi-FI" dirty="0"/>
          </a:p>
          <a:p>
            <a:pPr lvl="1"/>
            <a:r>
              <a:rPr lang="fi-FI" dirty="0"/>
              <a:t>1. </a:t>
            </a:r>
            <a:r>
              <a:rPr lang="fi-FI" dirty="0" err="1"/>
              <a:t>move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teachers</a:t>
            </a:r>
            <a:r>
              <a:rPr lang="fi-FI" dirty="0"/>
              <a:t>’ </a:t>
            </a:r>
            <a:r>
              <a:rPr lang="fi-FI" dirty="0" err="1"/>
              <a:t>names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  <a:p>
            <a:pPr lvl="1"/>
            <a:r>
              <a:rPr lang="fi-FI" dirty="0"/>
              <a:t>2. </a:t>
            </a:r>
            <a:r>
              <a:rPr lang="fi-FI" dirty="0" err="1"/>
              <a:t>Add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 for </a:t>
            </a:r>
            <a:r>
              <a:rPr lang="fi-FI" dirty="0" err="1"/>
              <a:t>teachers</a:t>
            </a:r>
            <a:r>
              <a:rPr lang="fi-FI" dirty="0"/>
              <a:t> and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teacher</a:t>
            </a:r>
            <a:r>
              <a:rPr lang="fi-FI" dirty="0"/>
              <a:t>-ID </a:t>
            </a:r>
            <a:r>
              <a:rPr lang="fi-FI" dirty="0" err="1"/>
              <a:t>wherever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want</a:t>
            </a:r>
            <a:endParaRPr lang="fi-FI" dirty="0"/>
          </a:p>
          <a:p>
            <a:pPr marL="457200" lvl="1" indent="0">
              <a:buNone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522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44E6-91C4-43C5-A83D-5FC53C06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 about the following table?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B174B-F907-4A83-A79A-787E7D14E6D6}"/>
              </a:ext>
            </a:extLst>
          </p:cNvPr>
          <p:cNvSpPr txBox="1"/>
          <p:nvPr/>
        </p:nvSpPr>
        <p:spPr>
          <a:xfrm>
            <a:off x="7010400" y="2974109"/>
            <a:ext cx="3823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table is not very efficient with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design does not protect data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Third, this table does not scale well.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4A7240-1234-4862-BACE-AD4B46685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19757"/>
              </p:ext>
            </p:extLst>
          </p:nvPr>
        </p:nvGraphicFramePr>
        <p:xfrm>
          <a:off x="855677" y="2773279"/>
          <a:ext cx="583873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98">
                  <a:extLst>
                    <a:ext uri="{9D8B030D-6E8A-4147-A177-3AD203B41FA5}">
                      <a16:colId xmlns:a16="http://schemas.microsoft.com/office/drawing/2014/main" val="2813885448"/>
                    </a:ext>
                  </a:extLst>
                </a:gridCol>
                <a:gridCol w="992845">
                  <a:extLst>
                    <a:ext uri="{9D8B030D-6E8A-4147-A177-3AD203B41FA5}">
                      <a16:colId xmlns:a16="http://schemas.microsoft.com/office/drawing/2014/main" val="1545799387"/>
                    </a:ext>
                  </a:extLst>
                </a:gridCol>
                <a:gridCol w="1207998">
                  <a:extLst>
                    <a:ext uri="{9D8B030D-6E8A-4147-A177-3AD203B41FA5}">
                      <a16:colId xmlns:a16="http://schemas.microsoft.com/office/drawing/2014/main" val="1748901158"/>
                    </a:ext>
                  </a:extLst>
                </a:gridCol>
                <a:gridCol w="1207998">
                  <a:extLst>
                    <a:ext uri="{9D8B030D-6E8A-4147-A177-3AD203B41FA5}">
                      <a16:colId xmlns:a16="http://schemas.microsoft.com/office/drawing/2014/main" val="3158262300"/>
                    </a:ext>
                  </a:extLst>
                </a:gridCol>
                <a:gridCol w="1207998">
                  <a:extLst>
                    <a:ext uri="{9D8B030D-6E8A-4147-A177-3AD203B41FA5}">
                      <a16:colId xmlns:a16="http://schemas.microsoft.com/office/drawing/2014/main" val="1192201943"/>
                    </a:ext>
                  </a:extLst>
                </a:gridCol>
              </a:tblGrid>
              <a:tr h="599001">
                <a:tc>
                  <a:txBody>
                    <a:bodyPr/>
                    <a:lstStyle/>
                    <a:p>
                      <a:r>
                        <a:rPr lang="fi-FI" dirty="0" err="1"/>
                        <a:t>Student_ID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Name</a:t>
                      </a:r>
                      <a:r>
                        <a:rPr lang="fi-FI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Subject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HoD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Office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63444"/>
                  </a:ext>
                </a:extLst>
              </a:tr>
              <a:tr h="342286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ICT,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94373"/>
                  </a:ext>
                </a:extLst>
              </a:tr>
              <a:tr h="599001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Satu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97425"/>
                  </a:ext>
                </a:extLst>
              </a:tr>
              <a:tr h="599001"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48749"/>
                  </a:ext>
                </a:extLst>
              </a:tr>
              <a:tr h="599001"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7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91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38E4-8170-4910-B46B-B0F84DD9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907E-3E40-44D8-A57E-042C16A2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score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exam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and </a:t>
            </a:r>
            <a:r>
              <a:rPr lang="fi-FI" dirty="0" err="1"/>
              <a:t>total</a:t>
            </a:r>
            <a:r>
              <a:rPr lang="fi-FI" dirty="0"/>
              <a:t> </a:t>
            </a:r>
            <a:r>
              <a:rPr lang="fi-FI" dirty="0" err="1"/>
              <a:t>marks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missing</a:t>
            </a:r>
            <a:endParaRPr lang="fi-FI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1DB4E7-6005-46D6-A4A8-1B5253298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97497"/>
              </p:ext>
            </p:extLst>
          </p:nvPr>
        </p:nvGraphicFramePr>
        <p:xfrm>
          <a:off x="724281" y="3840796"/>
          <a:ext cx="511641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779">
                  <a:extLst>
                    <a:ext uri="{9D8B030D-6E8A-4147-A177-3AD203B41FA5}">
                      <a16:colId xmlns:a16="http://schemas.microsoft.com/office/drawing/2014/main" val="2219018802"/>
                    </a:ext>
                  </a:extLst>
                </a:gridCol>
                <a:gridCol w="998706">
                  <a:extLst>
                    <a:ext uri="{9D8B030D-6E8A-4147-A177-3AD203B41FA5}">
                      <a16:colId xmlns:a16="http://schemas.microsoft.com/office/drawing/2014/main" val="2182733548"/>
                    </a:ext>
                  </a:extLst>
                </a:gridCol>
                <a:gridCol w="1158364">
                  <a:extLst>
                    <a:ext uri="{9D8B030D-6E8A-4147-A177-3AD203B41FA5}">
                      <a16:colId xmlns:a16="http://schemas.microsoft.com/office/drawing/2014/main" val="1884132176"/>
                    </a:ext>
                  </a:extLst>
                </a:gridCol>
                <a:gridCol w="787168">
                  <a:extLst>
                    <a:ext uri="{9D8B030D-6E8A-4147-A177-3AD203B41FA5}">
                      <a16:colId xmlns:a16="http://schemas.microsoft.com/office/drawing/2014/main" val="2999161423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4232633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sore_ID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>
                          <a:solidFill>
                            <a:srgbClr val="FF0000"/>
                          </a:solidFill>
                        </a:rPr>
                        <a:t>student</a:t>
                      </a:r>
                      <a:r>
                        <a:rPr lang="fi-FI" dirty="0">
                          <a:solidFill>
                            <a:srgbClr val="FF0000"/>
                          </a:solidFill>
                        </a:rPr>
                        <a:t>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>
                          <a:solidFill>
                            <a:srgbClr val="FF0000"/>
                          </a:solidFill>
                        </a:rPr>
                        <a:t>subject</a:t>
                      </a:r>
                      <a:r>
                        <a:rPr lang="fi-FI" dirty="0">
                          <a:solidFill>
                            <a:srgbClr val="FF0000"/>
                          </a:solidFill>
                        </a:rPr>
                        <a:t>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marks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teacher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9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4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Vesa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1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Auvo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224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11B4FD-99C3-4AFE-90DD-F3FAD472B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79551"/>
              </p:ext>
            </p:extLst>
          </p:nvPr>
        </p:nvGraphicFramePr>
        <p:xfrm>
          <a:off x="5778229" y="3832996"/>
          <a:ext cx="2574588" cy="2123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976">
                  <a:extLst>
                    <a:ext uri="{9D8B030D-6E8A-4147-A177-3AD203B41FA5}">
                      <a16:colId xmlns:a16="http://schemas.microsoft.com/office/drawing/2014/main" val="670606076"/>
                    </a:ext>
                  </a:extLst>
                </a:gridCol>
                <a:gridCol w="1236612">
                  <a:extLst>
                    <a:ext uri="{9D8B030D-6E8A-4147-A177-3AD203B41FA5}">
                      <a16:colId xmlns:a16="http://schemas.microsoft.com/office/drawing/2014/main" val="1559884435"/>
                    </a:ext>
                  </a:extLst>
                </a:gridCol>
              </a:tblGrid>
              <a:tr h="619062">
                <a:tc>
                  <a:txBody>
                    <a:bodyPr/>
                    <a:lstStyle/>
                    <a:p>
                      <a:r>
                        <a:rPr lang="fi-FI" dirty="0" err="1"/>
                        <a:t>ExamName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>
                          <a:solidFill>
                            <a:srgbClr val="FFC000"/>
                          </a:solidFill>
                        </a:rPr>
                        <a:t>TotalMarks</a:t>
                      </a:r>
                      <a:endParaRPr lang="fi-FI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2647"/>
                  </a:ext>
                </a:extLst>
              </a:tr>
              <a:tr h="376094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77716"/>
                  </a:ext>
                </a:extLst>
              </a:tr>
              <a:tr h="376094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28536"/>
                  </a:ext>
                </a:extLst>
              </a:tr>
              <a:tr h="376094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56257"/>
                  </a:ext>
                </a:extLst>
              </a:tr>
              <a:tr h="376094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436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E7AE5E-A2A6-4401-A616-8B0057F9E715}"/>
              </a:ext>
            </a:extLst>
          </p:cNvPr>
          <p:cNvSpPr txBox="1"/>
          <p:nvPr/>
        </p:nvSpPr>
        <p:spPr>
          <a:xfrm>
            <a:off x="8405091" y="3429000"/>
            <a:ext cx="2724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For a </a:t>
            </a:r>
            <a:r>
              <a:rPr lang="fi-FI" dirty="0" err="1"/>
              <a:t>table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in 3rd </a:t>
            </a:r>
            <a:r>
              <a:rPr lang="fi-FI" dirty="0" err="1"/>
              <a:t>Normal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:</a:t>
            </a:r>
          </a:p>
          <a:p>
            <a:pPr marL="342900" indent="-342900">
              <a:buAutoNum type="arabicPeriod"/>
            </a:pPr>
            <a:r>
              <a:rPr lang="fi-FI" dirty="0"/>
              <a:t>It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in 2nd </a:t>
            </a:r>
            <a:r>
              <a:rPr lang="fi-FI" dirty="0" err="1"/>
              <a:t>Normal</a:t>
            </a:r>
            <a:r>
              <a:rPr lang="fi-FI" dirty="0"/>
              <a:t> </a:t>
            </a:r>
            <a:r>
              <a:rPr lang="fi-FI" dirty="0" err="1"/>
              <a:t>Form</a:t>
            </a:r>
            <a:endParaRPr lang="fi-FI" dirty="0"/>
          </a:p>
          <a:p>
            <a:pPr marL="342900" indent="-342900">
              <a:buAutoNum type="arabicPeriod"/>
            </a:pPr>
            <a:r>
              <a:rPr lang="fi-FI" dirty="0"/>
              <a:t>And it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i="1" dirty="0" err="1"/>
              <a:t>transitive</a:t>
            </a:r>
            <a:r>
              <a:rPr lang="fi-FI" i="1" dirty="0"/>
              <a:t> </a:t>
            </a:r>
            <a:r>
              <a:rPr lang="fi-FI" i="1" dirty="0" err="1"/>
              <a:t>dependency</a:t>
            </a:r>
            <a:endParaRPr lang="fi-FI" i="1" dirty="0"/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961832D1-5A11-4581-8BFA-795EC92C779E}"/>
              </a:ext>
            </a:extLst>
          </p:cNvPr>
          <p:cNvSpPr/>
          <p:nvPr/>
        </p:nvSpPr>
        <p:spPr>
          <a:xfrm rot="10981730">
            <a:off x="6666268" y="3472231"/>
            <a:ext cx="806245" cy="2753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30516-5AA0-48B4-BFA9-4F5E19B8B3FF}"/>
              </a:ext>
            </a:extLst>
          </p:cNvPr>
          <p:cNvSpPr txBox="1"/>
          <p:nvPr/>
        </p:nvSpPr>
        <p:spPr>
          <a:xfrm>
            <a:off x="3500284" y="2782529"/>
            <a:ext cx="4680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totalMarks</a:t>
            </a:r>
            <a:r>
              <a:rPr lang="fi-FI" dirty="0"/>
              <a:t> </a:t>
            </a:r>
            <a:r>
              <a:rPr lang="fi-FI" dirty="0" err="1"/>
              <a:t>depends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examName</a:t>
            </a:r>
            <a:r>
              <a:rPr lang="fi-FI" dirty="0"/>
              <a:t>, </a:t>
            </a:r>
            <a:r>
              <a:rPr lang="fi-FI" dirty="0" err="1"/>
              <a:t>e.g</a:t>
            </a:r>
            <a:r>
              <a:rPr lang="fi-FI" dirty="0"/>
              <a:t>, KMM vs. Math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total</a:t>
            </a:r>
            <a:r>
              <a:rPr lang="fi-FI" dirty="0"/>
              <a:t> </a:t>
            </a:r>
            <a:r>
              <a:rPr lang="fi-FI" dirty="0" err="1"/>
              <a:t>marks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depend</a:t>
            </a:r>
            <a:r>
              <a:rPr lang="fi-FI" dirty="0"/>
              <a:t> on </a:t>
            </a:r>
            <a:r>
              <a:rPr lang="fi-FI" dirty="0" err="1"/>
              <a:t>primery</a:t>
            </a:r>
            <a:r>
              <a:rPr lang="fi-FI" dirty="0"/>
              <a:t> </a:t>
            </a:r>
            <a:r>
              <a:rPr lang="fi-FI" dirty="0" err="1"/>
              <a:t>keys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986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33F0-D5DB-4D01-B5B2-2BE56327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Transitive</a:t>
            </a:r>
            <a:r>
              <a:rPr lang="fi-FI" dirty="0"/>
              <a:t> </a:t>
            </a:r>
            <a:r>
              <a:rPr lang="fi-FI" dirty="0" err="1"/>
              <a:t>dependency</a:t>
            </a:r>
            <a:endParaRPr lang="fi-FI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BD2E509-9715-44A0-948E-79AD4ECDD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91645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77352239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189252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0751786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966354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7890599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1734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Score_ID</a:t>
                      </a:r>
                      <a:endParaRPr lang="fi-FI" dirty="0"/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i="1" dirty="0" err="1"/>
                        <a:t>Student_ID</a:t>
                      </a:r>
                      <a:endParaRPr lang="fi-FI" i="1" dirty="0"/>
                    </a:p>
                  </a:txBody>
                  <a:tcPr marL="104221" marR="10422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i="1" dirty="0" err="1"/>
                        <a:t>Subject_ID</a:t>
                      </a:r>
                      <a:endParaRPr lang="fi-FI" i="1" dirty="0"/>
                    </a:p>
                  </a:txBody>
                  <a:tcPr marL="104221" marR="10422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Marks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Exam_name</a:t>
                      </a:r>
                      <a:endParaRPr lang="fi-FI" dirty="0"/>
                    </a:p>
                  </a:txBody>
                  <a:tcPr marL="104221" marR="104221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Total Marks</a:t>
                      </a:r>
                    </a:p>
                  </a:txBody>
                  <a:tcPr marL="104221" marR="104221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920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A55A86D-95A4-458E-8917-65A1F2193B2D}"/>
              </a:ext>
            </a:extLst>
          </p:cNvPr>
          <p:cNvSpPr txBox="1"/>
          <p:nvPr/>
        </p:nvSpPr>
        <p:spPr>
          <a:xfrm>
            <a:off x="568036" y="2933228"/>
            <a:ext cx="110559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primary</a:t>
            </a:r>
            <a:r>
              <a:rPr lang="fi-FI" dirty="0"/>
              <a:t> </a:t>
            </a:r>
            <a:r>
              <a:rPr lang="fi-FI" dirty="0" err="1"/>
              <a:t>key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score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 is a </a:t>
            </a:r>
            <a:r>
              <a:rPr lang="fi-FI" dirty="0" err="1"/>
              <a:t>composite</a:t>
            </a:r>
            <a:r>
              <a:rPr lang="fi-FI" dirty="0"/>
              <a:t> </a:t>
            </a:r>
            <a:r>
              <a:rPr lang="fi-FI" dirty="0" err="1"/>
              <a:t>key</a:t>
            </a:r>
            <a:r>
              <a:rPr lang="fi-FI" dirty="0"/>
              <a:t> (</a:t>
            </a:r>
            <a:r>
              <a:rPr lang="fi-FI" dirty="0" err="1"/>
              <a:t>students_ID</a:t>
            </a:r>
            <a:r>
              <a:rPr lang="fi-FI" dirty="0"/>
              <a:t> and </a:t>
            </a:r>
            <a:r>
              <a:rPr lang="fi-FI" dirty="0" err="1"/>
              <a:t>subject_ID</a:t>
            </a:r>
            <a:r>
              <a:rPr lang="fi-FI" dirty="0"/>
              <a:t>).</a:t>
            </a:r>
          </a:p>
          <a:p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exam_Name</a:t>
            </a:r>
            <a:r>
              <a:rPr lang="fi-FI" dirty="0"/>
              <a:t>  </a:t>
            </a:r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depends</a:t>
            </a:r>
            <a:r>
              <a:rPr lang="fi-FI" dirty="0"/>
              <a:t> on </a:t>
            </a:r>
            <a:r>
              <a:rPr lang="fi-FI" dirty="0" err="1"/>
              <a:t>students_ID</a:t>
            </a:r>
            <a:r>
              <a:rPr lang="fi-FI" dirty="0"/>
              <a:t> and </a:t>
            </a:r>
            <a:r>
              <a:rPr lang="fi-FI" dirty="0" err="1"/>
              <a:t>subject_ID</a:t>
            </a:r>
            <a:r>
              <a:rPr lang="fi-FI" dirty="0"/>
              <a:t>. For </a:t>
            </a:r>
            <a:r>
              <a:rPr lang="fi-FI" dirty="0" err="1"/>
              <a:t>example</a:t>
            </a:r>
            <a:r>
              <a:rPr lang="fi-FI" dirty="0"/>
              <a:t>, for some </a:t>
            </a:r>
            <a:r>
              <a:rPr lang="fi-FI" dirty="0" err="1"/>
              <a:t>courses</a:t>
            </a:r>
            <a:r>
              <a:rPr lang="fi-FI" dirty="0"/>
              <a:t> (Java)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practical</a:t>
            </a:r>
            <a:r>
              <a:rPr lang="fi-FI" dirty="0"/>
              <a:t> </a:t>
            </a:r>
            <a:r>
              <a:rPr lang="fi-FI" dirty="0" err="1"/>
              <a:t>exam</a:t>
            </a:r>
            <a:r>
              <a:rPr lang="fi-FI" dirty="0"/>
              <a:t> and for some </a:t>
            </a:r>
            <a:r>
              <a:rPr lang="fi-FI" dirty="0" err="1"/>
              <a:t>e,g</a:t>
            </a:r>
            <a:r>
              <a:rPr lang="fi-FI" dirty="0"/>
              <a:t>, Math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.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say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exam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depends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student’s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and </a:t>
            </a:r>
            <a:r>
              <a:rPr lang="fi-FI" dirty="0" err="1"/>
              <a:t>subject</a:t>
            </a:r>
            <a:r>
              <a:rPr lang="fi-FI" dirty="0"/>
              <a:t> </a:t>
            </a:r>
            <a:r>
              <a:rPr lang="fi-FI" dirty="0" err="1"/>
              <a:t>both</a:t>
            </a:r>
            <a:r>
              <a:rPr lang="fi-FI" dirty="0"/>
              <a:t>.</a:t>
            </a:r>
          </a:p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total_marks</a:t>
            </a:r>
            <a:r>
              <a:rPr lang="fi-FI" dirty="0"/>
              <a:t>, </a:t>
            </a:r>
            <a:r>
              <a:rPr lang="fi-FI" dirty="0" err="1"/>
              <a:t>does</a:t>
            </a:r>
            <a:r>
              <a:rPr lang="fi-FI" dirty="0"/>
              <a:t> it </a:t>
            </a:r>
            <a:r>
              <a:rPr lang="fi-FI" dirty="0" err="1"/>
              <a:t>depend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subject?Total_marks</a:t>
            </a:r>
            <a:r>
              <a:rPr lang="fi-FI" dirty="0"/>
              <a:t> </a:t>
            </a:r>
            <a:r>
              <a:rPr lang="fi-FI" dirty="0" err="1"/>
              <a:t>depends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exam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. Like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exam</a:t>
            </a:r>
            <a:r>
              <a:rPr lang="fi-FI" dirty="0"/>
              <a:t>, </a:t>
            </a:r>
            <a:r>
              <a:rPr lang="fi-FI" dirty="0" err="1"/>
              <a:t>names</a:t>
            </a:r>
            <a:r>
              <a:rPr lang="fi-FI" dirty="0"/>
              <a:t> </a:t>
            </a:r>
            <a:r>
              <a:rPr lang="fi-FI" dirty="0" err="1"/>
              <a:t>define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points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calculated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total</a:t>
            </a:r>
            <a:r>
              <a:rPr lang="fi-FI" dirty="0"/>
              <a:t>,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lecture</a:t>
            </a:r>
            <a:r>
              <a:rPr lang="fi-FI" dirty="0"/>
              <a:t> 40 </a:t>
            </a:r>
            <a:r>
              <a:rPr lang="fi-FI" dirty="0" err="1"/>
              <a:t>points</a:t>
            </a:r>
            <a:r>
              <a:rPr lang="fi-FI" dirty="0"/>
              <a:t>, </a:t>
            </a:r>
            <a:r>
              <a:rPr lang="fi-FI" dirty="0" err="1"/>
              <a:t>assignment</a:t>
            </a:r>
            <a:r>
              <a:rPr lang="fi-FI" dirty="0"/>
              <a:t> 10 </a:t>
            </a:r>
            <a:r>
              <a:rPr lang="fi-FI" dirty="0" err="1"/>
              <a:t>points</a:t>
            </a:r>
            <a:r>
              <a:rPr lang="fi-FI" dirty="0"/>
              <a:t> </a:t>
            </a:r>
            <a:r>
              <a:rPr lang="fi-FI" dirty="0" err="1"/>
              <a:t>exam</a:t>
            </a:r>
            <a:r>
              <a:rPr lang="fi-FI" dirty="0"/>
              <a:t> 50 </a:t>
            </a:r>
            <a:r>
              <a:rPr lang="fi-FI" dirty="0" err="1"/>
              <a:t>points</a:t>
            </a:r>
            <a:r>
              <a:rPr lang="fi-FI" dirty="0"/>
              <a:t> for DB </a:t>
            </a:r>
            <a:r>
              <a:rPr lang="fi-FI" dirty="0" err="1"/>
              <a:t>course</a:t>
            </a:r>
            <a:r>
              <a:rPr lang="fi-FI" dirty="0"/>
              <a:t>.</a:t>
            </a:r>
          </a:p>
          <a:p>
            <a:r>
              <a:rPr lang="fi-FI" dirty="0" err="1"/>
              <a:t>But</a:t>
            </a:r>
            <a:r>
              <a:rPr lang="fi-FI" dirty="0"/>
              <a:t> for Math </a:t>
            </a:r>
            <a:r>
              <a:rPr lang="fi-FI" dirty="0" err="1"/>
              <a:t>written</a:t>
            </a:r>
            <a:r>
              <a:rPr lang="fi-FI" dirty="0"/>
              <a:t> </a:t>
            </a:r>
            <a:r>
              <a:rPr lang="fi-FI" dirty="0" err="1"/>
              <a:t>exam</a:t>
            </a:r>
            <a:r>
              <a:rPr lang="fi-FI" dirty="0"/>
              <a:t> </a:t>
            </a:r>
            <a:r>
              <a:rPr lang="fi-FI" dirty="0" err="1"/>
              <a:t>gives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total</a:t>
            </a:r>
            <a:r>
              <a:rPr lang="fi-FI" dirty="0"/>
              <a:t> </a:t>
            </a:r>
            <a:r>
              <a:rPr lang="fi-FI" dirty="0" err="1"/>
              <a:t>marks</a:t>
            </a:r>
            <a:r>
              <a:rPr lang="fi-FI" dirty="0"/>
              <a:t>.</a:t>
            </a:r>
          </a:p>
          <a:p>
            <a:r>
              <a:rPr lang="fi-FI" dirty="0" err="1"/>
              <a:t>So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total</a:t>
            </a:r>
            <a:r>
              <a:rPr lang="fi-FI" dirty="0"/>
              <a:t> </a:t>
            </a:r>
            <a:r>
              <a:rPr lang="fi-FI" dirty="0" err="1"/>
              <a:t>marks</a:t>
            </a:r>
            <a:r>
              <a:rPr lang="fi-FI" dirty="0"/>
              <a:t> and </a:t>
            </a:r>
            <a:r>
              <a:rPr lang="fi-FI" dirty="0" err="1"/>
              <a:t>exam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related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is </a:t>
            </a:r>
            <a:r>
              <a:rPr lang="fi-FI" dirty="0" err="1"/>
              <a:t>called</a:t>
            </a:r>
            <a:r>
              <a:rPr lang="fi-FI" dirty="0"/>
              <a:t> </a:t>
            </a:r>
            <a:r>
              <a:rPr lang="fi-FI" dirty="0" err="1"/>
              <a:t>transitive</a:t>
            </a:r>
            <a:r>
              <a:rPr lang="fi-FI" dirty="0"/>
              <a:t> </a:t>
            </a:r>
            <a:r>
              <a:rPr lang="fi-FI" dirty="0" err="1"/>
              <a:t>dependency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solution</a:t>
            </a:r>
            <a:r>
              <a:rPr lang="fi-FI" dirty="0"/>
              <a:t> is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Exam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and </a:t>
            </a:r>
            <a:r>
              <a:rPr lang="fi-FI" dirty="0" err="1"/>
              <a:t>total_marks</a:t>
            </a:r>
            <a:r>
              <a:rPr lang="fi-FI" dirty="0"/>
              <a:t> </a:t>
            </a:r>
            <a:r>
              <a:rPr lang="fi-FI" dirty="0" err="1"/>
              <a:t>must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.</a:t>
            </a:r>
          </a:p>
          <a:p>
            <a:endParaRPr lang="fi-FI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38A405AC-FDE2-4E8F-B46C-0B2A28693EBE}"/>
              </a:ext>
            </a:extLst>
          </p:cNvPr>
          <p:cNvSpPr/>
          <p:nvPr/>
        </p:nvSpPr>
        <p:spPr>
          <a:xfrm rot="10800000">
            <a:off x="9014393" y="2194007"/>
            <a:ext cx="1062182" cy="3708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00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4A8D-030F-487E-B8D7-2DAD539E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Solution</a:t>
            </a:r>
            <a:r>
              <a:rPr lang="fi-FI" dirty="0"/>
              <a:t> for </a:t>
            </a:r>
            <a:r>
              <a:rPr lang="fi-FI" dirty="0" err="1"/>
              <a:t>transitive</a:t>
            </a:r>
            <a:r>
              <a:rPr lang="fi-FI" dirty="0"/>
              <a:t> </a:t>
            </a:r>
            <a:r>
              <a:rPr lang="fi-FI" dirty="0" err="1"/>
              <a:t>dependency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0D751-7FBD-4118-881F-88B9830D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413" y="5336261"/>
            <a:ext cx="2634304" cy="445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DBC66-EA09-48BB-A1BB-79287506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34" y="1419031"/>
            <a:ext cx="4328680" cy="2724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261C7-D08F-480F-99CF-712AF86FE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089" y="1366129"/>
            <a:ext cx="2889795" cy="1980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3498C-5EF3-4508-85D1-A2D5FD453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937" y="4931104"/>
            <a:ext cx="4082473" cy="1679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6F005E-21F1-4D73-B75D-9567520FC413}"/>
              </a:ext>
            </a:extLst>
          </p:cNvPr>
          <p:cNvSpPr txBox="1"/>
          <p:nvPr/>
        </p:nvSpPr>
        <p:spPr>
          <a:xfrm>
            <a:off x="1385455" y="4561772"/>
            <a:ext cx="21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Score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4AF6-EF92-4D3D-A22A-48F25D5A3147}"/>
              </a:ext>
            </a:extLst>
          </p:cNvPr>
          <p:cNvSpPr txBox="1"/>
          <p:nvPr/>
        </p:nvSpPr>
        <p:spPr>
          <a:xfrm>
            <a:off x="6489290" y="493110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Exam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35097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34DA-3FD1-4AF6-A869-65D782EA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Boyce-Codd</a:t>
            </a:r>
            <a:r>
              <a:rPr lang="fi-FI" dirty="0"/>
              <a:t> </a:t>
            </a:r>
            <a:r>
              <a:rPr lang="fi-FI" dirty="0" err="1"/>
              <a:t>Normal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 (3.5N)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9B1E-0797-4265-BE27-FAA56886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in 2N </a:t>
            </a:r>
            <a:r>
              <a:rPr lang="fi-FI" dirty="0" err="1"/>
              <a:t>form</a:t>
            </a:r>
            <a:endParaRPr lang="fi-FI" dirty="0"/>
          </a:p>
          <a:p>
            <a:r>
              <a:rPr lang="fi-FI" dirty="0"/>
              <a:t>For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dependency</a:t>
            </a:r>
            <a:r>
              <a:rPr lang="fi-FI" dirty="0"/>
              <a:t> A—&gt;B </a:t>
            </a:r>
            <a:r>
              <a:rPr lang="fi-FI" dirty="0" err="1"/>
              <a:t>then</a:t>
            </a:r>
            <a:r>
              <a:rPr lang="fi-FI" dirty="0"/>
              <a:t> A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a </a:t>
            </a:r>
            <a:r>
              <a:rPr lang="fi-FI" dirty="0" err="1"/>
              <a:t>super</a:t>
            </a:r>
            <a:r>
              <a:rPr lang="fi-FI" dirty="0"/>
              <a:t> </a:t>
            </a:r>
            <a:r>
              <a:rPr lang="fi-FI" dirty="0" err="1"/>
              <a:t>key</a:t>
            </a:r>
            <a:endParaRPr lang="fi-FI" dirty="0"/>
          </a:p>
          <a:p>
            <a:pPr lvl="1"/>
            <a:r>
              <a:rPr lang="fi-FI" dirty="0" err="1"/>
              <a:t>Or</a:t>
            </a:r>
            <a:r>
              <a:rPr lang="fi-FI" dirty="0"/>
              <a:t> A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a prime </a:t>
            </a:r>
            <a:r>
              <a:rPr lang="fi-FI" dirty="0" err="1"/>
              <a:t>attribute</a:t>
            </a:r>
            <a:r>
              <a:rPr lang="fi-FI" dirty="0"/>
              <a:t> </a:t>
            </a:r>
            <a:r>
              <a:rPr lang="fi-FI" dirty="0" err="1"/>
              <a:t>while</a:t>
            </a:r>
            <a:r>
              <a:rPr lang="fi-FI" dirty="0"/>
              <a:t> B is a prime </a:t>
            </a:r>
            <a:r>
              <a:rPr lang="fi-FI" dirty="0" err="1"/>
              <a:t>attribute</a:t>
            </a:r>
            <a:r>
              <a:rPr lang="fi-FI" dirty="0"/>
              <a:t>; </a:t>
            </a:r>
            <a:r>
              <a:rPr lang="fi-FI" dirty="0" err="1"/>
              <a:t>meaning</a:t>
            </a:r>
            <a:r>
              <a:rPr lang="fi-FI" dirty="0"/>
              <a:t> a </a:t>
            </a:r>
            <a:r>
              <a:rPr lang="fi-FI" dirty="0" err="1"/>
              <a:t>non</a:t>
            </a:r>
            <a:r>
              <a:rPr lang="fi-FI" dirty="0"/>
              <a:t>. prime </a:t>
            </a:r>
            <a:r>
              <a:rPr lang="fi-FI" dirty="0" err="1"/>
              <a:t>attribute</a:t>
            </a:r>
            <a:r>
              <a:rPr lang="fi-FI" dirty="0"/>
              <a:t> </a:t>
            </a:r>
            <a:r>
              <a:rPr lang="fi-FI" dirty="0" err="1"/>
              <a:t>drives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prime </a:t>
            </a:r>
            <a:r>
              <a:rPr lang="fi-FI" dirty="0" err="1"/>
              <a:t>attribute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BCNF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of </a:t>
            </a:r>
            <a:r>
              <a:rPr lang="fi-FI" dirty="0" err="1"/>
              <a:t>dependency</a:t>
            </a:r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marL="457200" lvl="1" indent="0">
              <a:buNone/>
            </a:pPr>
            <a:endParaRPr lang="fi-FI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0C7167-3F06-42D5-B0ED-B5E6B0C3E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32683"/>
              </p:ext>
            </p:extLst>
          </p:nvPr>
        </p:nvGraphicFramePr>
        <p:xfrm>
          <a:off x="1520723" y="4457700"/>
          <a:ext cx="68760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009">
                  <a:extLst>
                    <a:ext uri="{9D8B030D-6E8A-4147-A177-3AD203B41FA5}">
                      <a16:colId xmlns:a16="http://schemas.microsoft.com/office/drawing/2014/main" val="2697806241"/>
                    </a:ext>
                  </a:extLst>
                </a:gridCol>
                <a:gridCol w="2292009">
                  <a:extLst>
                    <a:ext uri="{9D8B030D-6E8A-4147-A177-3AD203B41FA5}">
                      <a16:colId xmlns:a16="http://schemas.microsoft.com/office/drawing/2014/main" val="89861729"/>
                    </a:ext>
                  </a:extLst>
                </a:gridCol>
                <a:gridCol w="2292009">
                  <a:extLst>
                    <a:ext uri="{9D8B030D-6E8A-4147-A177-3AD203B41FA5}">
                      <a16:colId xmlns:a16="http://schemas.microsoft.com/office/drawing/2014/main" val="63326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>
                          <a:solidFill>
                            <a:srgbClr val="FF0000"/>
                          </a:solidFill>
                        </a:rPr>
                        <a:t>Student_ID</a:t>
                      </a:r>
                      <a:endParaRPr lang="fi-F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>
                          <a:solidFill>
                            <a:srgbClr val="FF0000"/>
                          </a:solidFill>
                        </a:rPr>
                        <a:t>Subject</a:t>
                      </a:r>
                      <a:endParaRPr lang="fi-F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teacher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4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1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Vesa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3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Hannu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185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A59335-501B-4951-A3F5-F49AD17EDA87}"/>
              </a:ext>
            </a:extLst>
          </p:cNvPr>
          <p:cNvSpPr txBox="1"/>
          <p:nvPr/>
        </p:nvSpPr>
        <p:spPr>
          <a:xfrm>
            <a:off x="8613058" y="4092138"/>
            <a:ext cx="2890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One </a:t>
            </a:r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may</a:t>
            </a:r>
            <a:r>
              <a:rPr lang="fi-FI" dirty="0"/>
              <a:t> </a:t>
            </a:r>
            <a:r>
              <a:rPr lang="fi-FI" dirty="0" err="1"/>
              <a:t>participate</a:t>
            </a:r>
            <a:r>
              <a:rPr lang="fi-FI" dirty="0"/>
              <a:t> in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courses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a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teacher</a:t>
            </a:r>
            <a:r>
              <a:rPr lang="fi-FI" dirty="0"/>
              <a:t>.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teachers</a:t>
            </a:r>
            <a:r>
              <a:rPr lang="fi-FI" dirty="0"/>
              <a:t> </a:t>
            </a:r>
            <a:r>
              <a:rPr lang="fi-FI" dirty="0" err="1"/>
              <a:t>teach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</a:t>
            </a:r>
            <a:r>
              <a:rPr lang="fi-FI" dirty="0" err="1"/>
              <a:t>e,g</a:t>
            </a:r>
            <a:r>
              <a:rPr lang="fi-FI" dirty="0"/>
              <a:t>. </a:t>
            </a:r>
            <a:r>
              <a:rPr lang="fi-FI" dirty="0" err="1"/>
              <a:t>java</a:t>
            </a:r>
            <a:endParaRPr lang="fi-FI" dirty="0"/>
          </a:p>
          <a:p>
            <a:endParaRPr lang="fi-FI" dirty="0"/>
          </a:p>
          <a:p>
            <a:r>
              <a:rPr lang="fi-FI" dirty="0"/>
              <a:t>Here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teacher’s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to </a:t>
            </a:r>
            <a:r>
              <a:rPr lang="fi-FI" dirty="0" err="1"/>
              <a:t>find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as </a:t>
            </a:r>
            <a:r>
              <a:rPr lang="fi-FI" dirty="0" err="1"/>
              <a:t>well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is a </a:t>
            </a:r>
            <a:r>
              <a:rPr lang="fi-FI" dirty="0" err="1"/>
              <a:t>primery</a:t>
            </a:r>
            <a:r>
              <a:rPr lang="fi-FI" dirty="0"/>
              <a:t> </a:t>
            </a:r>
            <a:r>
              <a:rPr lang="fi-FI" dirty="0" err="1"/>
              <a:t>key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273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358B-D0EF-45D4-A0AF-C70DE4D1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Solution</a:t>
            </a:r>
            <a:r>
              <a:rPr lang="fi-FI" dirty="0"/>
              <a:t> BCNF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53D4F-B523-46D5-9D6F-31FF1E40A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02842"/>
              </p:ext>
            </p:extLst>
          </p:nvPr>
        </p:nvGraphicFramePr>
        <p:xfrm>
          <a:off x="838200" y="3158066"/>
          <a:ext cx="5061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78">
                  <a:extLst>
                    <a:ext uri="{9D8B030D-6E8A-4147-A177-3AD203B41FA5}">
                      <a16:colId xmlns:a16="http://schemas.microsoft.com/office/drawing/2014/main" val="2933415844"/>
                    </a:ext>
                  </a:extLst>
                </a:gridCol>
                <a:gridCol w="2530578">
                  <a:extLst>
                    <a:ext uri="{9D8B030D-6E8A-4147-A177-3AD203B41FA5}">
                      <a16:colId xmlns:a16="http://schemas.microsoft.com/office/drawing/2014/main" val="457594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>
                          <a:solidFill>
                            <a:srgbClr val="FF0000"/>
                          </a:solidFill>
                        </a:rPr>
                        <a:t>Student_ID</a:t>
                      </a:r>
                      <a:endParaRPr lang="fi-F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Teacher_ID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238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48FEB0-55A9-4CB6-8D06-FAF711225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74254"/>
              </p:ext>
            </p:extLst>
          </p:nvPr>
        </p:nvGraphicFramePr>
        <p:xfrm>
          <a:off x="838200" y="48108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378987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4941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504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>
                          <a:solidFill>
                            <a:srgbClr val="FF0000"/>
                          </a:solidFill>
                        </a:rPr>
                        <a:t>Teacher_ID</a:t>
                      </a:r>
                      <a:endParaRPr lang="fi-F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Teacher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subject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24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BF578-5B3B-43B0-832B-C0F26DF5F212}"/>
              </a:ext>
            </a:extLst>
          </p:cNvPr>
          <p:cNvSpPr txBox="1"/>
          <p:nvPr/>
        </p:nvSpPr>
        <p:spPr>
          <a:xfrm>
            <a:off x="727586" y="2684206"/>
            <a:ext cx="233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5D393-459F-4E47-AEA2-85A580D605D4}"/>
              </a:ext>
            </a:extLst>
          </p:cNvPr>
          <p:cNvSpPr txBox="1"/>
          <p:nvPr/>
        </p:nvSpPr>
        <p:spPr>
          <a:xfrm>
            <a:off x="766916" y="4473677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Teacher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45831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BEFA-4C0E-45D0-97E0-FC8A6A92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4N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65D2-0300-4604-BC28-1C0459EC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29" y="1482934"/>
            <a:ext cx="4940761" cy="3416300"/>
          </a:xfrm>
        </p:spPr>
        <p:txBody>
          <a:bodyPr>
            <a:normAutofit/>
          </a:bodyPr>
          <a:lstStyle/>
          <a:p>
            <a:r>
              <a:rPr lang="fi-FI" sz="2000" dirty="0"/>
              <a:t>It </a:t>
            </a:r>
            <a:r>
              <a:rPr lang="fi-FI" sz="2000" dirty="0" err="1"/>
              <a:t>should</a:t>
            </a:r>
            <a:r>
              <a:rPr lang="fi-FI" sz="2000" dirty="0"/>
              <a:t> </a:t>
            </a:r>
            <a:r>
              <a:rPr lang="fi-FI" sz="2000" dirty="0" err="1"/>
              <a:t>satisfy</a:t>
            </a:r>
            <a:r>
              <a:rPr lang="fi-FI" sz="2000" dirty="0"/>
              <a:t> BCNF</a:t>
            </a:r>
          </a:p>
          <a:p>
            <a:r>
              <a:rPr lang="fi-FI" sz="2000" dirty="0"/>
              <a:t>IT </a:t>
            </a:r>
            <a:r>
              <a:rPr lang="fi-FI" sz="2000" dirty="0" err="1"/>
              <a:t>should</a:t>
            </a:r>
            <a:r>
              <a:rPr lang="fi-FI" sz="2000" dirty="0"/>
              <a:t> </a:t>
            </a:r>
            <a:r>
              <a:rPr lang="fi-FI" sz="2000" dirty="0" err="1"/>
              <a:t>not</a:t>
            </a:r>
            <a:r>
              <a:rPr lang="fi-FI" sz="2000" dirty="0"/>
              <a:t> </a:t>
            </a:r>
            <a:r>
              <a:rPr lang="fi-FI" sz="2000" dirty="0" err="1"/>
              <a:t>have</a:t>
            </a:r>
            <a:r>
              <a:rPr lang="fi-FI" sz="2000" dirty="0"/>
              <a:t> </a:t>
            </a:r>
          </a:p>
          <a:p>
            <a:pPr lvl="1"/>
            <a:r>
              <a:rPr lang="fi-FI" sz="1800" dirty="0"/>
              <a:t>Multi-</a:t>
            </a:r>
            <a:r>
              <a:rPr lang="fi-FI" sz="1800" dirty="0" err="1"/>
              <a:t>Valued</a:t>
            </a:r>
            <a:r>
              <a:rPr lang="fi-FI" sz="1800" dirty="0"/>
              <a:t> </a:t>
            </a:r>
            <a:r>
              <a:rPr lang="fi-FI" sz="1800" dirty="0" err="1"/>
              <a:t>dependency</a:t>
            </a:r>
            <a:endParaRPr lang="fi-FI" sz="1800" dirty="0"/>
          </a:p>
          <a:p>
            <a:r>
              <a:rPr lang="fi-FI" sz="2000" dirty="0"/>
              <a:t>In 2NF </a:t>
            </a:r>
            <a:r>
              <a:rPr lang="fi-FI" sz="2000" dirty="0" err="1"/>
              <a:t>we</a:t>
            </a:r>
            <a:r>
              <a:rPr lang="fi-FI" sz="2000" dirty="0"/>
              <a:t> </a:t>
            </a:r>
            <a:r>
              <a:rPr lang="fi-FI" sz="1800" dirty="0" err="1"/>
              <a:t>removed</a:t>
            </a:r>
            <a:r>
              <a:rPr lang="fi-FI" sz="2000" dirty="0"/>
              <a:t> </a:t>
            </a:r>
            <a:r>
              <a:rPr lang="fi-FI" sz="2000" b="1" i="1" dirty="0" err="1"/>
              <a:t>partial</a:t>
            </a:r>
            <a:r>
              <a:rPr lang="fi-FI" sz="2000" b="1" i="1" dirty="0"/>
              <a:t> </a:t>
            </a:r>
            <a:r>
              <a:rPr lang="fi-FI" sz="2000" b="1" i="1" dirty="0" err="1"/>
              <a:t>dependency</a:t>
            </a:r>
            <a:r>
              <a:rPr lang="fi-FI" sz="2000" b="1" i="1" dirty="0"/>
              <a:t> </a:t>
            </a:r>
            <a:r>
              <a:rPr lang="fi-FI" sz="2000" dirty="0"/>
              <a:t>and, </a:t>
            </a:r>
          </a:p>
          <a:p>
            <a:r>
              <a:rPr lang="fi-FI" sz="2000" dirty="0"/>
              <a:t>In 3NF </a:t>
            </a:r>
            <a:r>
              <a:rPr lang="fi-FI" sz="2000" dirty="0" err="1"/>
              <a:t>we</a:t>
            </a:r>
            <a:r>
              <a:rPr lang="fi-FI" sz="2000" dirty="0"/>
              <a:t> </a:t>
            </a:r>
            <a:r>
              <a:rPr lang="fi-FI" sz="2000" dirty="0" err="1"/>
              <a:t>removed</a:t>
            </a:r>
            <a:r>
              <a:rPr lang="fi-FI" sz="2000" dirty="0"/>
              <a:t> </a:t>
            </a:r>
            <a:r>
              <a:rPr lang="fi-FI" sz="2000" b="1" i="1" dirty="0" err="1"/>
              <a:t>transitive</a:t>
            </a:r>
            <a:r>
              <a:rPr lang="fi-FI" sz="2000" b="1" i="1" dirty="0"/>
              <a:t> </a:t>
            </a:r>
            <a:r>
              <a:rPr lang="fi-FI" sz="2000" b="1" i="1" dirty="0" err="1"/>
              <a:t>dependency</a:t>
            </a:r>
            <a:r>
              <a:rPr lang="fi-FI" sz="2000" dirty="0"/>
              <a:t>.</a:t>
            </a:r>
          </a:p>
          <a:p>
            <a:r>
              <a:rPr lang="fi-FI" sz="2000" dirty="0"/>
              <a:t>In 4NF </a:t>
            </a:r>
            <a:r>
              <a:rPr lang="fi-FI" sz="2000" b="1" i="1" dirty="0"/>
              <a:t>Multi-</a:t>
            </a:r>
            <a:r>
              <a:rPr lang="fi-FI" sz="2000" b="1" i="1" dirty="0" err="1"/>
              <a:t>valued</a:t>
            </a:r>
            <a:r>
              <a:rPr lang="fi-FI" sz="2000" b="1" i="1" dirty="0"/>
              <a:t> </a:t>
            </a:r>
            <a:r>
              <a:rPr lang="fi-FI" sz="2000" b="1" i="1" dirty="0" err="1"/>
              <a:t>dependency</a:t>
            </a:r>
            <a:endParaRPr lang="fi-FI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95888-357C-483A-A5A2-0CF7E5ADBFC8}"/>
              </a:ext>
            </a:extLst>
          </p:cNvPr>
          <p:cNvSpPr txBox="1"/>
          <p:nvPr/>
        </p:nvSpPr>
        <p:spPr>
          <a:xfrm>
            <a:off x="6318350" y="1408570"/>
            <a:ext cx="360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A—&gt;B, is a multi-</a:t>
            </a:r>
            <a:r>
              <a:rPr lang="fi-FI" dirty="0" err="1"/>
              <a:t>valued</a:t>
            </a:r>
            <a:r>
              <a:rPr lang="fi-FI" dirty="0"/>
              <a:t> </a:t>
            </a:r>
            <a:r>
              <a:rPr lang="fi-FI" dirty="0" err="1"/>
              <a:t>dependency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A1 </a:t>
            </a:r>
            <a:r>
              <a:rPr lang="fi-FI" dirty="0" err="1"/>
              <a:t>depends</a:t>
            </a:r>
            <a:r>
              <a:rPr lang="fi-FI" dirty="0"/>
              <a:t> on B1 and B2.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C0C877-30AD-4298-BF5B-3BBBFE28A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63965"/>
              </p:ext>
            </p:extLst>
          </p:nvPr>
        </p:nvGraphicFramePr>
        <p:xfrm>
          <a:off x="5897985" y="4533474"/>
          <a:ext cx="20649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58">
                  <a:extLst>
                    <a:ext uri="{9D8B030D-6E8A-4147-A177-3AD203B41FA5}">
                      <a16:colId xmlns:a16="http://schemas.microsoft.com/office/drawing/2014/main" val="3183067583"/>
                    </a:ext>
                  </a:extLst>
                </a:gridCol>
                <a:gridCol w="1032458">
                  <a:extLst>
                    <a:ext uri="{9D8B030D-6E8A-4147-A177-3AD203B41FA5}">
                      <a16:colId xmlns:a16="http://schemas.microsoft.com/office/drawing/2014/main" val="1231745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b="0" dirty="0"/>
                        <a:t>B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566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4D14FA-7800-47E8-A857-7F00BBB55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32978"/>
              </p:ext>
            </p:extLst>
          </p:nvPr>
        </p:nvGraphicFramePr>
        <p:xfrm>
          <a:off x="8121750" y="4498762"/>
          <a:ext cx="2235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469614350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053288875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4250320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B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C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45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A3F5D0-D6E8-4E7E-9DB1-D901621595CB}"/>
              </a:ext>
            </a:extLst>
          </p:cNvPr>
          <p:cNvSpPr txBox="1"/>
          <p:nvPr/>
        </p:nvSpPr>
        <p:spPr>
          <a:xfrm>
            <a:off x="495709" y="3932576"/>
            <a:ext cx="89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 </a:t>
            </a:r>
            <a:r>
              <a:rPr lang="fi-FI" dirty="0" err="1"/>
              <a:t>table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at </a:t>
            </a:r>
            <a:r>
              <a:rPr lang="fi-FI" dirty="0" err="1"/>
              <a:t>least</a:t>
            </a:r>
            <a:r>
              <a:rPr lang="fi-FI" dirty="0"/>
              <a:t> 3 </a:t>
            </a:r>
            <a:r>
              <a:rPr lang="fi-FI" dirty="0" err="1"/>
              <a:t>columns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a multi-</a:t>
            </a:r>
            <a:r>
              <a:rPr lang="fi-FI" dirty="0" err="1"/>
              <a:t>valued</a:t>
            </a:r>
            <a:r>
              <a:rPr lang="fi-FI" dirty="0"/>
              <a:t> </a:t>
            </a:r>
            <a:r>
              <a:rPr lang="fi-FI" dirty="0" err="1"/>
              <a:t>dependency</a:t>
            </a:r>
            <a:endParaRPr lang="fi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E3E3C-6951-4BDB-B542-48020A2B6CA8}"/>
              </a:ext>
            </a:extLst>
          </p:cNvPr>
          <p:cNvSpPr txBox="1"/>
          <p:nvPr/>
        </p:nvSpPr>
        <p:spPr>
          <a:xfrm>
            <a:off x="6629400" y="5130800"/>
            <a:ext cx="330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1A793-9E4A-4E13-85ED-BB2C91B863E7}"/>
              </a:ext>
            </a:extLst>
          </p:cNvPr>
          <p:cNvSpPr txBox="1"/>
          <p:nvPr/>
        </p:nvSpPr>
        <p:spPr>
          <a:xfrm>
            <a:off x="8915400" y="5016034"/>
            <a:ext cx="850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78FF0-F5AF-459D-AA73-AED46D1377AA}"/>
              </a:ext>
            </a:extLst>
          </p:cNvPr>
          <p:cNvSpPr txBox="1"/>
          <p:nvPr/>
        </p:nvSpPr>
        <p:spPr>
          <a:xfrm>
            <a:off x="8465574" y="5614219"/>
            <a:ext cx="288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B and C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independent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other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2990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A1AD-9B8B-4035-8DC7-0B2490A0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Example</a:t>
            </a:r>
            <a:endParaRPr lang="fi-FI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241FDA-6526-46E0-A045-C6A4CA104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69924"/>
              </p:ext>
            </p:extLst>
          </p:nvPr>
        </p:nvGraphicFramePr>
        <p:xfrm>
          <a:off x="468671" y="209023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58481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852226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5363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Student_ID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hobby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87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Physic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Aikido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6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Ski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6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football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1065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FEA8B6-8E2D-4A94-A3E9-ADBC86596F58}"/>
              </a:ext>
            </a:extLst>
          </p:cNvPr>
          <p:cNvSpPr txBox="1"/>
          <p:nvPr/>
        </p:nvSpPr>
        <p:spPr>
          <a:xfrm>
            <a:off x="838200" y="4316361"/>
            <a:ext cx="4815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There</a:t>
            </a:r>
            <a:r>
              <a:rPr lang="fi-FI" dirty="0"/>
              <a:t> is no </a:t>
            </a:r>
            <a:r>
              <a:rPr lang="fi-FI" dirty="0" err="1"/>
              <a:t>relation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course</a:t>
            </a:r>
            <a:r>
              <a:rPr lang="fi-FI" dirty="0"/>
              <a:t> and hobby of </a:t>
            </a:r>
            <a:r>
              <a:rPr lang="fi-FI" dirty="0" err="1"/>
              <a:t>students</a:t>
            </a:r>
            <a:r>
              <a:rPr lang="fi-FI" dirty="0"/>
              <a:t>  </a:t>
            </a:r>
            <a:r>
              <a:rPr lang="fi-FI" dirty="0" err="1"/>
              <a:t>so</a:t>
            </a:r>
            <a:r>
              <a:rPr lang="fi-FI" dirty="0"/>
              <a:t> it is </a:t>
            </a:r>
            <a:r>
              <a:rPr lang="fi-FI" dirty="0" err="1"/>
              <a:t>advised</a:t>
            </a:r>
            <a:r>
              <a:rPr lang="fi-FI" dirty="0"/>
              <a:t> it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in a </a:t>
            </a:r>
            <a:r>
              <a:rPr lang="fi-FI" dirty="0" err="1"/>
              <a:t>separate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multi-</a:t>
            </a:r>
            <a:r>
              <a:rPr lang="fi-FI" dirty="0" err="1"/>
              <a:t>value</a:t>
            </a:r>
            <a:r>
              <a:rPr lang="fi-FI" dirty="0"/>
              <a:t> </a:t>
            </a:r>
            <a:r>
              <a:rPr lang="fi-FI" dirty="0" err="1"/>
              <a:t>dependency</a:t>
            </a:r>
            <a:r>
              <a:rPr lang="fi-FI" dirty="0"/>
              <a:t>.</a:t>
            </a:r>
          </a:p>
          <a:p>
            <a:endParaRPr lang="fi-FI" dirty="0"/>
          </a:p>
          <a:p>
            <a:endParaRPr lang="fi-FI" dirty="0"/>
          </a:p>
          <a:p>
            <a:r>
              <a:rPr lang="fi-FI" i="1" dirty="0" err="1"/>
              <a:t>Student</a:t>
            </a:r>
            <a:r>
              <a:rPr lang="fi-FI" i="1" dirty="0"/>
              <a:t> and hobby </a:t>
            </a:r>
            <a:r>
              <a:rPr lang="fi-FI" i="1" dirty="0" err="1"/>
              <a:t>table</a:t>
            </a:r>
            <a:endParaRPr lang="fi-FI" i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A3F7F7-9E91-41A0-BC23-A30C3EDA9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28615"/>
              </p:ext>
            </p:extLst>
          </p:nvPr>
        </p:nvGraphicFramePr>
        <p:xfrm>
          <a:off x="5909186" y="4103874"/>
          <a:ext cx="24678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49">
                  <a:extLst>
                    <a:ext uri="{9D8B030D-6E8A-4147-A177-3AD203B41FA5}">
                      <a16:colId xmlns:a16="http://schemas.microsoft.com/office/drawing/2014/main" val="2177194411"/>
                    </a:ext>
                  </a:extLst>
                </a:gridCol>
                <a:gridCol w="1233949">
                  <a:extLst>
                    <a:ext uri="{9D8B030D-6E8A-4147-A177-3AD203B41FA5}">
                      <a16:colId xmlns:a16="http://schemas.microsoft.com/office/drawing/2014/main" val="2171030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Student_ID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3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00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59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775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B4AAEB-7F5C-49C4-9B69-7299C03F3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52775"/>
              </p:ext>
            </p:extLst>
          </p:nvPr>
        </p:nvGraphicFramePr>
        <p:xfrm>
          <a:off x="8998155" y="4116711"/>
          <a:ext cx="26629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452">
                  <a:extLst>
                    <a:ext uri="{9D8B030D-6E8A-4147-A177-3AD203B41FA5}">
                      <a16:colId xmlns:a16="http://schemas.microsoft.com/office/drawing/2014/main" val="2177194411"/>
                    </a:ext>
                  </a:extLst>
                </a:gridCol>
                <a:gridCol w="1331452">
                  <a:extLst>
                    <a:ext uri="{9D8B030D-6E8A-4147-A177-3AD203B41FA5}">
                      <a16:colId xmlns:a16="http://schemas.microsoft.com/office/drawing/2014/main" val="2171030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Student_ID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 hobby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3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00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59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7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171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19BD-00DD-420D-8234-3E335BFB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5N(PJNF)-Project Join </a:t>
            </a:r>
            <a:r>
              <a:rPr lang="fi-FI" dirty="0" err="1"/>
              <a:t>Normal</a:t>
            </a:r>
            <a:r>
              <a:rPr lang="fi-FI" dirty="0"/>
              <a:t> </a:t>
            </a:r>
            <a:r>
              <a:rPr lang="fi-FI" dirty="0" err="1"/>
              <a:t>Form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1D57-43C5-48FB-8C6D-9EF52F18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It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in 4NF</a:t>
            </a:r>
          </a:p>
          <a:p>
            <a:r>
              <a:rPr lang="fi-FI" dirty="0"/>
              <a:t>It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i="1" dirty="0"/>
              <a:t>Join </a:t>
            </a:r>
            <a:r>
              <a:rPr lang="fi-FI" i="1" dirty="0" err="1"/>
              <a:t>Dependency</a:t>
            </a:r>
            <a:endParaRPr lang="fi-FI" i="1" dirty="0"/>
          </a:p>
          <a:p>
            <a:pPr lvl="1"/>
            <a:r>
              <a:rPr lang="fi-FI" i="1" dirty="0"/>
              <a:t>If </a:t>
            </a:r>
            <a:r>
              <a:rPr lang="fi-FI" i="1" dirty="0" err="1"/>
              <a:t>so</a:t>
            </a:r>
            <a:r>
              <a:rPr lang="fi-FI" i="1" dirty="0"/>
              <a:t> </a:t>
            </a:r>
            <a:r>
              <a:rPr lang="fi-FI" i="1" dirty="0" err="1"/>
              <a:t>then</a:t>
            </a:r>
            <a:r>
              <a:rPr lang="fi-FI" i="1" dirty="0"/>
              <a:t> </a:t>
            </a:r>
            <a:r>
              <a:rPr lang="fi-FI" i="1" dirty="0" err="1"/>
              <a:t>we</a:t>
            </a:r>
            <a:r>
              <a:rPr lang="fi-FI" i="1" dirty="0"/>
              <a:t> </a:t>
            </a:r>
            <a:r>
              <a:rPr lang="fi-FI" i="1" dirty="0" err="1"/>
              <a:t>can</a:t>
            </a:r>
            <a:r>
              <a:rPr lang="fi-FI" i="1" dirty="0"/>
              <a:t> </a:t>
            </a:r>
            <a:r>
              <a:rPr lang="fi-FI" i="1" dirty="0" err="1"/>
              <a:t>make</a:t>
            </a:r>
            <a:r>
              <a:rPr lang="fi-FI" i="1" dirty="0"/>
              <a:t> it to a </a:t>
            </a:r>
            <a:r>
              <a:rPr lang="fi-FI" i="1" dirty="0" err="1"/>
              <a:t>small</a:t>
            </a:r>
            <a:r>
              <a:rPr lang="fi-FI" i="1" dirty="0"/>
              <a:t> </a:t>
            </a:r>
            <a:r>
              <a:rPr lang="fi-FI" i="1" dirty="0" err="1"/>
              <a:t>relation</a:t>
            </a:r>
            <a:endParaRPr lang="fi-FI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E41484-C90E-4D73-90AD-D6714A45A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70378"/>
              </p:ext>
            </p:extLst>
          </p:nvPr>
        </p:nvGraphicFramePr>
        <p:xfrm>
          <a:off x="478503" y="342900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39120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09522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7097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Supplied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customer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9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Giganti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0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Ikea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8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DFCH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metropolia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75438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F988880-8AE2-489A-8D8C-3A1A749D7D39}"/>
              </a:ext>
            </a:extLst>
          </p:cNvPr>
          <p:cNvSpPr/>
          <p:nvPr/>
        </p:nvSpPr>
        <p:spPr>
          <a:xfrm>
            <a:off x="838200" y="5319252"/>
            <a:ext cx="1521542" cy="521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Supplier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35144B-8D1A-49B2-B437-CDB6FB8CCB1A}"/>
              </a:ext>
            </a:extLst>
          </p:cNvPr>
          <p:cNvCxnSpPr/>
          <p:nvPr/>
        </p:nvCxnSpPr>
        <p:spPr>
          <a:xfrm>
            <a:off x="2359742" y="5565058"/>
            <a:ext cx="894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5CC891EF-2878-4373-8793-2849E137FD42}"/>
              </a:ext>
            </a:extLst>
          </p:cNvPr>
          <p:cNvSpPr/>
          <p:nvPr/>
        </p:nvSpPr>
        <p:spPr>
          <a:xfrm>
            <a:off x="3254476" y="5121880"/>
            <a:ext cx="1258529" cy="8848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define</a:t>
            </a:r>
            <a:endParaRPr lang="fi-FI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40F30D-ED20-40DB-9F3A-D3C3B1AD1D2D}"/>
              </a:ext>
            </a:extLst>
          </p:cNvPr>
          <p:cNvCxnSpPr/>
          <p:nvPr/>
        </p:nvCxnSpPr>
        <p:spPr>
          <a:xfrm>
            <a:off x="4542503" y="5565058"/>
            <a:ext cx="1002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3CA32-4980-4891-BDF6-D5CAFB03CCB8}"/>
              </a:ext>
            </a:extLst>
          </p:cNvPr>
          <p:cNvSpPr/>
          <p:nvPr/>
        </p:nvSpPr>
        <p:spPr>
          <a:xfrm>
            <a:off x="5565058" y="5240594"/>
            <a:ext cx="1858297" cy="67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customer</a:t>
            </a:r>
            <a:endParaRPr lang="fi-FI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050BF-31E7-4266-AC3E-E77727810179}"/>
              </a:ext>
            </a:extLst>
          </p:cNvPr>
          <p:cNvCxnSpPr>
            <a:stCxn id="8" idx="2"/>
          </p:cNvCxnSpPr>
          <p:nvPr/>
        </p:nvCxnSpPr>
        <p:spPr>
          <a:xfrm flipH="1">
            <a:off x="3881284" y="6006775"/>
            <a:ext cx="2457" cy="24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545F1-779D-46D0-9852-3E84605DB086}"/>
              </a:ext>
            </a:extLst>
          </p:cNvPr>
          <p:cNvSpPr/>
          <p:nvPr/>
        </p:nvSpPr>
        <p:spPr>
          <a:xfrm>
            <a:off x="2843981" y="6212108"/>
            <a:ext cx="2074606" cy="58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Product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B4265-B530-4013-9704-1B5A6D657819}"/>
              </a:ext>
            </a:extLst>
          </p:cNvPr>
          <p:cNvCxnSpPr/>
          <p:nvPr/>
        </p:nvCxnSpPr>
        <p:spPr>
          <a:xfrm>
            <a:off x="2359742" y="5411506"/>
            <a:ext cx="196645" cy="15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B13E30-9F96-4327-9AEF-C4C15F33595C}"/>
              </a:ext>
            </a:extLst>
          </p:cNvPr>
          <p:cNvCxnSpPr/>
          <p:nvPr/>
        </p:nvCxnSpPr>
        <p:spPr>
          <a:xfrm flipH="1">
            <a:off x="2379406" y="5579806"/>
            <a:ext cx="250721" cy="12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D830C9-7D92-4F23-99D6-31619FBAFE1C}"/>
              </a:ext>
            </a:extLst>
          </p:cNvPr>
          <p:cNvCxnSpPr/>
          <p:nvPr/>
        </p:nvCxnSpPr>
        <p:spPr>
          <a:xfrm flipH="1">
            <a:off x="5429866" y="5376361"/>
            <a:ext cx="135192" cy="15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3F7057-F090-482A-BEA9-911B26F69292}"/>
              </a:ext>
            </a:extLst>
          </p:cNvPr>
          <p:cNvCxnSpPr/>
          <p:nvPr/>
        </p:nvCxnSpPr>
        <p:spPr>
          <a:xfrm>
            <a:off x="5407739" y="5529913"/>
            <a:ext cx="147487" cy="170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619618-7168-4F07-8099-6A7DBA4B604C}"/>
              </a:ext>
            </a:extLst>
          </p:cNvPr>
          <p:cNvCxnSpPr/>
          <p:nvPr/>
        </p:nvCxnSpPr>
        <p:spPr>
          <a:xfrm flipH="1">
            <a:off x="3706760" y="6127014"/>
            <a:ext cx="172066" cy="6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8B5EA4-178B-4245-AC06-FFBB2C4C5637}"/>
              </a:ext>
            </a:extLst>
          </p:cNvPr>
          <p:cNvCxnSpPr/>
          <p:nvPr/>
        </p:nvCxnSpPr>
        <p:spPr>
          <a:xfrm>
            <a:off x="3881284" y="6130206"/>
            <a:ext cx="231056" cy="5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8187CA3-E4A9-4713-B957-6DD6D65FC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46179"/>
              </p:ext>
            </p:extLst>
          </p:nvPr>
        </p:nvGraphicFramePr>
        <p:xfrm>
          <a:off x="6494206" y="1569421"/>
          <a:ext cx="54700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338">
                  <a:extLst>
                    <a:ext uri="{9D8B030D-6E8A-4147-A177-3AD203B41FA5}">
                      <a16:colId xmlns:a16="http://schemas.microsoft.com/office/drawing/2014/main" val="4084561899"/>
                    </a:ext>
                  </a:extLst>
                </a:gridCol>
                <a:gridCol w="1823338">
                  <a:extLst>
                    <a:ext uri="{9D8B030D-6E8A-4147-A177-3AD203B41FA5}">
                      <a16:colId xmlns:a16="http://schemas.microsoft.com/office/drawing/2014/main" val="1845840966"/>
                    </a:ext>
                  </a:extLst>
                </a:gridCol>
                <a:gridCol w="1823338">
                  <a:extLst>
                    <a:ext uri="{9D8B030D-6E8A-4147-A177-3AD203B41FA5}">
                      <a16:colId xmlns:a16="http://schemas.microsoft.com/office/drawing/2014/main" val="146460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Supplier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customer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45156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C84D21C-8118-49AC-897E-E9601D9FD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15870"/>
              </p:ext>
            </p:extLst>
          </p:nvPr>
        </p:nvGraphicFramePr>
        <p:xfrm>
          <a:off x="7990347" y="2532128"/>
          <a:ext cx="42016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826">
                  <a:extLst>
                    <a:ext uri="{9D8B030D-6E8A-4147-A177-3AD203B41FA5}">
                      <a16:colId xmlns:a16="http://schemas.microsoft.com/office/drawing/2014/main" val="406934345"/>
                    </a:ext>
                  </a:extLst>
                </a:gridCol>
                <a:gridCol w="2100826">
                  <a:extLst>
                    <a:ext uri="{9D8B030D-6E8A-4147-A177-3AD203B41FA5}">
                      <a16:colId xmlns:a16="http://schemas.microsoft.com/office/drawing/2014/main" val="505598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Supplier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product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0620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FBF7604-869B-4CDB-907C-7F07343C8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72379"/>
              </p:ext>
            </p:extLst>
          </p:nvPr>
        </p:nvGraphicFramePr>
        <p:xfrm>
          <a:off x="8801508" y="3391838"/>
          <a:ext cx="31627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356">
                  <a:extLst>
                    <a:ext uri="{9D8B030D-6E8A-4147-A177-3AD203B41FA5}">
                      <a16:colId xmlns:a16="http://schemas.microsoft.com/office/drawing/2014/main" val="406934345"/>
                    </a:ext>
                  </a:extLst>
                </a:gridCol>
                <a:gridCol w="1581356">
                  <a:extLst>
                    <a:ext uri="{9D8B030D-6E8A-4147-A177-3AD203B41FA5}">
                      <a16:colId xmlns:a16="http://schemas.microsoft.com/office/drawing/2014/main" val="505598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Supplier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customer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0620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586AD6B-AABE-49AF-A326-EEDDB6258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54720"/>
              </p:ext>
            </p:extLst>
          </p:nvPr>
        </p:nvGraphicFramePr>
        <p:xfrm>
          <a:off x="8794950" y="4066128"/>
          <a:ext cx="31627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356">
                  <a:extLst>
                    <a:ext uri="{9D8B030D-6E8A-4147-A177-3AD203B41FA5}">
                      <a16:colId xmlns:a16="http://schemas.microsoft.com/office/drawing/2014/main" val="406934345"/>
                    </a:ext>
                  </a:extLst>
                </a:gridCol>
                <a:gridCol w="1581356">
                  <a:extLst>
                    <a:ext uri="{9D8B030D-6E8A-4147-A177-3AD203B41FA5}">
                      <a16:colId xmlns:a16="http://schemas.microsoft.com/office/drawing/2014/main" val="505598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Customer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product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06203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81C0566C-4F6A-4E6B-8283-7142BC8BDAD2}"/>
              </a:ext>
            </a:extLst>
          </p:cNvPr>
          <p:cNvSpPr/>
          <p:nvPr/>
        </p:nvSpPr>
        <p:spPr>
          <a:xfrm>
            <a:off x="7990347" y="5215810"/>
            <a:ext cx="804603" cy="348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262736-87CF-48F4-A0D8-C31ABBC39091}"/>
              </a:ext>
            </a:extLst>
          </p:cNvPr>
          <p:cNvSpPr/>
          <p:nvPr/>
        </p:nvSpPr>
        <p:spPr>
          <a:xfrm>
            <a:off x="10471355" y="5193487"/>
            <a:ext cx="1017637" cy="33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71C12-4EC1-4970-A03E-84F5EEA71B2E}"/>
              </a:ext>
            </a:extLst>
          </p:cNvPr>
          <p:cNvSpPr/>
          <p:nvPr/>
        </p:nvSpPr>
        <p:spPr>
          <a:xfrm>
            <a:off x="9348019" y="6280986"/>
            <a:ext cx="904568" cy="38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E6BECF-99C9-4A4C-A7D0-977F0F42152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8801508" y="5396808"/>
            <a:ext cx="546511" cy="1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BFABA2DE-861C-4DF2-8C09-4F7F52C00D0E}"/>
              </a:ext>
            </a:extLst>
          </p:cNvPr>
          <p:cNvSpPr/>
          <p:nvPr/>
        </p:nvSpPr>
        <p:spPr>
          <a:xfrm>
            <a:off x="9348019" y="5193487"/>
            <a:ext cx="661220" cy="4066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C5E4FE8-8CDA-4673-8D3E-8D3488F2FE43}"/>
              </a:ext>
            </a:extLst>
          </p:cNvPr>
          <p:cNvSpPr/>
          <p:nvPr/>
        </p:nvSpPr>
        <p:spPr>
          <a:xfrm>
            <a:off x="8308261" y="5858141"/>
            <a:ext cx="661220" cy="4066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9B96C6C3-6E90-44D3-9A87-7AC50C72641C}"/>
              </a:ext>
            </a:extLst>
          </p:cNvPr>
          <p:cNvSpPr/>
          <p:nvPr/>
        </p:nvSpPr>
        <p:spPr>
          <a:xfrm>
            <a:off x="10707329" y="5979863"/>
            <a:ext cx="661220" cy="4066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DD46EB-2FC6-4AEB-94FE-B189D4DEE6FF}"/>
              </a:ext>
            </a:extLst>
          </p:cNvPr>
          <p:cNvCxnSpPr>
            <a:stCxn id="37" idx="3"/>
            <a:endCxn id="33" idx="1"/>
          </p:cNvCxnSpPr>
          <p:nvPr/>
        </p:nvCxnSpPr>
        <p:spPr>
          <a:xfrm flipV="1">
            <a:off x="10009239" y="5361700"/>
            <a:ext cx="462116" cy="35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8E774F-F1A1-4642-81EC-6A55A63FFA03}"/>
              </a:ext>
            </a:extLst>
          </p:cNvPr>
          <p:cNvCxnSpPr>
            <a:stCxn id="32" idx="2"/>
          </p:cNvCxnSpPr>
          <p:nvPr/>
        </p:nvCxnSpPr>
        <p:spPr>
          <a:xfrm>
            <a:off x="8392649" y="5564327"/>
            <a:ext cx="174522" cy="236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2DCC1E-C5C8-4563-BC62-9CC104790F3C}"/>
              </a:ext>
            </a:extLst>
          </p:cNvPr>
          <p:cNvCxnSpPr>
            <a:stCxn id="38" idx="2"/>
            <a:endCxn id="34" idx="1"/>
          </p:cNvCxnSpPr>
          <p:nvPr/>
        </p:nvCxnSpPr>
        <p:spPr>
          <a:xfrm>
            <a:off x="8638871" y="6264782"/>
            <a:ext cx="709148" cy="20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1A9C24-23BE-4E86-BB11-40DBB75C33D2}"/>
              </a:ext>
            </a:extLst>
          </p:cNvPr>
          <p:cNvCxnSpPr>
            <a:endCxn id="39" idx="0"/>
          </p:cNvCxnSpPr>
          <p:nvPr/>
        </p:nvCxnSpPr>
        <p:spPr>
          <a:xfrm>
            <a:off x="10980173" y="5529913"/>
            <a:ext cx="57766" cy="44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0C2D73-D124-4D0D-8B88-62A1063DB953}"/>
              </a:ext>
            </a:extLst>
          </p:cNvPr>
          <p:cNvCxnSpPr>
            <a:stCxn id="39" idx="1"/>
            <a:endCxn id="34" idx="3"/>
          </p:cNvCxnSpPr>
          <p:nvPr/>
        </p:nvCxnSpPr>
        <p:spPr>
          <a:xfrm flipH="1">
            <a:off x="10252587" y="6183184"/>
            <a:ext cx="454742" cy="29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591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4022-95CA-4861-86B4-827AF5A0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2441-694C-44E6-966C-1D065B1AB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 </a:t>
            </a:r>
            <a:r>
              <a:rPr lang="fi-FI" dirty="0" err="1"/>
              <a:t>solution</a:t>
            </a:r>
            <a:r>
              <a:rPr lang="fi-FI" dirty="0"/>
              <a:t> some data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missed</a:t>
            </a:r>
            <a:r>
              <a:rPr lang="fi-FI" dirty="0"/>
              <a:t> for </a:t>
            </a:r>
            <a:r>
              <a:rPr lang="fi-FI" dirty="0" err="1"/>
              <a:t>example</a:t>
            </a:r>
            <a:r>
              <a:rPr lang="fi-FI" dirty="0"/>
              <a:t> </a:t>
            </a:r>
            <a:r>
              <a:rPr lang="fi-FI" dirty="0" err="1"/>
              <a:t>selling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X1 </a:t>
            </a:r>
            <a:r>
              <a:rPr lang="fi-FI" dirty="0" err="1"/>
              <a:t>by</a:t>
            </a:r>
            <a:r>
              <a:rPr lang="fi-FI" dirty="0"/>
              <a:t> ABC to </a:t>
            </a:r>
            <a:r>
              <a:rPr lang="fi-FI" dirty="0" err="1"/>
              <a:t>Giganti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5N </a:t>
            </a:r>
            <a:r>
              <a:rPr lang="fi-FI" dirty="0" err="1"/>
              <a:t>says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lose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joint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data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decompose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data. </a:t>
            </a:r>
          </a:p>
        </p:txBody>
      </p:sp>
    </p:spTree>
    <p:extLst>
      <p:ext uri="{BB962C8B-B14F-4D97-AF65-F5344CB8AC3E}">
        <p14:creationId xmlns:p14="http://schemas.microsoft.com/office/powerpoint/2010/main" val="3143331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111B-C2EB-49CD-A70A-EE6BE72F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endParaRPr lang="fi-FI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389B68-09D7-4B4D-89AE-A0CB38D8D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5704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6653034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985840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933030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823529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224007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59456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staffNo</a:t>
                      </a:r>
                      <a:endParaRPr lang="fi-FI" dirty="0"/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doctorName</a:t>
                      </a:r>
                      <a:endParaRPr lang="fi-FI" dirty="0"/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patientNo</a:t>
                      </a:r>
                      <a:endParaRPr lang="fi-FI" dirty="0"/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patientName</a:t>
                      </a:r>
                      <a:endParaRPr lang="fi-FI" dirty="0"/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appointmet</a:t>
                      </a:r>
                      <a:endParaRPr lang="fi-FI" dirty="0"/>
                    </a:p>
                    <a:p>
                      <a:r>
                        <a:rPr lang="fi-FI" dirty="0" err="1"/>
                        <a:t>date</a:t>
                      </a:r>
                      <a:r>
                        <a:rPr lang="fi-FI" dirty="0"/>
                        <a:t>    </a:t>
                      </a:r>
                      <a:r>
                        <a:rPr lang="fi-FI" dirty="0" err="1"/>
                        <a:t>time</a:t>
                      </a:r>
                      <a:endParaRPr lang="fi-FI" dirty="0"/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surgeryNo</a:t>
                      </a:r>
                      <a:endParaRPr lang="fi-FI" dirty="0"/>
                    </a:p>
                  </a:txBody>
                  <a:tcPr marL="104221" marR="104221"/>
                </a:tc>
                <a:extLst>
                  <a:ext uri="{0D108BD9-81ED-4DB2-BD59-A6C34878D82A}">
                    <a16:rowId xmlns:a16="http://schemas.microsoft.com/office/drawing/2014/main" val="217272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 S101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Timo O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P100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Amir D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12.08    10:00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S10</a:t>
                      </a:r>
                    </a:p>
                  </a:txBody>
                  <a:tcPr marL="104221" marR="104221"/>
                </a:tc>
                <a:extLst>
                  <a:ext uri="{0D108BD9-81ED-4DB2-BD59-A6C34878D82A}">
                    <a16:rowId xmlns:a16="http://schemas.microsoft.com/office/drawing/2014/main" val="168664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S102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Outi K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P106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Marko H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23.08     14:00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S15</a:t>
                      </a:r>
                    </a:p>
                  </a:txBody>
                  <a:tcPr marL="104221" marR="104221"/>
                </a:tc>
                <a:extLst>
                  <a:ext uri="{0D108BD9-81ED-4DB2-BD59-A6C34878D82A}">
                    <a16:rowId xmlns:a16="http://schemas.microsoft.com/office/drawing/2014/main" val="65016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S103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Robin D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P200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Amir D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14.09   16:00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S30</a:t>
                      </a:r>
                    </a:p>
                  </a:txBody>
                  <a:tcPr marL="104221" marR="104221"/>
                </a:tc>
                <a:extLst>
                  <a:ext uri="{0D108BD9-81ED-4DB2-BD59-A6C34878D82A}">
                    <a16:rowId xmlns:a16="http://schemas.microsoft.com/office/drawing/2014/main" val="83622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S104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Magnus H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P201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Marko H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15.10   12:00</a:t>
                      </a:r>
                    </a:p>
                  </a:txBody>
                  <a:tcPr marL="104221" marR="104221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S13</a:t>
                      </a:r>
                    </a:p>
                  </a:txBody>
                  <a:tcPr marL="104221" marR="104221"/>
                </a:tc>
                <a:extLst>
                  <a:ext uri="{0D108BD9-81ED-4DB2-BD59-A6C34878D82A}">
                    <a16:rowId xmlns:a16="http://schemas.microsoft.com/office/drawing/2014/main" val="4655995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9412C5-D38A-461A-AA22-0EED1C0F942C}"/>
              </a:ext>
            </a:extLst>
          </p:cNvPr>
          <p:cNvSpPr txBox="1"/>
          <p:nvPr/>
        </p:nvSpPr>
        <p:spPr>
          <a:xfrm>
            <a:off x="1026695" y="6112042"/>
            <a:ext cx="79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Make sure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 is </a:t>
            </a:r>
            <a:r>
              <a:rPr lang="fi-FI" dirty="0" err="1"/>
              <a:t>normalized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3264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3DE-E1AC-49E7-8982-812A68DB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endParaRPr lang="fi-FI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9D3B5C-D270-4222-BF07-D726DDBF1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210139"/>
              </p:ext>
            </p:extLst>
          </p:nvPr>
        </p:nvGraphicFramePr>
        <p:xfrm>
          <a:off x="800100" y="2773279"/>
          <a:ext cx="6328610" cy="284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813885448"/>
                    </a:ext>
                  </a:extLst>
                </a:gridCol>
                <a:gridCol w="1065998">
                  <a:extLst>
                    <a:ext uri="{9D8B030D-6E8A-4147-A177-3AD203B41FA5}">
                      <a16:colId xmlns:a16="http://schemas.microsoft.com/office/drawing/2014/main" val="1545799387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1748901158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3158262300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1192201943"/>
                    </a:ext>
                  </a:extLst>
                </a:gridCol>
              </a:tblGrid>
              <a:tr h="556649">
                <a:tc>
                  <a:txBody>
                    <a:bodyPr/>
                    <a:lstStyle/>
                    <a:p>
                      <a:r>
                        <a:rPr lang="fi-FI" dirty="0" err="1"/>
                        <a:t>Student_ID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Name</a:t>
                      </a:r>
                      <a:r>
                        <a:rPr lang="fi-FI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Subject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HoD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Office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63444"/>
                  </a:ext>
                </a:extLst>
              </a:tr>
              <a:tr h="318085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ICT,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94373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Satu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97425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48749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78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BCDB83-A80D-4297-A73E-37C1DBD95FAD}"/>
              </a:ext>
            </a:extLst>
          </p:cNvPr>
          <p:cNvSpPr txBox="1"/>
          <p:nvPr/>
        </p:nvSpPr>
        <p:spPr>
          <a:xfrm>
            <a:off x="7772400" y="2869532"/>
            <a:ext cx="3814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Three </a:t>
            </a:r>
            <a:r>
              <a:rPr lang="fi-FI" dirty="0" err="1"/>
              <a:t>major</a:t>
            </a:r>
            <a:r>
              <a:rPr lang="fi-FI" dirty="0"/>
              <a:t> </a:t>
            </a:r>
            <a:r>
              <a:rPr lang="fi-FI" dirty="0" err="1"/>
              <a:t>problem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  <a:p>
            <a:pPr marL="342900" indent="-342900">
              <a:buAutoNum type="arabicPeriod"/>
            </a:pPr>
            <a:r>
              <a:rPr lang="fi-FI" dirty="0" err="1"/>
              <a:t>Insertion</a:t>
            </a:r>
            <a:r>
              <a:rPr lang="fi-FI" dirty="0"/>
              <a:t> </a:t>
            </a:r>
            <a:r>
              <a:rPr lang="fi-FI" dirty="0" err="1"/>
              <a:t>anomaly</a:t>
            </a:r>
            <a:endParaRPr lang="fi-FI" dirty="0"/>
          </a:p>
          <a:p>
            <a:pPr marL="342900" indent="-342900">
              <a:buAutoNum type="arabicPeriod"/>
            </a:pPr>
            <a:r>
              <a:rPr lang="fi-FI" dirty="0" err="1"/>
              <a:t>Deletion</a:t>
            </a:r>
            <a:r>
              <a:rPr lang="fi-FI" dirty="0"/>
              <a:t> </a:t>
            </a:r>
            <a:r>
              <a:rPr lang="fi-FI" dirty="0" err="1"/>
              <a:t>anomaly</a:t>
            </a:r>
            <a:endParaRPr lang="fi-FI" dirty="0"/>
          </a:p>
          <a:p>
            <a:pPr marL="342900" indent="-342900">
              <a:buAutoNum type="arabicPeriod"/>
            </a:pPr>
            <a:r>
              <a:rPr lang="fi-FI" dirty="0" err="1"/>
              <a:t>Updating</a:t>
            </a:r>
            <a:r>
              <a:rPr lang="fi-FI" dirty="0"/>
              <a:t> </a:t>
            </a:r>
            <a:r>
              <a:rPr lang="fi-FI" dirty="0" err="1"/>
              <a:t>anomaly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6636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E0C4-6BAB-42C1-A1E9-4B92EE35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2841-F836-400D-A8BC-B2020EE3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normalized</a:t>
            </a:r>
            <a:r>
              <a:rPr lang="fi-FI" dirty="0"/>
              <a:t> </a:t>
            </a:r>
            <a:r>
              <a:rPr lang="fi-FI" dirty="0" err="1"/>
              <a:t>since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appointment</a:t>
            </a:r>
            <a:r>
              <a:rPr lang="fi-FI" dirty="0"/>
              <a:t> </a:t>
            </a:r>
            <a:r>
              <a:rPr lang="fi-FI" dirty="0" err="1"/>
              <a:t>column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violate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1NF.  </a:t>
            </a:r>
          </a:p>
          <a:p>
            <a:r>
              <a:rPr lang="fi-FI" dirty="0" err="1"/>
              <a:t>Considering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staff</a:t>
            </a:r>
            <a:r>
              <a:rPr lang="fi-FI" dirty="0"/>
              <a:t> and </a:t>
            </a:r>
            <a:r>
              <a:rPr lang="fi-FI" dirty="0" err="1"/>
              <a:t>pationetNo</a:t>
            </a:r>
            <a:r>
              <a:rPr lang="fi-FI" dirty="0"/>
              <a:t> as </a:t>
            </a:r>
            <a:r>
              <a:rPr lang="fi-FI" dirty="0" err="1"/>
              <a:t>candidate</a:t>
            </a:r>
            <a:r>
              <a:rPr lang="fi-FI" dirty="0"/>
              <a:t> </a:t>
            </a:r>
            <a:r>
              <a:rPr lang="fi-FI" dirty="0" err="1"/>
              <a:t>keys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anomalies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exist</a:t>
            </a:r>
            <a:r>
              <a:rPr lang="fi-FI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dirty="0" err="1"/>
              <a:t>Insertion</a:t>
            </a:r>
            <a:r>
              <a:rPr lang="fi-FI" dirty="0"/>
              <a:t> </a:t>
            </a:r>
            <a:r>
              <a:rPr lang="fi-FI" dirty="0" err="1"/>
              <a:t>anomalies</a:t>
            </a:r>
            <a:r>
              <a:rPr lang="fi-FI" dirty="0"/>
              <a:t>:</a:t>
            </a:r>
          </a:p>
          <a:p>
            <a:pPr marL="1200150" lvl="2" indent="-342900"/>
            <a:r>
              <a:rPr lang="fi-FI" dirty="0"/>
              <a:t>To </a:t>
            </a:r>
            <a:r>
              <a:rPr lang="fi-FI" dirty="0" err="1"/>
              <a:t>insert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patient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an </a:t>
            </a:r>
            <a:r>
              <a:rPr lang="fi-FI" dirty="0" err="1"/>
              <a:t>appointment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doctor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enter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correct</a:t>
            </a:r>
            <a:r>
              <a:rPr lang="fi-FI" dirty="0"/>
              <a:t> </a:t>
            </a:r>
            <a:r>
              <a:rPr lang="fi-FI" dirty="0" err="1"/>
              <a:t>detail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staff</a:t>
            </a:r>
            <a:r>
              <a:rPr lang="fi-FI" dirty="0"/>
              <a:t>, </a:t>
            </a:r>
            <a:r>
              <a:rPr lang="fi-FI" dirty="0" err="1"/>
              <a:t>e.g</a:t>
            </a:r>
            <a:r>
              <a:rPr lang="fi-FI" dirty="0"/>
              <a:t>., to </a:t>
            </a:r>
            <a:r>
              <a:rPr lang="fi-FI" dirty="0" err="1"/>
              <a:t>add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patient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patientNo</a:t>
            </a:r>
            <a:r>
              <a:rPr lang="fi-FI" dirty="0"/>
              <a:t>, </a:t>
            </a:r>
            <a:r>
              <a:rPr lang="fi-FI" dirty="0" err="1"/>
              <a:t>patientName</a:t>
            </a:r>
            <a:r>
              <a:rPr lang="fi-FI" dirty="0"/>
              <a:t> and am an </a:t>
            </a:r>
            <a:r>
              <a:rPr lang="fi-FI" dirty="0" err="1"/>
              <a:t>appointment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must</a:t>
            </a:r>
            <a:r>
              <a:rPr lang="fi-FI" dirty="0"/>
              <a:t> </a:t>
            </a:r>
            <a:r>
              <a:rPr lang="fi-FI" dirty="0" err="1"/>
              <a:t>enter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corrrect</a:t>
            </a:r>
            <a:r>
              <a:rPr lang="fi-FI" dirty="0"/>
              <a:t> </a:t>
            </a:r>
            <a:r>
              <a:rPr lang="fi-FI" dirty="0" err="1"/>
              <a:t>details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doctor</a:t>
            </a:r>
            <a:r>
              <a:rPr lang="fi-FI" dirty="0"/>
              <a:t> (</a:t>
            </a:r>
            <a:r>
              <a:rPr lang="fi-FI" dirty="0" err="1"/>
              <a:t>staffNo</a:t>
            </a:r>
            <a:r>
              <a:rPr lang="fi-FI" dirty="0"/>
              <a:t>, </a:t>
            </a:r>
            <a:r>
              <a:rPr lang="fi-FI" dirty="0" err="1"/>
              <a:t>doctorName</a:t>
            </a:r>
            <a:r>
              <a:rPr lang="fi-FI" dirty="0"/>
              <a:t>)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detail</a:t>
            </a:r>
            <a:r>
              <a:rPr lang="fi-FI" dirty="0"/>
              <a:t> </a:t>
            </a:r>
            <a:r>
              <a:rPr lang="fi-FI" dirty="0" err="1"/>
              <a:t>consistent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designated</a:t>
            </a:r>
            <a:r>
              <a:rPr lang="fi-FI" dirty="0"/>
              <a:t> </a:t>
            </a:r>
            <a:r>
              <a:rPr lang="fi-FI" dirty="0" err="1"/>
              <a:t>doctor</a:t>
            </a:r>
            <a:r>
              <a:rPr lang="fi-FI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dirty="0" err="1"/>
              <a:t>Deletion</a:t>
            </a:r>
            <a:r>
              <a:rPr lang="fi-FI" dirty="0"/>
              <a:t> </a:t>
            </a:r>
            <a:r>
              <a:rPr lang="fi-FI" dirty="0" err="1"/>
              <a:t>anomalies</a:t>
            </a:r>
            <a:r>
              <a:rPr lang="fi-FI" dirty="0"/>
              <a:t>:</a:t>
            </a:r>
          </a:p>
          <a:p>
            <a:pPr marL="1200150" lvl="2" indent="-342900"/>
            <a:r>
              <a:rPr lang="fi-FI" dirty="0"/>
              <a:t>If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delete</a:t>
            </a:r>
            <a:r>
              <a:rPr lang="fi-FI" dirty="0"/>
              <a:t> a </a:t>
            </a:r>
            <a:r>
              <a:rPr lang="fi-FI" dirty="0" err="1"/>
              <a:t>patient</a:t>
            </a:r>
            <a:r>
              <a:rPr lang="fi-FI" dirty="0"/>
              <a:t> </a:t>
            </a:r>
            <a:r>
              <a:rPr lang="fi-FI" dirty="0" err="1"/>
              <a:t>named</a:t>
            </a:r>
            <a:r>
              <a:rPr lang="fi-FI" dirty="0"/>
              <a:t> Amir D for </a:t>
            </a:r>
            <a:r>
              <a:rPr lang="fi-FI" dirty="0" err="1"/>
              <a:t>example</a:t>
            </a:r>
            <a:r>
              <a:rPr lang="fi-FI" dirty="0"/>
              <a:t>,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records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deleted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anomaly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obvious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delete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doctor</a:t>
            </a:r>
            <a:r>
              <a:rPr lang="fi-FI" dirty="0"/>
              <a:t>,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recodes</a:t>
            </a:r>
            <a:r>
              <a:rPr lang="fi-FI" dirty="0"/>
              <a:t> </a:t>
            </a:r>
            <a:r>
              <a:rPr lang="fi-FI" dirty="0" err="1"/>
              <a:t>needs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deleted</a:t>
            </a:r>
            <a:r>
              <a:rPr lang="fi-FI" dirty="0"/>
              <a:t> to </a:t>
            </a:r>
            <a:r>
              <a:rPr lang="fi-FI" dirty="0" err="1"/>
              <a:t>maintain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 </a:t>
            </a:r>
            <a:r>
              <a:rPr lang="fi-FI" dirty="0" err="1"/>
              <a:t>integrity</a:t>
            </a:r>
            <a:r>
              <a:rPr lang="fi-FI" dirty="0"/>
              <a:t>.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delete</a:t>
            </a:r>
            <a:r>
              <a:rPr lang="fi-FI" dirty="0"/>
              <a:t> a </a:t>
            </a:r>
            <a:r>
              <a:rPr lang="fi-FI" dirty="0" err="1"/>
              <a:t>doctor</a:t>
            </a:r>
            <a:r>
              <a:rPr lang="fi-FI" dirty="0"/>
              <a:t> </a:t>
            </a:r>
            <a:r>
              <a:rPr lang="fi-FI" dirty="0" err="1"/>
              <a:t>recod</a:t>
            </a:r>
            <a:r>
              <a:rPr lang="fi-FI" dirty="0"/>
              <a:t> for </a:t>
            </a:r>
            <a:r>
              <a:rPr lang="fi-FI" dirty="0" err="1"/>
              <a:t>exam</a:t>
            </a:r>
            <a:r>
              <a:rPr lang="fi-FI" dirty="0"/>
              <a:t> Magnus H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his</a:t>
            </a:r>
            <a:r>
              <a:rPr lang="fi-FI" dirty="0"/>
              <a:t> </a:t>
            </a:r>
            <a:r>
              <a:rPr lang="fi-FI" dirty="0" err="1"/>
              <a:t>patients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lost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database</a:t>
            </a:r>
            <a:endParaRPr lang="fi-FI" dirty="0"/>
          </a:p>
          <a:p>
            <a:pPr marL="800100" lvl="1" indent="-342900">
              <a:buFont typeface="+mj-lt"/>
              <a:buAutoNum type="arabicPeriod"/>
            </a:pPr>
            <a:r>
              <a:rPr lang="fi-FI" dirty="0" err="1"/>
              <a:t>Modification</a:t>
            </a:r>
            <a:r>
              <a:rPr lang="fi-FI" dirty="0"/>
              <a:t> </a:t>
            </a:r>
            <a:r>
              <a:rPr lang="fi-FI" dirty="0" err="1"/>
              <a:t>anolamalies</a:t>
            </a:r>
            <a:endParaRPr lang="fi-FI" dirty="0"/>
          </a:p>
          <a:p>
            <a:pPr marL="1200150" lvl="2" indent="-342900"/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redundant</a:t>
            </a:r>
            <a:r>
              <a:rPr lang="fi-FI" dirty="0"/>
              <a:t> data,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change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of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column</a:t>
            </a:r>
            <a:r>
              <a:rPr lang="fi-FI" dirty="0"/>
              <a:t> of a </a:t>
            </a:r>
            <a:r>
              <a:rPr lang="fi-FI" dirty="0" err="1"/>
              <a:t>doctor</a:t>
            </a:r>
            <a:r>
              <a:rPr lang="fi-FI" dirty="0"/>
              <a:t>, </a:t>
            </a:r>
            <a:r>
              <a:rPr lang="fi-FI" dirty="0" err="1"/>
              <a:t>doctorName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must</a:t>
            </a:r>
            <a:r>
              <a:rPr lang="fi-FI" dirty="0"/>
              <a:t> </a:t>
            </a:r>
            <a:r>
              <a:rPr lang="fi-FI" dirty="0" err="1"/>
              <a:t>update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Doctor</a:t>
            </a:r>
            <a:r>
              <a:rPr lang="fi-FI" dirty="0"/>
              <a:t> </a:t>
            </a:r>
            <a:r>
              <a:rPr lang="fi-FI" dirty="0" err="1"/>
              <a:t>records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assign</a:t>
            </a:r>
            <a:r>
              <a:rPr lang="fi-FI" dirty="0"/>
              <a:t> to a </a:t>
            </a:r>
            <a:r>
              <a:rPr lang="fi-FI" dirty="0" err="1"/>
              <a:t>particula</a:t>
            </a:r>
            <a:r>
              <a:rPr lang="fi-FI" dirty="0"/>
              <a:t> </a:t>
            </a:r>
            <a:r>
              <a:rPr lang="fi-FI" dirty="0" err="1"/>
              <a:t>patient</a:t>
            </a:r>
            <a:r>
              <a:rPr lang="fi-FI" dirty="0"/>
              <a:t> </a:t>
            </a:r>
            <a:r>
              <a:rPr lang="fi-FI" dirty="0" err="1"/>
              <a:t>otherwise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inconsistent</a:t>
            </a:r>
            <a:r>
              <a:rPr lang="fi-FI" dirty="0"/>
              <a:t>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to</a:t>
            </a:r>
            <a:r>
              <a:rPr lang="fi-FI" dirty="0"/>
              <a:t> </a:t>
            </a:r>
            <a:r>
              <a:rPr lang="fi-FI" dirty="0" err="1"/>
              <a:t>modify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appointmet</a:t>
            </a:r>
            <a:r>
              <a:rPr lang="fi-FI" dirty="0"/>
              <a:t> </a:t>
            </a:r>
            <a:r>
              <a:rPr lang="fi-FI" dirty="0" err="1"/>
              <a:t>schedules</a:t>
            </a:r>
            <a:r>
              <a:rPr lang="fi-FI" dirty="0"/>
              <a:t> </a:t>
            </a:r>
            <a:r>
              <a:rPr lang="fi-FI" dirty="0" err="1"/>
              <a:t>because</a:t>
            </a:r>
            <a:r>
              <a:rPr lang="fi-FI" dirty="0"/>
              <a:t> </a:t>
            </a:r>
            <a:r>
              <a:rPr lang="fi-FI" dirty="0" err="1"/>
              <a:t>differe</a:t>
            </a:r>
            <a:r>
              <a:rPr lang="fi-FI" dirty="0"/>
              <a:t> </a:t>
            </a:r>
            <a:r>
              <a:rPr lang="fi-FI" dirty="0" err="1"/>
              <a:t>Doctor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schedules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31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88F4-CC63-4ED1-AC1B-12E5B337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ADAC-FDCF-4B5A-987D-F2B09C15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507247"/>
            <a:ext cx="8825659" cy="2128921"/>
          </a:xfrm>
        </p:spPr>
        <p:txBody>
          <a:bodyPr>
            <a:normAutofit lnSpcReduction="10000"/>
          </a:bodyPr>
          <a:lstStyle/>
          <a:p>
            <a:r>
              <a:rPr lang="fi-FI" dirty="0"/>
              <a:t> </a:t>
            </a:r>
            <a:r>
              <a:rPr lang="fi-FI" dirty="0" err="1"/>
              <a:t>Let’s</a:t>
            </a:r>
            <a:r>
              <a:rPr lang="fi-FI" dirty="0"/>
              <a:t> </a:t>
            </a:r>
            <a:r>
              <a:rPr lang="fi-FI" dirty="0" err="1"/>
              <a:t>assume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a </a:t>
            </a:r>
            <a:r>
              <a:rPr lang="fi-FI" dirty="0" err="1"/>
              <a:t>patient</a:t>
            </a:r>
            <a:r>
              <a:rPr lang="fi-FI" dirty="0"/>
              <a:t> is </a:t>
            </a:r>
            <a:r>
              <a:rPr lang="fi-FI" dirty="0" err="1"/>
              <a:t>registered</a:t>
            </a:r>
            <a:r>
              <a:rPr lang="fi-FI" dirty="0"/>
              <a:t> at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surgery</a:t>
            </a:r>
            <a:r>
              <a:rPr lang="fi-FI" dirty="0"/>
              <a:t> and he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she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appointment</a:t>
            </a:r>
            <a:r>
              <a:rPr lang="fi-FI" dirty="0"/>
              <a:t> on a </a:t>
            </a:r>
            <a:r>
              <a:rPr lang="fi-FI" dirty="0" err="1"/>
              <a:t>given</a:t>
            </a:r>
            <a:r>
              <a:rPr lang="fi-FI" dirty="0"/>
              <a:t> </a:t>
            </a:r>
            <a:r>
              <a:rPr lang="fi-FI" dirty="0" err="1"/>
              <a:t>day</a:t>
            </a:r>
            <a:r>
              <a:rPr lang="fi-FI" dirty="0"/>
              <a:t>.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schedules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been</a:t>
            </a:r>
            <a:r>
              <a:rPr lang="fi-FI" dirty="0"/>
              <a:t> </a:t>
            </a:r>
            <a:r>
              <a:rPr lang="fi-FI" dirty="0" err="1"/>
              <a:t>fixed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days</a:t>
            </a:r>
            <a:r>
              <a:rPr lang="fi-FI" dirty="0"/>
              <a:t> and </a:t>
            </a:r>
            <a:r>
              <a:rPr lang="fi-FI" dirty="0" err="1"/>
              <a:t>week</a:t>
            </a:r>
            <a:r>
              <a:rPr lang="fi-FI" dirty="0"/>
              <a:t>.</a:t>
            </a:r>
          </a:p>
          <a:p>
            <a:r>
              <a:rPr lang="fi-FI" dirty="0"/>
              <a:t>In 1NF</a:t>
            </a:r>
          </a:p>
          <a:p>
            <a:pPr lvl="1"/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remove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repeating</a:t>
            </a:r>
            <a:r>
              <a:rPr lang="fi-FI" dirty="0"/>
              <a:t> </a:t>
            </a:r>
            <a:r>
              <a:rPr lang="fi-FI" dirty="0" err="1"/>
              <a:t>group’s</a:t>
            </a:r>
            <a:r>
              <a:rPr lang="fi-FI" dirty="0"/>
              <a:t> </a:t>
            </a:r>
            <a:r>
              <a:rPr lang="fi-FI" dirty="0" err="1"/>
              <a:t>appointment</a:t>
            </a:r>
            <a:r>
              <a:rPr lang="fi-FI" dirty="0"/>
              <a:t> and </a:t>
            </a:r>
            <a:r>
              <a:rPr lang="fi-FI" dirty="0" err="1"/>
              <a:t>assign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column</a:t>
            </a:r>
            <a:r>
              <a:rPr lang="fi-FI" dirty="0"/>
              <a:t>( </a:t>
            </a:r>
            <a:r>
              <a:rPr lang="fi-FI" dirty="0" err="1"/>
              <a:t>appDate</a:t>
            </a:r>
            <a:r>
              <a:rPr lang="fi-FI" dirty="0"/>
              <a:t> and </a:t>
            </a:r>
            <a:r>
              <a:rPr lang="fi-FI" dirty="0" err="1"/>
              <a:t>appTime</a:t>
            </a:r>
            <a:r>
              <a:rPr lang="fi-FI" dirty="0"/>
              <a:t>) and </a:t>
            </a:r>
            <a:r>
              <a:rPr lang="fi-FI" dirty="0" err="1"/>
              <a:t>assigned</a:t>
            </a:r>
            <a:r>
              <a:rPr lang="fi-FI" dirty="0"/>
              <a:t> </a:t>
            </a:r>
            <a:r>
              <a:rPr lang="fi-FI" dirty="0" err="1"/>
              <a:t>primary</a:t>
            </a:r>
            <a:r>
              <a:rPr lang="fi-FI" dirty="0"/>
              <a:t> </a:t>
            </a:r>
            <a:r>
              <a:rPr lang="fi-FI" dirty="0" err="1"/>
              <a:t>keys</a:t>
            </a:r>
            <a:r>
              <a:rPr lang="fi-FI" dirty="0"/>
              <a:t> (</a:t>
            </a:r>
            <a:r>
              <a:rPr lang="fi-FI" dirty="0" err="1"/>
              <a:t>candidate</a:t>
            </a:r>
            <a:r>
              <a:rPr lang="fi-FI" dirty="0"/>
              <a:t> </a:t>
            </a:r>
            <a:r>
              <a:rPr lang="fi-FI" dirty="0" err="1"/>
              <a:t>keys</a:t>
            </a:r>
            <a:r>
              <a:rPr lang="fi-FI" dirty="0"/>
              <a:t>)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think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functional</a:t>
            </a:r>
            <a:r>
              <a:rPr lang="fi-FI" dirty="0"/>
              <a:t> </a:t>
            </a:r>
            <a:r>
              <a:rPr lang="fi-FI" dirty="0" err="1"/>
              <a:t>dependency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542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1AED-7326-4899-8947-1FAFB6D9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B70C76-7AA6-4688-8B90-0B4BDF6D0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43531"/>
              </p:ext>
            </p:extLst>
          </p:nvPr>
        </p:nvGraphicFramePr>
        <p:xfrm>
          <a:off x="1154954" y="3111681"/>
          <a:ext cx="998244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063">
                  <a:extLst>
                    <a:ext uri="{9D8B030D-6E8A-4147-A177-3AD203B41FA5}">
                      <a16:colId xmlns:a16="http://schemas.microsoft.com/office/drawing/2014/main" val="3426568909"/>
                    </a:ext>
                  </a:extLst>
                </a:gridCol>
                <a:gridCol w="1426063">
                  <a:extLst>
                    <a:ext uri="{9D8B030D-6E8A-4147-A177-3AD203B41FA5}">
                      <a16:colId xmlns:a16="http://schemas.microsoft.com/office/drawing/2014/main" val="3857161319"/>
                    </a:ext>
                  </a:extLst>
                </a:gridCol>
                <a:gridCol w="1426063">
                  <a:extLst>
                    <a:ext uri="{9D8B030D-6E8A-4147-A177-3AD203B41FA5}">
                      <a16:colId xmlns:a16="http://schemas.microsoft.com/office/drawing/2014/main" val="456495264"/>
                    </a:ext>
                  </a:extLst>
                </a:gridCol>
                <a:gridCol w="1426063">
                  <a:extLst>
                    <a:ext uri="{9D8B030D-6E8A-4147-A177-3AD203B41FA5}">
                      <a16:colId xmlns:a16="http://schemas.microsoft.com/office/drawing/2014/main" val="1859309997"/>
                    </a:ext>
                  </a:extLst>
                </a:gridCol>
                <a:gridCol w="1426063">
                  <a:extLst>
                    <a:ext uri="{9D8B030D-6E8A-4147-A177-3AD203B41FA5}">
                      <a16:colId xmlns:a16="http://schemas.microsoft.com/office/drawing/2014/main" val="657994651"/>
                    </a:ext>
                  </a:extLst>
                </a:gridCol>
                <a:gridCol w="1426063">
                  <a:extLst>
                    <a:ext uri="{9D8B030D-6E8A-4147-A177-3AD203B41FA5}">
                      <a16:colId xmlns:a16="http://schemas.microsoft.com/office/drawing/2014/main" val="1787125005"/>
                    </a:ext>
                  </a:extLst>
                </a:gridCol>
                <a:gridCol w="1426063">
                  <a:extLst>
                    <a:ext uri="{9D8B030D-6E8A-4147-A177-3AD203B41FA5}">
                      <a16:colId xmlns:a16="http://schemas.microsoft.com/office/drawing/2014/main" val="3105283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staffNo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apptDate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appTime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doctorName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patientNo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patientName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surgeryNo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66292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CB4BDD-FACD-49EE-B5DA-C6F9ADCE8B8C}"/>
              </a:ext>
            </a:extLst>
          </p:cNvPr>
          <p:cNvCxnSpPr/>
          <p:nvPr/>
        </p:nvCxnSpPr>
        <p:spPr>
          <a:xfrm flipV="1">
            <a:off x="1748589" y="2582782"/>
            <a:ext cx="0" cy="54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17EE5D-E0A4-451A-96D0-04E090D41903}"/>
              </a:ext>
            </a:extLst>
          </p:cNvPr>
          <p:cNvCxnSpPr/>
          <p:nvPr/>
        </p:nvCxnSpPr>
        <p:spPr>
          <a:xfrm>
            <a:off x="1732547" y="2582782"/>
            <a:ext cx="72029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53181-7F6C-46D0-88B6-722E7D3F1CC5}"/>
              </a:ext>
            </a:extLst>
          </p:cNvPr>
          <p:cNvCxnSpPr/>
          <p:nvPr/>
        </p:nvCxnSpPr>
        <p:spPr>
          <a:xfrm>
            <a:off x="8973747" y="2582782"/>
            <a:ext cx="0" cy="528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FF3538-9959-4A51-97E7-08C64BD33628}"/>
              </a:ext>
            </a:extLst>
          </p:cNvPr>
          <p:cNvCxnSpPr/>
          <p:nvPr/>
        </p:nvCxnSpPr>
        <p:spPr>
          <a:xfrm>
            <a:off x="7403431" y="2574762"/>
            <a:ext cx="0" cy="528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99414A-DE90-48E5-B77B-50FE1641595E}"/>
              </a:ext>
            </a:extLst>
          </p:cNvPr>
          <p:cNvCxnSpPr>
            <a:cxnSpLocks/>
          </p:cNvCxnSpPr>
          <p:nvPr/>
        </p:nvCxnSpPr>
        <p:spPr>
          <a:xfrm flipH="1">
            <a:off x="3144249" y="2582782"/>
            <a:ext cx="4" cy="488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A715E8-DAB4-4C7A-924F-EC17FEA1C389}"/>
              </a:ext>
            </a:extLst>
          </p:cNvPr>
          <p:cNvCxnSpPr>
            <a:cxnSpLocks/>
          </p:cNvCxnSpPr>
          <p:nvPr/>
        </p:nvCxnSpPr>
        <p:spPr>
          <a:xfrm>
            <a:off x="4483766" y="2622886"/>
            <a:ext cx="0" cy="50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CACF14-4822-4525-B1BF-97E3BC327FF3}"/>
              </a:ext>
            </a:extLst>
          </p:cNvPr>
          <p:cNvSpPr txBox="1"/>
          <p:nvPr/>
        </p:nvSpPr>
        <p:spPr>
          <a:xfrm>
            <a:off x="9288379" y="2622886"/>
            <a:ext cx="866265" cy="37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FD1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E71689-4516-4D1E-A9CC-AB41E3F9A84D}"/>
              </a:ext>
            </a:extLst>
          </p:cNvPr>
          <p:cNvCxnSpPr/>
          <p:nvPr/>
        </p:nvCxnSpPr>
        <p:spPr>
          <a:xfrm>
            <a:off x="1748589" y="3751761"/>
            <a:ext cx="0" cy="707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E4BDA7-0F08-4852-9C28-0A9EC2C89AD2}"/>
              </a:ext>
            </a:extLst>
          </p:cNvPr>
          <p:cNvCxnSpPr/>
          <p:nvPr/>
        </p:nvCxnSpPr>
        <p:spPr>
          <a:xfrm>
            <a:off x="1748589" y="4459708"/>
            <a:ext cx="4347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C4CD48-AC0C-4CB7-871C-3BE64F075D66}"/>
              </a:ext>
            </a:extLst>
          </p:cNvPr>
          <p:cNvCxnSpPr/>
          <p:nvPr/>
        </p:nvCxnSpPr>
        <p:spPr>
          <a:xfrm flipV="1">
            <a:off x="6096000" y="3751761"/>
            <a:ext cx="0" cy="707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40F99D-C6F3-483B-8302-CD3357BBE9A5}"/>
              </a:ext>
            </a:extLst>
          </p:cNvPr>
          <p:cNvSpPr txBox="1"/>
          <p:nvPr/>
        </p:nvSpPr>
        <p:spPr>
          <a:xfrm>
            <a:off x="6146174" y="3922116"/>
            <a:ext cx="85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FD2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F8ABB7-EA5A-43D7-8DD2-ABB3F1361D24}"/>
              </a:ext>
            </a:extLst>
          </p:cNvPr>
          <p:cNvCxnSpPr/>
          <p:nvPr/>
        </p:nvCxnSpPr>
        <p:spPr>
          <a:xfrm>
            <a:off x="7371347" y="3719676"/>
            <a:ext cx="0" cy="707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1955DE-F283-4152-BA0D-2785B345675C}"/>
              </a:ext>
            </a:extLst>
          </p:cNvPr>
          <p:cNvCxnSpPr>
            <a:cxnSpLocks/>
          </p:cNvCxnSpPr>
          <p:nvPr/>
        </p:nvCxnSpPr>
        <p:spPr>
          <a:xfrm>
            <a:off x="7371347" y="4427623"/>
            <a:ext cx="3264569" cy="3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BC3BED-A9D4-431C-9890-D34935A5BA13}"/>
              </a:ext>
            </a:extLst>
          </p:cNvPr>
          <p:cNvCxnSpPr/>
          <p:nvPr/>
        </p:nvCxnSpPr>
        <p:spPr>
          <a:xfrm flipV="1">
            <a:off x="8975558" y="3735718"/>
            <a:ext cx="0" cy="707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9324C1-3569-49C0-A39E-3A4732D6336C}"/>
              </a:ext>
            </a:extLst>
          </p:cNvPr>
          <p:cNvCxnSpPr/>
          <p:nvPr/>
        </p:nvCxnSpPr>
        <p:spPr>
          <a:xfrm flipV="1">
            <a:off x="10607454" y="3751761"/>
            <a:ext cx="0" cy="707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AE1440-DB74-4186-BC2A-8EE9254F9393}"/>
              </a:ext>
            </a:extLst>
          </p:cNvPr>
          <p:cNvSpPr txBox="1"/>
          <p:nvPr/>
        </p:nvSpPr>
        <p:spPr>
          <a:xfrm>
            <a:off x="10635916" y="386757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FD3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B136DD-3FDE-48D8-BC0C-436F1FA62456}"/>
              </a:ext>
            </a:extLst>
          </p:cNvPr>
          <p:cNvCxnSpPr/>
          <p:nvPr/>
        </p:nvCxnSpPr>
        <p:spPr>
          <a:xfrm>
            <a:off x="1798763" y="4866687"/>
            <a:ext cx="0" cy="707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AA70E3-D777-4DAF-8683-DEF1D0349675}"/>
              </a:ext>
            </a:extLst>
          </p:cNvPr>
          <p:cNvCxnSpPr>
            <a:cxnSpLocks/>
          </p:cNvCxnSpPr>
          <p:nvPr/>
        </p:nvCxnSpPr>
        <p:spPr>
          <a:xfrm>
            <a:off x="1798763" y="5574634"/>
            <a:ext cx="8789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0E8E06-96AA-4D0A-B4C7-CD278EC10BDC}"/>
              </a:ext>
            </a:extLst>
          </p:cNvPr>
          <p:cNvCxnSpPr/>
          <p:nvPr/>
        </p:nvCxnSpPr>
        <p:spPr>
          <a:xfrm flipV="1">
            <a:off x="10605879" y="4866687"/>
            <a:ext cx="0" cy="707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0A74D8-7AC2-4E16-B98A-837652F12FDC}"/>
              </a:ext>
            </a:extLst>
          </p:cNvPr>
          <p:cNvCxnSpPr/>
          <p:nvPr/>
        </p:nvCxnSpPr>
        <p:spPr>
          <a:xfrm>
            <a:off x="2711115" y="4866686"/>
            <a:ext cx="0" cy="707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3A5A05-8827-4A77-95A0-C85D24800F5F}"/>
              </a:ext>
            </a:extLst>
          </p:cNvPr>
          <p:cNvSpPr txBox="1"/>
          <p:nvPr/>
        </p:nvSpPr>
        <p:spPr>
          <a:xfrm>
            <a:off x="10748210" y="4866686"/>
            <a:ext cx="59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FD4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CA1E02-AA15-4342-BAA5-0CF112607792}"/>
              </a:ext>
            </a:extLst>
          </p:cNvPr>
          <p:cNvCxnSpPr/>
          <p:nvPr/>
        </p:nvCxnSpPr>
        <p:spPr>
          <a:xfrm flipV="1">
            <a:off x="1798763" y="5821192"/>
            <a:ext cx="0" cy="707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5EBC61-04B1-4E1D-A605-70764ABFE84B}"/>
              </a:ext>
            </a:extLst>
          </p:cNvPr>
          <p:cNvCxnSpPr>
            <a:cxnSpLocks/>
          </p:cNvCxnSpPr>
          <p:nvPr/>
        </p:nvCxnSpPr>
        <p:spPr>
          <a:xfrm>
            <a:off x="1798763" y="6529139"/>
            <a:ext cx="5805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A48889-70E6-46C9-91C0-4840481FDAAB}"/>
              </a:ext>
            </a:extLst>
          </p:cNvPr>
          <p:cNvCxnSpPr/>
          <p:nvPr/>
        </p:nvCxnSpPr>
        <p:spPr>
          <a:xfrm>
            <a:off x="7603958" y="5821191"/>
            <a:ext cx="0" cy="707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F513F5-99AD-4B18-878C-2D5743842CCD}"/>
              </a:ext>
            </a:extLst>
          </p:cNvPr>
          <p:cNvCxnSpPr/>
          <p:nvPr/>
        </p:nvCxnSpPr>
        <p:spPr>
          <a:xfrm>
            <a:off x="4114799" y="5860250"/>
            <a:ext cx="0" cy="707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9F0224-D880-458E-B8E7-8DB305BAD031}"/>
              </a:ext>
            </a:extLst>
          </p:cNvPr>
          <p:cNvCxnSpPr/>
          <p:nvPr/>
        </p:nvCxnSpPr>
        <p:spPr>
          <a:xfrm>
            <a:off x="2711114" y="5860250"/>
            <a:ext cx="0" cy="707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25B63C-3E6D-46D6-AE54-1FF602CD3C1D}"/>
              </a:ext>
            </a:extLst>
          </p:cNvPr>
          <p:cNvCxnSpPr/>
          <p:nvPr/>
        </p:nvCxnSpPr>
        <p:spPr>
          <a:xfrm flipV="1">
            <a:off x="6057942" y="5809537"/>
            <a:ext cx="0" cy="707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A7C812-7CDB-45E7-B985-FE1E9B04D347}"/>
              </a:ext>
            </a:extLst>
          </p:cNvPr>
          <p:cNvSpPr txBox="1"/>
          <p:nvPr/>
        </p:nvSpPr>
        <p:spPr>
          <a:xfrm flipH="1">
            <a:off x="7651734" y="5884332"/>
            <a:ext cx="72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FD5</a:t>
            </a:r>
          </a:p>
        </p:txBody>
      </p:sp>
    </p:spTree>
    <p:extLst>
      <p:ext uri="{BB962C8B-B14F-4D97-AF65-F5344CB8AC3E}">
        <p14:creationId xmlns:p14="http://schemas.microsoft.com/office/powerpoint/2010/main" val="3447853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AB60-229B-414C-B451-CEBB9A94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1BC67-6819-4231-B513-8D8587A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6" y="2448233"/>
            <a:ext cx="6927440" cy="4070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430E21-636D-43BB-B902-58543003B773}"/>
              </a:ext>
            </a:extLst>
          </p:cNvPr>
          <p:cNvSpPr txBox="1"/>
          <p:nvPr/>
        </p:nvSpPr>
        <p:spPr>
          <a:xfrm>
            <a:off x="7413523" y="2703871"/>
            <a:ext cx="290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FD1 is </a:t>
            </a:r>
            <a:r>
              <a:rPr lang="fi-FI" dirty="0" err="1"/>
              <a:t>already</a:t>
            </a:r>
            <a:r>
              <a:rPr lang="fi-FI" dirty="0"/>
              <a:t> 2NF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depends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979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568A-17D6-4FB0-A73A-011CAB2F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3B7507-4A7E-4D73-B6A6-8E947C7A1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44030"/>
              </p:ext>
            </p:extLst>
          </p:nvPr>
        </p:nvGraphicFramePr>
        <p:xfrm>
          <a:off x="252462" y="5884332"/>
          <a:ext cx="6405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254">
                  <a:extLst>
                    <a:ext uri="{9D8B030D-6E8A-4147-A177-3AD203B41FA5}">
                      <a16:colId xmlns:a16="http://schemas.microsoft.com/office/drawing/2014/main" val="1098168927"/>
                    </a:ext>
                  </a:extLst>
                </a:gridCol>
                <a:gridCol w="1601254">
                  <a:extLst>
                    <a:ext uri="{9D8B030D-6E8A-4147-A177-3AD203B41FA5}">
                      <a16:colId xmlns:a16="http://schemas.microsoft.com/office/drawing/2014/main" val="3106853536"/>
                    </a:ext>
                  </a:extLst>
                </a:gridCol>
                <a:gridCol w="1601254">
                  <a:extLst>
                    <a:ext uri="{9D8B030D-6E8A-4147-A177-3AD203B41FA5}">
                      <a16:colId xmlns:a16="http://schemas.microsoft.com/office/drawing/2014/main" val="563747311"/>
                    </a:ext>
                  </a:extLst>
                </a:gridCol>
                <a:gridCol w="1601254">
                  <a:extLst>
                    <a:ext uri="{9D8B030D-6E8A-4147-A177-3AD203B41FA5}">
                      <a16:colId xmlns:a16="http://schemas.microsoft.com/office/drawing/2014/main" val="360314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u="sng" dirty="0" err="1"/>
                        <a:t>staffNo</a:t>
                      </a:r>
                      <a:endParaRPr lang="fi-FI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u="sng" dirty="0" err="1"/>
                        <a:t>appDate</a:t>
                      </a:r>
                      <a:endParaRPr lang="fi-FI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u="sng" dirty="0" err="1"/>
                        <a:t>appTime</a:t>
                      </a:r>
                      <a:endParaRPr lang="fi-FI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u="none" dirty="0" err="1"/>
                        <a:t>patientNo</a:t>
                      </a:r>
                      <a:endParaRPr lang="fi-FI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350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93747D8-4F3B-4947-A601-7E81955E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50682"/>
              </p:ext>
            </p:extLst>
          </p:nvPr>
        </p:nvGraphicFramePr>
        <p:xfrm>
          <a:off x="236422" y="3888963"/>
          <a:ext cx="59879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973">
                  <a:extLst>
                    <a:ext uri="{9D8B030D-6E8A-4147-A177-3AD203B41FA5}">
                      <a16:colId xmlns:a16="http://schemas.microsoft.com/office/drawing/2014/main" val="2446235911"/>
                    </a:ext>
                  </a:extLst>
                </a:gridCol>
                <a:gridCol w="1995973">
                  <a:extLst>
                    <a:ext uri="{9D8B030D-6E8A-4147-A177-3AD203B41FA5}">
                      <a16:colId xmlns:a16="http://schemas.microsoft.com/office/drawing/2014/main" val="188067054"/>
                    </a:ext>
                  </a:extLst>
                </a:gridCol>
                <a:gridCol w="1995973">
                  <a:extLst>
                    <a:ext uri="{9D8B030D-6E8A-4147-A177-3AD203B41FA5}">
                      <a16:colId xmlns:a16="http://schemas.microsoft.com/office/drawing/2014/main" val="2290661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i="0" u="sng" dirty="0" err="1"/>
                        <a:t>staffNo</a:t>
                      </a:r>
                      <a:endParaRPr lang="fi-FI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i="0" u="sng" dirty="0" err="1"/>
                        <a:t>appDate</a:t>
                      </a:r>
                      <a:endParaRPr lang="fi-FI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i="0" u="none" dirty="0" err="1"/>
                        <a:t>surgeryNo</a:t>
                      </a:r>
                      <a:endParaRPr lang="fi-FI" i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94492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32CA947-8890-49FE-9123-EF40938C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96479"/>
              </p:ext>
            </p:extLst>
          </p:nvPr>
        </p:nvGraphicFramePr>
        <p:xfrm>
          <a:off x="236420" y="4820185"/>
          <a:ext cx="46885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255">
                  <a:extLst>
                    <a:ext uri="{9D8B030D-6E8A-4147-A177-3AD203B41FA5}">
                      <a16:colId xmlns:a16="http://schemas.microsoft.com/office/drawing/2014/main" val="2876277173"/>
                    </a:ext>
                  </a:extLst>
                </a:gridCol>
                <a:gridCol w="2344255">
                  <a:extLst>
                    <a:ext uri="{9D8B030D-6E8A-4147-A177-3AD203B41FA5}">
                      <a16:colId xmlns:a16="http://schemas.microsoft.com/office/drawing/2014/main" val="6096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u="sng" dirty="0" err="1"/>
                        <a:t>patientNo</a:t>
                      </a:r>
                      <a:endParaRPr lang="fi-FI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u="sng" dirty="0" err="1"/>
                        <a:t>patientName</a:t>
                      </a:r>
                      <a:endParaRPr lang="fi-FI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9268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C47A9D8-562F-45DC-9DD3-C1BA0DA03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06932"/>
              </p:ext>
            </p:extLst>
          </p:nvPr>
        </p:nvGraphicFramePr>
        <p:xfrm>
          <a:off x="236420" y="2885755"/>
          <a:ext cx="5186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474">
                  <a:extLst>
                    <a:ext uri="{9D8B030D-6E8A-4147-A177-3AD203B41FA5}">
                      <a16:colId xmlns:a16="http://schemas.microsoft.com/office/drawing/2014/main" val="968412393"/>
                    </a:ext>
                  </a:extLst>
                </a:gridCol>
                <a:gridCol w="2593474">
                  <a:extLst>
                    <a:ext uri="{9D8B030D-6E8A-4147-A177-3AD203B41FA5}">
                      <a16:colId xmlns:a16="http://schemas.microsoft.com/office/drawing/2014/main" val="1751201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u="sng" dirty="0" err="1"/>
                        <a:t>staffNo</a:t>
                      </a:r>
                      <a:endParaRPr lang="fi-FI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u="none" dirty="0" err="1"/>
                        <a:t>doctorName</a:t>
                      </a:r>
                      <a:endParaRPr lang="fi-FI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0626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BC8104-D902-4F84-8261-C2CC27328F15}"/>
              </a:ext>
            </a:extLst>
          </p:cNvPr>
          <p:cNvSpPr txBox="1"/>
          <p:nvPr/>
        </p:nvSpPr>
        <p:spPr>
          <a:xfrm flipH="1">
            <a:off x="336888" y="3569322"/>
            <a:ext cx="88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13EE0-6A8C-4CDE-AB89-D64A4AD05283}"/>
              </a:ext>
            </a:extLst>
          </p:cNvPr>
          <p:cNvSpPr txBox="1"/>
          <p:nvPr/>
        </p:nvSpPr>
        <p:spPr>
          <a:xfrm flipH="1">
            <a:off x="5129554" y="5497450"/>
            <a:ext cx="58762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59AC-BE45-46E7-8336-A5F717D3EADF}"/>
              </a:ext>
            </a:extLst>
          </p:cNvPr>
          <p:cNvSpPr txBox="1"/>
          <p:nvPr/>
        </p:nvSpPr>
        <p:spPr>
          <a:xfrm>
            <a:off x="6978315" y="2798095"/>
            <a:ext cx="43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i="1" dirty="0" err="1"/>
              <a:t>Doctor</a:t>
            </a:r>
            <a:r>
              <a:rPr lang="fi-FI" i="1" dirty="0"/>
              <a:t> (</a:t>
            </a:r>
            <a:r>
              <a:rPr lang="fi-FI" b="1" i="1" u="sng" dirty="0" err="1"/>
              <a:t>staffNo</a:t>
            </a:r>
            <a:r>
              <a:rPr lang="fi-FI" i="1" dirty="0" err="1"/>
              <a:t>,doctorName</a:t>
            </a:r>
            <a:r>
              <a:rPr lang="fi-FI" i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E54F0D-000D-4DE7-8562-1975AF6A067B}"/>
              </a:ext>
            </a:extLst>
          </p:cNvPr>
          <p:cNvSpPr txBox="1"/>
          <p:nvPr/>
        </p:nvSpPr>
        <p:spPr>
          <a:xfrm>
            <a:off x="6978316" y="3771312"/>
            <a:ext cx="542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i="1" dirty="0" err="1"/>
              <a:t>Surgery</a:t>
            </a:r>
            <a:r>
              <a:rPr lang="fi-FI" dirty="0"/>
              <a:t> (</a:t>
            </a:r>
            <a:r>
              <a:rPr lang="fi-FI" b="1" u="sng" dirty="0" err="1"/>
              <a:t>staffNo</a:t>
            </a:r>
            <a:r>
              <a:rPr lang="fi-FI" dirty="0"/>
              <a:t>, </a:t>
            </a:r>
            <a:r>
              <a:rPr lang="fi-FI" dirty="0" err="1"/>
              <a:t>appDate</a:t>
            </a:r>
            <a:r>
              <a:rPr lang="fi-FI" dirty="0"/>
              <a:t>, </a:t>
            </a:r>
            <a:r>
              <a:rPr lang="fi-FI" dirty="0" err="1"/>
              <a:t>surgeryNo</a:t>
            </a:r>
            <a:r>
              <a:rPr lang="fi-FI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A978F7-7C79-4109-8FB4-BEDC228933B0}"/>
              </a:ext>
            </a:extLst>
          </p:cNvPr>
          <p:cNvSpPr txBox="1"/>
          <p:nvPr/>
        </p:nvSpPr>
        <p:spPr>
          <a:xfrm>
            <a:off x="6978315" y="4710757"/>
            <a:ext cx="504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i="1" dirty="0" err="1"/>
              <a:t>Patient</a:t>
            </a:r>
            <a:r>
              <a:rPr lang="fi-FI" dirty="0"/>
              <a:t> (</a:t>
            </a:r>
            <a:r>
              <a:rPr lang="fi-FI" b="1" u="sng" dirty="0" err="1"/>
              <a:t>patientNo</a:t>
            </a:r>
            <a:r>
              <a:rPr lang="fi-FI" dirty="0"/>
              <a:t>, </a:t>
            </a:r>
            <a:r>
              <a:rPr lang="fi-FI" dirty="0" err="1"/>
              <a:t>patientName</a:t>
            </a:r>
            <a:r>
              <a:rPr lang="fi-FI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A8CED-0D3D-492E-8D0A-C33C38521880}"/>
              </a:ext>
            </a:extLst>
          </p:cNvPr>
          <p:cNvSpPr txBox="1"/>
          <p:nvPr/>
        </p:nvSpPr>
        <p:spPr>
          <a:xfrm flipH="1">
            <a:off x="7004725" y="5746586"/>
            <a:ext cx="521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i="1" dirty="0" err="1"/>
              <a:t>Appointment</a:t>
            </a:r>
            <a:r>
              <a:rPr lang="fi-FI" i="1" dirty="0"/>
              <a:t> (</a:t>
            </a:r>
            <a:r>
              <a:rPr lang="fi-FI" b="1" i="1" u="sng" dirty="0" err="1"/>
              <a:t>staffNo,appDate</a:t>
            </a:r>
            <a:r>
              <a:rPr lang="fi-FI" b="1" i="1" u="sng" dirty="0"/>
              <a:t>, </a:t>
            </a:r>
            <a:r>
              <a:rPr lang="fi-FI" b="1" i="1" u="sng" dirty="0" err="1"/>
              <a:t>appTime</a:t>
            </a:r>
            <a:r>
              <a:rPr lang="fi-FI" i="1" dirty="0"/>
              <a:t>, </a:t>
            </a:r>
            <a:r>
              <a:rPr lang="fi-FI" i="1" dirty="0" err="1"/>
              <a:t>patientNo</a:t>
            </a:r>
            <a:r>
              <a:rPr lang="fi-FI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3645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95E6-8ADF-4875-9074-5E142BAF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9075BE-7348-4443-9DC9-DD84BA86D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24770"/>
              </p:ext>
            </p:extLst>
          </p:nvPr>
        </p:nvGraphicFramePr>
        <p:xfrm>
          <a:off x="550607" y="2017525"/>
          <a:ext cx="903912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303">
                  <a:extLst>
                    <a:ext uri="{9D8B030D-6E8A-4147-A177-3AD203B41FA5}">
                      <a16:colId xmlns:a16="http://schemas.microsoft.com/office/drawing/2014/main" val="2842622638"/>
                    </a:ext>
                  </a:extLst>
                </a:gridCol>
                <a:gridCol w="1291303">
                  <a:extLst>
                    <a:ext uri="{9D8B030D-6E8A-4147-A177-3AD203B41FA5}">
                      <a16:colId xmlns:a16="http://schemas.microsoft.com/office/drawing/2014/main" val="3366511635"/>
                    </a:ext>
                  </a:extLst>
                </a:gridCol>
                <a:gridCol w="1291303">
                  <a:extLst>
                    <a:ext uri="{9D8B030D-6E8A-4147-A177-3AD203B41FA5}">
                      <a16:colId xmlns:a16="http://schemas.microsoft.com/office/drawing/2014/main" val="289280792"/>
                    </a:ext>
                  </a:extLst>
                </a:gridCol>
                <a:gridCol w="1291303">
                  <a:extLst>
                    <a:ext uri="{9D8B030D-6E8A-4147-A177-3AD203B41FA5}">
                      <a16:colId xmlns:a16="http://schemas.microsoft.com/office/drawing/2014/main" val="2062100075"/>
                    </a:ext>
                  </a:extLst>
                </a:gridCol>
                <a:gridCol w="1291303">
                  <a:extLst>
                    <a:ext uri="{9D8B030D-6E8A-4147-A177-3AD203B41FA5}">
                      <a16:colId xmlns:a16="http://schemas.microsoft.com/office/drawing/2014/main" val="2200909333"/>
                    </a:ext>
                  </a:extLst>
                </a:gridCol>
                <a:gridCol w="1291303">
                  <a:extLst>
                    <a:ext uri="{9D8B030D-6E8A-4147-A177-3AD203B41FA5}">
                      <a16:colId xmlns:a16="http://schemas.microsoft.com/office/drawing/2014/main" val="2524588196"/>
                    </a:ext>
                  </a:extLst>
                </a:gridCol>
                <a:gridCol w="1291303">
                  <a:extLst>
                    <a:ext uri="{9D8B030D-6E8A-4147-A177-3AD203B41FA5}">
                      <a16:colId xmlns:a16="http://schemas.microsoft.com/office/drawing/2014/main" val="3531908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sz="1800" dirty="0" err="1"/>
                        <a:t>Customer</a:t>
                      </a:r>
                      <a:r>
                        <a:rPr lang="fi-FI" sz="1800" dirty="0"/>
                        <a:t> </a:t>
                      </a:r>
                      <a:r>
                        <a:rPr lang="fi-FI" sz="1800" dirty="0" err="1"/>
                        <a:t>Name</a:t>
                      </a:r>
                      <a:endParaRPr lang="fi-FI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 err="1"/>
                        <a:t>Item</a:t>
                      </a:r>
                      <a:endParaRPr lang="fi-FI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 err="1"/>
                        <a:t>ShippingAddress</a:t>
                      </a:r>
                      <a:endParaRPr lang="fi-FI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 err="1"/>
                        <a:t>NewsLetter</a:t>
                      </a:r>
                      <a:endParaRPr lang="fi-FI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 err="1"/>
                        <a:t>supplier</a:t>
                      </a:r>
                      <a:endParaRPr lang="fi-FI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 err="1"/>
                        <a:t>supplierPhone</a:t>
                      </a:r>
                      <a:endParaRPr lang="fi-FI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 err="1"/>
                        <a:t>price</a:t>
                      </a:r>
                      <a:endParaRPr lang="fi-FI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Mikko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xBox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Ahventie, Vaasa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XboxNews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0800112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Outi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PlayStation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Oikotie, 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xboxNews,PlayStation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tukku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080012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9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PSP, </a:t>
                      </a:r>
                      <a:r>
                        <a:rPr lang="fi-FI" dirty="0" err="1"/>
                        <a:t>xBOX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Ahventie, Vaasa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Play </a:t>
                      </a:r>
                      <a:r>
                        <a:rPr lang="fi-FI" dirty="0" err="1"/>
                        <a:t>Station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sony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080012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4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92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C624-8A6D-4A40-BCDD-CCEF6EF1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C34F-B18E-4C16-94D4-EC516848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75271" cy="1325563"/>
          </a:xfrm>
        </p:spPr>
        <p:txBody>
          <a:bodyPr/>
          <a:lstStyle/>
          <a:p>
            <a:r>
              <a:rPr lang="fi-FI" dirty="0"/>
              <a:t>2NF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A2A96F-2640-4C98-8E0F-2E3517856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22460"/>
              </p:ext>
            </p:extLst>
          </p:nvPr>
        </p:nvGraphicFramePr>
        <p:xfrm>
          <a:off x="-7376" y="2831148"/>
          <a:ext cx="6103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844">
                  <a:extLst>
                    <a:ext uri="{9D8B030D-6E8A-4147-A177-3AD203B41FA5}">
                      <a16:colId xmlns:a16="http://schemas.microsoft.com/office/drawing/2014/main" val="1443139969"/>
                    </a:ext>
                  </a:extLst>
                </a:gridCol>
                <a:gridCol w="1525844">
                  <a:extLst>
                    <a:ext uri="{9D8B030D-6E8A-4147-A177-3AD203B41FA5}">
                      <a16:colId xmlns:a16="http://schemas.microsoft.com/office/drawing/2014/main" val="1407863401"/>
                    </a:ext>
                  </a:extLst>
                </a:gridCol>
                <a:gridCol w="1525844">
                  <a:extLst>
                    <a:ext uri="{9D8B030D-6E8A-4147-A177-3AD203B41FA5}">
                      <a16:colId xmlns:a16="http://schemas.microsoft.com/office/drawing/2014/main" val="2593704780"/>
                    </a:ext>
                  </a:extLst>
                </a:gridCol>
                <a:gridCol w="1525844">
                  <a:extLst>
                    <a:ext uri="{9D8B030D-6E8A-4147-A177-3AD203B41FA5}">
                      <a16:colId xmlns:a16="http://schemas.microsoft.com/office/drawing/2014/main" val="331894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>
                          <a:solidFill>
                            <a:srgbClr val="FF0000"/>
                          </a:solidFill>
                        </a:rPr>
                        <a:t>CustomerID</a:t>
                      </a:r>
                      <a:endParaRPr lang="fi-F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customerName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ShippingAddress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NewsLetter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701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FF569E-24EB-4E8B-9042-5142D3C61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61498"/>
              </p:ext>
            </p:extLst>
          </p:nvPr>
        </p:nvGraphicFramePr>
        <p:xfrm>
          <a:off x="6374581" y="2862397"/>
          <a:ext cx="57289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232">
                  <a:extLst>
                    <a:ext uri="{9D8B030D-6E8A-4147-A177-3AD203B41FA5}">
                      <a16:colId xmlns:a16="http://schemas.microsoft.com/office/drawing/2014/main" val="2346692560"/>
                    </a:ext>
                  </a:extLst>
                </a:gridCol>
                <a:gridCol w="1432232">
                  <a:extLst>
                    <a:ext uri="{9D8B030D-6E8A-4147-A177-3AD203B41FA5}">
                      <a16:colId xmlns:a16="http://schemas.microsoft.com/office/drawing/2014/main" val="2597554059"/>
                    </a:ext>
                  </a:extLst>
                </a:gridCol>
                <a:gridCol w="1432232">
                  <a:extLst>
                    <a:ext uri="{9D8B030D-6E8A-4147-A177-3AD203B41FA5}">
                      <a16:colId xmlns:a16="http://schemas.microsoft.com/office/drawing/2014/main" val="1097767089"/>
                    </a:ext>
                  </a:extLst>
                </a:gridCol>
                <a:gridCol w="1432232">
                  <a:extLst>
                    <a:ext uri="{9D8B030D-6E8A-4147-A177-3AD203B41FA5}">
                      <a16:colId xmlns:a16="http://schemas.microsoft.com/office/drawing/2014/main" val="364214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>
                          <a:solidFill>
                            <a:srgbClr val="FF0000"/>
                          </a:solidFill>
                        </a:rPr>
                        <a:t>ItemID</a:t>
                      </a:r>
                      <a:endParaRPr lang="fi-F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SupplierPhone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158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EBEEF8-C234-4733-9C8F-AC256CD07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31180"/>
              </p:ext>
            </p:extLst>
          </p:nvPr>
        </p:nvGraphicFramePr>
        <p:xfrm>
          <a:off x="2523613" y="4674186"/>
          <a:ext cx="4958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368">
                  <a:extLst>
                    <a:ext uri="{9D8B030D-6E8A-4147-A177-3AD203B41FA5}">
                      <a16:colId xmlns:a16="http://schemas.microsoft.com/office/drawing/2014/main" val="2134224817"/>
                    </a:ext>
                  </a:extLst>
                </a:gridCol>
                <a:gridCol w="2479368">
                  <a:extLst>
                    <a:ext uri="{9D8B030D-6E8A-4147-A177-3AD203B41FA5}">
                      <a16:colId xmlns:a16="http://schemas.microsoft.com/office/drawing/2014/main" val="3067663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b="0" dirty="0" err="1">
                          <a:solidFill>
                            <a:srgbClr val="FFC000"/>
                          </a:solidFill>
                        </a:rPr>
                        <a:t>CustomerID</a:t>
                      </a:r>
                      <a:endParaRPr lang="fi-FI" b="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>
                          <a:solidFill>
                            <a:srgbClr val="FFC000"/>
                          </a:solidFill>
                        </a:rPr>
                        <a:t>ItemID</a:t>
                      </a:r>
                      <a:endParaRPr lang="fi-FI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976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C3C486-086E-4C82-963E-C06C033F2484}"/>
              </a:ext>
            </a:extLst>
          </p:cNvPr>
          <p:cNvSpPr txBox="1"/>
          <p:nvPr/>
        </p:nvSpPr>
        <p:spPr>
          <a:xfrm>
            <a:off x="2523613" y="4221278"/>
            <a:ext cx="629264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F8C00-35DF-4C61-8205-57A63640BEF3}"/>
              </a:ext>
            </a:extLst>
          </p:cNvPr>
          <p:cNvSpPr txBox="1"/>
          <p:nvPr/>
        </p:nvSpPr>
        <p:spPr>
          <a:xfrm>
            <a:off x="5075084" y="4262312"/>
            <a:ext cx="629264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2212097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2D8D-E76D-4359-ABBD-60FF75A0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EC37-486A-4586-8239-E910A152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600" cy="750427"/>
          </a:xfrm>
        </p:spPr>
        <p:txBody>
          <a:bodyPr/>
          <a:lstStyle/>
          <a:p>
            <a:r>
              <a:rPr lang="fi-FI" dirty="0"/>
              <a:t>3N</a:t>
            </a:r>
          </a:p>
        </p:txBody>
      </p:sp>
    </p:spTree>
    <p:extLst>
      <p:ext uri="{BB962C8B-B14F-4D97-AF65-F5344CB8AC3E}">
        <p14:creationId xmlns:p14="http://schemas.microsoft.com/office/powerpoint/2010/main" val="142359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FAA2-121F-4992-BD34-BEA227DA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Insertion</a:t>
            </a:r>
            <a:r>
              <a:rPr lang="fi-FI" dirty="0"/>
              <a:t> </a:t>
            </a:r>
            <a:r>
              <a:rPr lang="fi-FI" dirty="0" err="1"/>
              <a:t>anommaly</a:t>
            </a:r>
            <a:endParaRPr lang="fi-FI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57ED1E-2314-4651-A310-DB53EC67B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3706"/>
              </p:ext>
            </p:extLst>
          </p:nvPr>
        </p:nvGraphicFramePr>
        <p:xfrm>
          <a:off x="1251284" y="2603500"/>
          <a:ext cx="6329279" cy="284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269">
                  <a:extLst>
                    <a:ext uri="{9D8B030D-6E8A-4147-A177-3AD203B41FA5}">
                      <a16:colId xmlns:a16="http://schemas.microsoft.com/office/drawing/2014/main" val="2214092542"/>
                    </a:ext>
                  </a:extLst>
                </a:gridCol>
                <a:gridCol w="1065998">
                  <a:extLst>
                    <a:ext uri="{9D8B030D-6E8A-4147-A177-3AD203B41FA5}">
                      <a16:colId xmlns:a16="http://schemas.microsoft.com/office/drawing/2014/main" val="677994696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2846267035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4022933039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825696667"/>
                    </a:ext>
                  </a:extLst>
                </a:gridCol>
              </a:tblGrid>
              <a:tr h="556649">
                <a:tc>
                  <a:txBody>
                    <a:bodyPr/>
                    <a:lstStyle/>
                    <a:p>
                      <a:r>
                        <a:rPr lang="fi-FI" dirty="0" err="1"/>
                        <a:t>Student_ID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Name</a:t>
                      </a:r>
                      <a:r>
                        <a:rPr lang="fi-FI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Subject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HoD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Office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36566"/>
                  </a:ext>
                </a:extLst>
              </a:tr>
              <a:tr h="318085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ICT,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69108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Satu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70717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92075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109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AB2B02-2CB8-46CD-B27D-BE8CA5461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98769"/>
              </p:ext>
            </p:extLst>
          </p:nvPr>
        </p:nvGraphicFramePr>
        <p:xfrm>
          <a:off x="1149016" y="5446149"/>
          <a:ext cx="64315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868">
                  <a:extLst>
                    <a:ext uri="{9D8B030D-6E8A-4147-A177-3AD203B41FA5}">
                      <a16:colId xmlns:a16="http://schemas.microsoft.com/office/drawing/2014/main" val="772588616"/>
                    </a:ext>
                  </a:extLst>
                </a:gridCol>
                <a:gridCol w="1064795">
                  <a:extLst>
                    <a:ext uri="{9D8B030D-6E8A-4147-A177-3AD203B41FA5}">
                      <a16:colId xmlns:a16="http://schemas.microsoft.com/office/drawing/2014/main" val="2495054866"/>
                    </a:ext>
                  </a:extLst>
                </a:gridCol>
                <a:gridCol w="1293395">
                  <a:extLst>
                    <a:ext uri="{9D8B030D-6E8A-4147-A177-3AD203B41FA5}">
                      <a16:colId xmlns:a16="http://schemas.microsoft.com/office/drawing/2014/main" val="2614832470"/>
                    </a:ext>
                  </a:extLst>
                </a:gridCol>
                <a:gridCol w="1313178">
                  <a:extLst>
                    <a:ext uri="{9D8B030D-6E8A-4147-A177-3AD203B41FA5}">
                      <a16:colId xmlns:a16="http://schemas.microsoft.com/office/drawing/2014/main" val="4073293753"/>
                    </a:ext>
                  </a:extLst>
                </a:gridCol>
                <a:gridCol w="1286309">
                  <a:extLst>
                    <a:ext uri="{9D8B030D-6E8A-4147-A177-3AD203B41FA5}">
                      <a16:colId xmlns:a16="http://schemas.microsoft.com/office/drawing/2014/main" val="263466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Matti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4031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23FAC1-03F9-417C-8973-0F444E367344}"/>
              </a:ext>
            </a:extLst>
          </p:cNvPr>
          <p:cNvSpPr txBox="1"/>
          <p:nvPr/>
        </p:nvSpPr>
        <p:spPr>
          <a:xfrm>
            <a:off x="1046748" y="6250405"/>
            <a:ext cx="1118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Imagine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added</a:t>
            </a:r>
            <a:r>
              <a:rPr lang="fi-FI" dirty="0"/>
              <a:t> 100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must</a:t>
            </a:r>
            <a:r>
              <a:rPr lang="fi-FI" dirty="0"/>
              <a:t> </a:t>
            </a:r>
            <a:r>
              <a:rPr lang="fi-FI" dirty="0" err="1"/>
              <a:t>insert</a:t>
            </a:r>
            <a:r>
              <a:rPr lang="fi-FI" dirty="0"/>
              <a:t> </a:t>
            </a:r>
            <a:r>
              <a:rPr lang="fi-FI" dirty="0" err="1"/>
              <a:t>redundant</a:t>
            </a:r>
            <a:r>
              <a:rPr lang="fi-FI" dirty="0"/>
              <a:t> data for </a:t>
            </a:r>
            <a:r>
              <a:rPr lang="fi-FI" dirty="0" err="1"/>
              <a:t>every</a:t>
            </a:r>
            <a:r>
              <a:rPr lang="fi-FI" dirty="0"/>
              <a:t> </a:t>
            </a:r>
            <a:r>
              <a:rPr lang="fi-FI" dirty="0" err="1"/>
              <a:t>row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27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3DAE-38F1-4E33-BF78-804F8D21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Delete</a:t>
            </a:r>
            <a:r>
              <a:rPr lang="fi-FI" dirty="0"/>
              <a:t> </a:t>
            </a:r>
            <a:r>
              <a:rPr lang="fi-FI" dirty="0" err="1"/>
              <a:t>anomally</a:t>
            </a:r>
            <a:endParaRPr lang="fi-FI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868238-55F4-4B63-9C77-1D281723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83044"/>
              </p:ext>
            </p:extLst>
          </p:nvPr>
        </p:nvGraphicFramePr>
        <p:xfrm>
          <a:off x="2323228" y="2785310"/>
          <a:ext cx="6424863" cy="284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853">
                  <a:extLst>
                    <a:ext uri="{9D8B030D-6E8A-4147-A177-3AD203B41FA5}">
                      <a16:colId xmlns:a16="http://schemas.microsoft.com/office/drawing/2014/main" val="2813885448"/>
                    </a:ext>
                  </a:extLst>
                </a:gridCol>
                <a:gridCol w="1065998">
                  <a:extLst>
                    <a:ext uri="{9D8B030D-6E8A-4147-A177-3AD203B41FA5}">
                      <a16:colId xmlns:a16="http://schemas.microsoft.com/office/drawing/2014/main" val="1545799387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1748901158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3158262300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1192201943"/>
                    </a:ext>
                  </a:extLst>
                </a:gridCol>
              </a:tblGrid>
              <a:tr h="556649">
                <a:tc>
                  <a:txBody>
                    <a:bodyPr/>
                    <a:lstStyle/>
                    <a:p>
                      <a:r>
                        <a:rPr lang="fi-FI" dirty="0" err="1"/>
                        <a:t>Student_ID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Name</a:t>
                      </a:r>
                      <a:r>
                        <a:rPr lang="fi-FI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Subject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HoD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Office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63444"/>
                  </a:ext>
                </a:extLst>
              </a:tr>
              <a:tr h="318085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94373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Satu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97425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48749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7897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5C464C-683E-4FD5-A9D5-B10FD3D935B9}"/>
              </a:ext>
            </a:extLst>
          </p:cNvPr>
          <p:cNvSpPr/>
          <p:nvPr/>
        </p:nvSpPr>
        <p:spPr>
          <a:xfrm>
            <a:off x="2328111" y="4999121"/>
            <a:ext cx="6412831" cy="5955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F2229C-A6A7-46CA-96E5-BDA51C238C53}"/>
              </a:ext>
            </a:extLst>
          </p:cNvPr>
          <p:cNvSpPr/>
          <p:nvPr/>
        </p:nvSpPr>
        <p:spPr>
          <a:xfrm>
            <a:off x="2328111" y="4381500"/>
            <a:ext cx="6412831" cy="5955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DFA28C-D5BB-4AAC-8C54-0C62D1280444}"/>
              </a:ext>
            </a:extLst>
          </p:cNvPr>
          <p:cNvSpPr/>
          <p:nvPr/>
        </p:nvSpPr>
        <p:spPr>
          <a:xfrm>
            <a:off x="2323228" y="3726705"/>
            <a:ext cx="6412831" cy="62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6ECDAB-EA65-4D72-B0FE-F8FDD0405364}"/>
              </a:ext>
            </a:extLst>
          </p:cNvPr>
          <p:cNvSpPr/>
          <p:nvPr/>
        </p:nvSpPr>
        <p:spPr>
          <a:xfrm>
            <a:off x="2323228" y="3285624"/>
            <a:ext cx="6424863" cy="44108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C8A13-38D0-413A-B36E-1E55C84156F3}"/>
              </a:ext>
            </a:extLst>
          </p:cNvPr>
          <p:cNvSpPr txBox="1"/>
          <p:nvPr/>
        </p:nvSpPr>
        <p:spPr>
          <a:xfrm>
            <a:off x="9168063" y="3182353"/>
            <a:ext cx="2502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Here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remove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remove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details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, </a:t>
            </a:r>
            <a:r>
              <a:rPr lang="fi-FI" dirty="0" err="1"/>
              <a:t>hod</a:t>
            </a:r>
            <a:r>
              <a:rPr lang="fi-FI" dirty="0"/>
              <a:t>, </a:t>
            </a:r>
            <a:r>
              <a:rPr lang="fi-FI" dirty="0" err="1"/>
              <a:t>office</a:t>
            </a:r>
            <a:r>
              <a:rPr lang="fi-FI" dirty="0"/>
              <a:t> no.</a:t>
            </a:r>
          </a:p>
        </p:txBody>
      </p:sp>
    </p:spTree>
    <p:extLst>
      <p:ext uri="{BB962C8B-B14F-4D97-AF65-F5344CB8AC3E}">
        <p14:creationId xmlns:p14="http://schemas.microsoft.com/office/powerpoint/2010/main" val="391629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9214-92A6-4EA4-9740-B5BB71AE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Update </a:t>
            </a:r>
            <a:r>
              <a:rPr lang="fi-FI" dirty="0" err="1"/>
              <a:t>Modification</a:t>
            </a:r>
            <a:r>
              <a:rPr lang="fi-FI" dirty="0"/>
              <a:t> </a:t>
            </a:r>
            <a:r>
              <a:rPr lang="fi-FI" dirty="0" err="1"/>
              <a:t>anomaly</a:t>
            </a:r>
            <a:endParaRPr lang="fi-FI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840DD7-8FD4-40A7-AA85-304BE50C5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22133"/>
              </p:ext>
            </p:extLst>
          </p:nvPr>
        </p:nvGraphicFramePr>
        <p:xfrm>
          <a:off x="703847" y="2773279"/>
          <a:ext cx="6424863" cy="284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853">
                  <a:extLst>
                    <a:ext uri="{9D8B030D-6E8A-4147-A177-3AD203B41FA5}">
                      <a16:colId xmlns:a16="http://schemas.microsoft.com/office/drawing/2014/main" val="2813885448"/>
                    </a:ext>
                  </a:extLst>
                </a:gridCol>
                <a:gridCol w="1065998">
                  <a:extLst>
                    <a:ext uri="{9D8B030D-6E8A-4147-A177-3AD203B41FA5}">
                      <a16:colId xmlns:a16="http://schemas.microsoft.com/office/drawing/2014/main" val="1545799387"/>
                    </a:ext>
                  </a:extLst>
                </a:gridCol>
                <a:gridCol w="1297004">
                  <a:extLst>
                    <a:ext uri="{9D8B030D-6E8A-4147-A177-3AD203B41FA5}">
                      <a16:colId xmlns:a16="http://schemas.microsoft.com/office/drawing/2014/main" val="1748901158"/>
                    </a:ext>
                  </a:extLst>
                </a:gridCol>
                <a:gridCol w="1426945">
                  <a:extLst>
                    <a:ext uri="{9D8B030D-6E8A-4147-A177-3AD203B41FA5}">
                      <a16:colId xmlns:a16="http://schemas.microsoft.com/office/drawing/2014/main" val="3158262300"/>
                    </a:ext>
                  </a:extLst>
                </a:gridCol>
                <a:gridCol w="1167063">
                  <a:extLst>
                    <a:ext uri="{9D8B030D-6E8A-4147-A177-3AD203B41FA5}">
                      <a16:colId xmlns:a16="http://schemas.microsoft.com/office/drawing/2014/main" val="1192201943"/>
                    </a:ext>
                  </a:extLst>
                </a:gridCol>
              </a:tblGrid>
              <a:tr h="556649">
                <a:tc>
                  <a:txBody>
                    <a:bodyPr/>
                    <a:lstStyle/>
                    <a:p>
                      <a:r>
                        <a:rPr lang="fi-FI" dirty="0" err="1"/>
                        <a:t>Student_ID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Name</a:t>
                      </a:r>
                      <a:r>
                        <a:rPr lang="fi-FI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Subject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HoD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Office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63444"/>
                  </a:ext>
                </a:extLst>
              </a:tr>
              <a:tr h="318085"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ICT,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trike="sngStrike" baseline="0" dirty="0">
                          <a:solidFill>
                            <a:schemeClr val="tx1"/>
                          </a:solidFill>
                        </a:rPr>
                        <a:t>Simo </a:t>
                      </a:r>
                      <a:r>
                        <a:rPr lang="fi-FI" strike="noStrike" baseline="0" dirty="0">
                          <a:solidFill>
                            <a:srgbClr val="FF0000"/>
                          </a:solidFill>
                        </a:rPr>
                        <a:t>Vesa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0934945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94373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Satu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strike="sng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Simo </a:t>
                      </a:r>
                      <a:r>
                        <a:rPr lang="fi-FI" strike="noStrike" baseline="0" dirty="0">
                          <a:solidFill>
                            <a:srgbClr val="FF0000"/>
                          </a:solidFill>
                        </a:rPr>
                        <a:t>Vesa</a:t>
                      </a:r>
                      <a:endParaRPr lang="fi-FI" sz="1800" strike="sng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97425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strike="sng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Simo  </a:t>
                      </a:r>
                      <a:r>
                        <a:rPr lang="fi-FI" strike="noStrike" baseline="0" dirty="0">
                          <a:solidFill>
                            <a:srgbClr val="FF0000"/>
                          </a:solidFill>
                        </a:rPr>
                        <a:t>Vesa</a:t>
                      </a:r>
                      <a:endParaRPr lang="fi-FI" sz="1800" strike="sng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48749"/>
                  </a:ext>
                </a:extLst>
              </a:tr>
              <a:tr h="556649"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strike="sng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Simo  </a:t>
                      </a:r>
                      <a:r>
                        <a:rPr lang="fi-FI" strike="noStrike" baseline="0" dirty="0">
                          <a:solidFill>
                            <a:srgbClr val="FF0000"/>
                          </a:solidFill>
                        </a:rPr>
                        <a:t>Vesa</a:t>
                      </a:r>
                      <a:endParaRPr lang="fi-FI" sz="1800" strike="sng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solidFill>
                            <a:schemeClr val="tx1"/>
                          </a:solidFill>
                        </a:rPr>
                        <a:t>0934945</a:t>
                      </a:r>
                    </a:p>
                    <a:p>
                      <a:endParaRPr lang="fi-FI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78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F7EA4B-DB39-4E29-A90E-0DE438DEEA09}"/>
              </a:ext>
            </a:extLst>
          </p:cNvPr>
          <p:cNvSpPr txBox="1"/>
          <p:nvPr/>
        </p:nvSpPr>
        <p:spPr>
          <a:xfrm>
            <a:off x="8223584" y="3013911"/>
            <a:ext cx="188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In case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change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field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update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entire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25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2F9C-EF73-4979-BCE1-84314A24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1CC7-940E-41FE-ABC5-1B26A4AB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table to comply with the relational database rule</a:t>
            </a:r>
          </a:p>
        </p:txBody>
      </p:sp>
    </p:spTree>
    <p:extLst>
      <p:ext uri="{BB962C8B-B14F-4D97-AF65-F5344CB8AC3E}">
        <p14:creationId xmlns:p14="http://schemas.microsoft.com/office/powerpoint/2010/main" val="392477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59D8-26AF-40EA-AACC-CD8F613A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Normalization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6D540-976C-490A-91AD-F39572958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288" y="2462213"/>
            <a:ext cx="7905750" cy="27908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994727-8639-41B8-A8DF-9818944A84DE}"/>
              </a:ext>
            </a:extLst>
          </p:cNvPr>
          <p:cNvSpPr txBox="1"/>
          <p:nvPr/>
        </p:nvSpPr>
        <p:spPr>
          <a:xfrm>
            <a:off x="838200" y="5665568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https://www.analyticsvidhya.com/blog/2022/08/database-normalization-a-step-by-step-guide-with-examples/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0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C98D-0034-46E4-8DC8-9086866B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355B-45A1-4160-B9F2-3ECF69E9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471" y="2023397"/>
            <a:ext cx="9572040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 normalization is the process of removing redundant data from your tables to improve </a:t>
            </a:r>
          </a:p>
          <a:p>
            <a:pPr lvl="1"/>
            <a:r>
              <a:rPr lang="en-US" dirty="0"/>
              <a:t>Storage efficiency, </a:t>
            </a:r>
          </a:p>
          <a:p>
            <a:pPr lvl="1"/>
            <a:r>
              <a:rPr lang="en-US" dirty="0"/>
              <a:t>Data integrity, and </a:t>
            </a:r>
          </a:p>
          <a:p>
            <a:pPr lvl="1"/>
            <a:r>
              <a:rPr lang="en-US" dirty="0"/>
              <a:t>Scalability.</a:t>
            </a:r>
          </a:p>
          <a:p>
            <a:r>
              <a:rPr lang="en-US" dirty="0"/>
              <a:t>In the relational model, a method exists for quantifying how efficient a database is. These classifications are called normal forms (or NF), and there are algorithms for converting a given database between them.</a:t>
            </a:r>
          </a:p>
          <a:p>
            <a:r>
              <a:rPr lang="en-US" dirty="0"/>
              <a:t>Normalization generally involves </a:t>
            </a:r>
          </a:p>
          <a:p>
            <a:pPr lvl="1"/>
            <a:r>
              <a:rPr lang="en-US" dirty="0"/>
              <a:t>Splitting existing tables into multiple ones, which must be re-joined or linked each time a query is issued.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83414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6465</TotalTime>
  <Words>2226</Words>
  <Application>Microsoft Office PowerPoint</Application>
  <PresentationFormat>Widescreen</PresentationFormat>
  <Paragraphs>668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Retrospect</vt:lpstr>
      <vt:lpstr>Database Normalization</vt:lpstr>
      <vt:lpstr>What do you think about the following table?</vt:lpstr>
      <vt:lpstr>Exercise</vt:lpstr>
      <vt:lpstr>Insertion anommaly</vt:lpstr>
      <vt:lpstr>Delete anomally</vt:lpstr>
      <vt:lpstr>Update Modification anomaly</vt:lpstr>
      <vt:lpstr>Normalization</vt:lpstr>
      <vt:lpstr>Database Normalization Process</vt:lpstr>
      <vt:lpstr>Normalization</vt:lpstr>
      <vt:lpstr>First Normal Form (1st NF)</vt:lpstr>
      <vt:lpstr>Question</vt:lpstr>
      <vt:lpstr>Solution </vt:lpstr>
      <vt:lpstr>1st NF</vt:lpstr>
      <vt:lpstr>Normalization techniques. </vt:lpstr>
      <vt:lpstr>Exercise</vt:lpstr>
      <vt:lpstr>PowerPoint Presentation</vt:lpstr>
      <vt:lpstr>2nd NF </vt:lpstr>
      <vt:lpstr>Partial Dependency</vt:lpstr>
      <vt:lpstr>PowerPoint Presentation</vt:lpstr>
      <vt:lpstr>3Nf</vt:lpstr>
      <vt:lpstr>Transitive dependency</vt:lpstr>
      <vt:lpstr>Solution for transitive dependency</vt:lpstr>
      <vt:lpstr>Boyce-Codd Normal Form (3.5N)</vt:lpstr>
      <vt:lpstr>Solution BCNF</vt:lpstr>
      <vt:lpstr>4N </vt:lpstr>
      <vt:lpstr>Example</vt:lpstr>
      <vt:lpstr>5N(PJNF)-Project Join Normal Form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Amir Dirin</dc:creator>
  <cp:lastModifiedBy>Amir Dirin</cp:lastModifiedBy>
  <cp:revision>77</cp:revision>
  <dcterms:created xsi:type="dcterms:W3CDTF">2022-08-25T04:45:22Z</dcterms:created>
  <dcterms:modified xsi:type="dcterms:W3CDTF">2023-01-15T16:40:40Z</dcterms:modified>
</cp:coreProperties>
</file>