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43"/>
  </p:notesMasterIdLst>
  <p:sldIdLst>
    <p:sldId id="256" r:id="rId2"/>
    <p:sldId id="292" r:id="rId3"/>
    <p:sldId id="260" r:id="rId4"/>
    <p:sldId id="261" r:id="rId5"/>
    <p:sldId id="263" r:id="rId6"/>
    <p:sldId id="264" r:id="rId7"/>
    <p:sldId id="293" r:id="rId8"/>
    <p:sldId id="291" r:id="rId9"/>
    <p:sldId id="257" r:id="rId10"/>
    <p:sldId id="259" r:id="rId11"/>
    <p:sldId id="262" r:id="rId12"/>
    <p:sldId id="265" r:id="rId13"/>
    <p:sldId id="266" r:id="rId14"/>
    <p:sldId id="267" r:id="rId15"/>
    <p:sldId id="268" r:id="rId16"/>
    <p:sldId id="269" r:id="rId17"/>
    <p:sldId id="270" r:id="rId18"/>
    <p:sldId id="271" r:id="rId19"/>
    <p:sldId id="272" r:id="rId20"/>
    <p:sldId id="273" r:id="rId21"/>
    <p:sldId id="274" r:id="rId22"/>
    <p:sldId id="275" r:id="rId23"/>
    <p:sldId id="283" r:id="rId24"/>
    <p:sldId id="284" r:id="rId25"/>
    <p:sldId id="276" r:id="rId26"/>
    <p:sldId id="285" r:id="rId27"/>
    <p:sldId id="286" r:id="rId28"/>
    <p:sldId id="287" r:id="rId29"/>
    <p:sldId id="277" r:id="rId30"/>
    <p:sldId id="278" r:id="rId31"/>
    <p:sldId id="279" r:id="rId32"/>
    <p:sldId id="280" r:id="rId33"/>
    <p:sldId id="281" r:id="rId34"/>
    <p:sldId id="282" r:id="rId35"/>
    <p:sldId id="288" r:id="rId36"/>
    <p:sldId id="289" r:id="rId37"/>
    <p:sldId id="290" r:id="rId38"/>
    <p:sldId id="294" r:id="rId39"/>
    <p:sldId id="296" r:id="rId40"/>
    <p:sldId id="297"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r Dirin" initials="AD" lastIdx="1" clrIdx="0">
    <p:extLst>
      <p:ext uri="{19B8F6BF-5375-455C-9EA6-DF929625EA0E}">
        <p15:presenceInfo xmlns:p15="http://schemas.microsoft.com/office/powerpoint/2012/main" userId="S::amirdi@metropolia.fi::c057c9ef-7a5b-45f9-9150-4b20cc0029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3979" autoAdjust="0"/>
  </p:normalViewPr>
  <p:slideViewPr>
    <p:cSldViewPr snapToGrid="0">
      <p:cViewPr varScale="1">
        <p:scale>
          <a:sx n="105" d="100"/>
          <a:sy n="105" d="100"/>
        </p:scale>
        <p:origin x="138" y="516"/>
      </p:cViewPr>
      <p:guideLst/>
    </p:cSldViewPr>
  </p:slideViewPr>
  <p:outlineViewPr>
    <p:cViewPr>
      <p:scale>
        <a:sx n="33" d="100"/>
        <a:sy n="33" d="100"/>
      </p:scale>
      <p:origin x="0" y="-156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6T10:07:10.627" idx="1">
    <p:pos x="4464" y="3550"/>
    <p:text>Subject defines that who define therefore subject should be the primary key</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DB4D4-5BC8-4B05-9C8B-E0C6CD58B10F}" type="datetimeFigureOut">
              <a:rPr lang="fi-FI" smtClean="0"/>
              <a:t>18.1.2023</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F4002-7F16-452B-A13D-1120BA5D3577}" type="slidenum">
              <a:rPr lang="fi-FI" smtClean="0"/>
              <a:t>‹#›</a:t>
            </a:fld>
            <a:endParaRPr lang="fi-FI"/>
          </a:p>
        </p:txBody>
      </p:sp>
    </p:spTree>
    <p:extLst>
      <p:ext uri="{BB962C8B-B14F-4D97-AF65-F5344CB8AC3E}">
        <p14:creationId xmlns:p14="http://schemas.microsoft.com/office/powerpoint/2010/main" val="46519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a:t>https://www.studocu.com/ph/document/silliman-university/accounting-information-system/normalization-practice-exercises-answers/25049152</a:t>
            </a:r>
          </a:p>
          <a:p>
            <a:endParaRPr lang="fi-FI" dirty="0"/>
          </a:p>
        </p:txBody>
      </p:sp>
      <p:sp>
        <p:nvSpPr>
          <p:cNvPr id="4" name="Slide Number Placeholder 3"/>
          <p:cNvSpPr>
            <a:spLocks noGrp="1"/>
          </p:cNvSpPr>
          <p:nvPr>
            <p:ph type="sldNum" sz="quarter" idx="5"/>
          </p:nvPr>
        </p:nvSpPr>
        <p:spPr/>
        <p:txBody>
          <a:bodyPr/>
          <a:lstStyle/>
          <a:p>
            <a:fld id="{F2BF4002-7F16-452B-A13D-1120BA5D3577}" type="slidenum">
              <a:rPr lang="fi-FI" smtClean="0"/>
              <a:t>29</a:t>
            </a:fld>
            <a:endParaRPr lang="fi-FI"/>
          </a:p>
        </p:txBody>
      </p:sp>
    </p:spTree>
    <p:extLst>
      <p:ext uri="{BB962C8B-B14F-4D97-AF65-F5344CB8AC3E}">
        <p14:creationId xmlns:p14="http://schemas.microsoft.com/office/powerpoint/2010/main" val="272775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52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11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34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791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44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131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7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98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1/18/2023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42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1/18/2023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05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195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1/18/2023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11349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J-drts33N8g"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nalyticsvidhya.com/blog/2022/08/database-normalization-a-step-by-step-guide-with-exampl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B11A-EF59-4175-9A8C-00E449A6E321}"/>
              </a:ext>
            </a:extLst>
          </p:cNvPr>
          <p:cNvSpPr>
            <a:spLocks noGrp="1"/>
          </p:cNvSpPr>
          <p:nvPr>
            <p:ph type="ctrTitle"/>
          </p:nvPr>
        </p:nvSpPr>
        <p:spPr/>
        <p:txBody>
          <a:bodyPr/>
          <a:lstStyle/>
          <a:p>
            <a:r>
              <a:rPr lang="en-US" dirty="0"/>
              <a:t>Database Normalization</a:t>
            </a:r>
          </a:p>
        </p:txBody>
      </p:sp>
      <p:sp>
        <p:nvSpPr>
          <p:cNvPr id="3" name="Subtitle 2">
            <a:extLst>
              <a:ext uri="{FF2B5EF4-FFF2-40B4-BE49-F238E27FC236}">
                <a16:creationId xmlns:a16="http://schemas.microsoft.com/office/drawing/2014/main" id="{6CBFEC90-BC0C-4DFE-858F-C524531DF5F1}"/>
              </a:ext>
            </a:extLst>
          </p:cNvPr>
          <p:cNvSpPr>
            <a:spLocks noGrp="1"/>
          </p:cNvSpPr>
          <p:nvPr>
            <p:ph type="subTitle" idx="1"/>
          </p:nvPr>
        </p:nvSpPr>
        <p:spPr/>
        <p:txBody>
          <a:bodyPr/>
          <a:lstStyle/>
          <a:p>
            <a:pPr algn="r"/>
            <a:r>
              <a:rPr lang="fi-FI" dirty="0"/>
              <a:t>Amir Dirin 2023</a:t>
            </a:r>
          </a:p>
        </p:txBody>
      </p:sp>
    </p:spTree>
    <p:extLst>
      <p:ext uri="{BB962C8B-B14F-4D97-AF65-F5344CB8AC3E}">
        <p14:creationId xmlns:p14="http://schemas.microsoft.com/office/powerpoint/2010/main" val="174979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585B-67E6-43FF-9C3E-58AEE36F6400}"/>
              </a:ext>
            </a:extLst>
          </p:cNvPr>
          <p:cNvSpPr>
            <a:spLocks noGrp="1"/>
          </p:cNvSpPr>
          <p:nvPr>
            <p:ph type="title"/>
          </p:nvPr>
        </p:nvSpPr>
        <p:spPr/>
        <p:txBody>
          <a:bodyPr/>
          <a:lstStyle/>
          <a:p>
            <a:r>
              <a:rPr lang="fi-FI" dirty="0" err="1"/>
              <a:t>First</a:t>
            </a:r>
            <a:r>
              <a:rPr lang="fi-FI" dirty="0"/>
              <a:t> </a:t>
            </a:r>
            <a:r>
              <a:rPr lang="fi-FI" dirty="0" err="1"/>
              <a:t>Normal</a:t>
            </a:r>
            <a:r>
              <a:rPr lang="fi-FI" dirty="0"/>
              <a:t> </a:t>
            </a:r>
            <a:r>
              <a:rPr lang="fi-FI" dirty="0" err="1"/>
              <a:t>Form</a:t>
            </a:r>
            <a:r>
              <a:rPr lang="fi-FI" dirty="0"/>
              <a:t>	(1</a:t>
            </a:r>
            <a:r>
              <a:rPr lang="fi-FI" baseline="30000" dirty="0"/>
              <a:t>st </a:t>
            </a:r>
            <a:r>
              <a:rPr lang="fi-FI" dirty="0"/>
              <a:t>NF)</a:t>
            </a:r>
          </a:p>
        </p:txBody>
      </p:sp>
      <p:sp>
        <p:nvSpPr>
          <p:cNvPr id="3" name="Content Placeholder 2">
            <a:extLst>
              <a:ext uri="{FF2B5EF4-FFF2-40B4-BE49-F238E27FC236}">
                <a16:creationId xmlns:a16="http://schemas.microsoft.com/office/drawing/2014/main" id="{F960A4F8-2BF7-498C-977B-6CAFEE2766F4}"/>
              </a:ext>
            </a:extLst>
          </p:cNvPr>
          <p:cNvSpPr>
            <a:spLocks noGrp="1"/>
          </p:cNvSpPr>
          <p:nvPr>
            <p:ph idx="1"/>
          </p:nvPr>
        </p:nvSpPr>
        <p:spPr>
          <a:xfrm>
            <a:off x="1097280" y="1845734"/>
            <a:ext cx="4598845" cy="4023360"/>
          </a:xfrm>
        </p:spPr>
        <p:txBody>
          <a:bodyPr/>
          <a:lstStyle/>
          <a:p>
            <a:r>
              <a:rPr lang="en-US" dirty="0"/>
              <a:t>There are two violations of the first normal form:</a:t>
            </a:r>
          </a:p>
          <a:p>
            <a:pPr lvl="1"/>
            <a:r>
              <a:rPr lang="en-US" dirty="0"/>
              <a:t>The subject field contains more than one piece of information with more than one value in a single field, it would be very difficult to search for all books on a given subject</a:t>
            </a:r>
          </a:p>
        </p:txBody>
      </p:sp>
      <p:cxnSp>
        <p:nvCxnSpPr>
          <p:cNvPr id="7" name="Straight Arrow Connector 6">
            <a:extLst>
              <a:ext uri="{FF2B5EF4-FFF2-40B4-BE49-F238E27FC236}">
                <a16:creationId xmlns:a16="http://schemas.microsoft.com/office/drawing/2014/main" id="{AF5F33A9-2ACE-4548-B942-4A3CBFEE4673}"/>
              </a:ext>
            </a:extLst>
          </p:cNvPr>
          <p:cNvCxnSpPr/>
          <p:nvPr/>
        </p:nvCxnSpPr>
        <p:spPr>
          <a:xfrm flipH="1">
            <a:off x="8179790" y="1603622"/>
            <a:ext cx="192947" cy="94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29CC3439-B235-48F0-85C4-69507E264B93}"/>
              </a:ext>
            </a:extLst>
          </p:cNvPr>
          <p:cNvGraphicFramePr>
            <a:graphicFrameLocks noGrp="1"/>
          </p:cNvGraphicFramePr>
          <p:nvPr>
            <p:extLst>
              <p:ext uri="{D42A27DB-BD31-4B8C-83A1-F6EECF244321}">
                <p14:modId xmlns:p14="http://schemas.microsoft.com/office/powerpoint/2010/main" val="2077388711"/>
              </p:ext>
            </p:extLst>
          </p:nvPr>
        </p:nvGraphicFramePr>
        <p:xfrm>
          <a:off x="5454641" y="2714139"/>
          <a:ext cx="5838737" cy="3102842"/>
        </p:xfrm>
        <a:graphic>
          <a:graphicData uri="http://schemas.openxmlformats.org/drawingml/2006/table">
            <a:tbl>
              <a:tblPr firstRow="1" bandRow="1">
                <a:tableStyleId>{5C22544A-7EE6-4342-B048-85BDC9FD1C3A}</a:tableStyleId>
              </a:tblPr>
              <a:tblGrid>
                <a:gridCol w="1221898">
                  <a:extLst>
                    <a:ext uri="{9D8B030D-6E8A-4147-A177-3AD203B41FA5}">
                      <a16:colId xmlns:a16="http://schemas.microsoft.com/office/drawing/2014/main" val="2813885448"/>
                    </a:ext>
                  </a:extLst>
                </a:gridCol>
                <a:gridCol w="992845">
                  <a:extLst>
                    <a:ext uri="{9D8B030D-6E8A-4147-A177-3AD203B41FA5}">
                      <a16:colId xmlns:a16="http://schemas.microsoft.com/office/drawing/2014/main" val="1545799387"/>
                    </a:ext>
                  </a:extLst>
                </a:gridCol>
                <a:gridCol w="1207998">
                  <a:extLst>
                    <a:ext uri="{9D8B030D-6E8A-4147-A177-3AD203B41FA5}">
                      <a16:colId xmlns:a16="http://schemas.microsoft.com/office/drawing/2014/main" val="1748901158"/>
                    </a:ext>
                  </a:extLst>
                </a:gridCol>
                <a:gridCol w="1207998">
                  <a:extLst>
                    <a:ext uri="{9D8B030D-6E8A-4147-A177-3AD203B41FA5}">
                      <a16:colId xmlns:a16="http://schemas.microsoft.com/office/drawing/2014/main" val="3158262300"/>
                    </a:ext>
                  </a:extLst>
                </a:gridCol>
                <a:gridCol w="1207998">
                  <a:extLst>
                    <a:ext uri="{9D8B030D-6E8A-4147-A177-3AD203B41FA5}">
                      <a16:colId xmlns:a16="http://schemas.microsoft.com/office/drawing/2014/main" val="1192201943"/>
                    </a:ext>
                  </a:extLst>
                </a:gridCol>
              </a:tblGrid>
              <a:tr h="599001">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542522">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860194373"/>
                  </a:ext>
                </a:extLst>
              </a:tr>
              <a:tr h="599001">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350797425"/>
                  </a:ext>
                </a:extLst>
              </a:tr>
              <a:tr h="599001">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527748749"/>
                  </a:ext>
                </a:extLst>
              </a:tr>
              <a:tr h="599001">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sp>
        <p:nvSpPr>
          <p:cNvPr id="5" name="Oval 4">
            <a:extLst>
              <a:ext uri="{FF2B5EF4-FFF2-40B4-BE49-F238E27FC236}">
                <a16:creationId xmlns:a16="http://schemas.microsoft.com/office/drawing/2014/main" id="{89EDE1FF-4DFD-4CC6-8600-B7C6A3872AAF}"/>
              </a:ext>
            </a:extLst>
          </p:cNvPr>
          <p:cNvSpPr/>
          <p:nvPr/>
        </p:nvSpPr>
        <p:spPr>
          <a:xfrm>
            <a:off x="7625442" y="2605765"/>
            <a:ext cx="1054541" cy="6517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73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2385-E4FC-4372-8AD5-3A2702427F7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3EFCF24D-14CF-4874-A241-A2F0B7700B31}"/>
              </a:ext>
            </a:extLst>
          </p:cNvPr>
          <p:cNvSpPr>
            <a:spLocks noGrp="1"/>
          </p:cNvSpPr>
          <p:nvPr>
            <p:ph idx="1"/>
          </p:nvPr>
        </p:nvSpPr>
        <p:spPr/>
        <p:txBody>
          <a:bodyPr/>
          <a:lstStyle/>
          <a:p>
            <a:r>
              <a:rPr lang="en-US" dirty="0"/>
              <a:t>In our table the subject information is common for all students. </a:t>
            </a:r>
          </a:p>
          <a:p>
            <a:endParaRPr lang="fi-FI" dirty="0"/>
          </a:p>
          <a:p>
            <a:endParaRPr lang="fi-FI" dirty="0"/>
          </a:p>
          <a:p>
            <a:r>
              <a:rPr lang="en-US" dirty="0"/>
              <a:t>How we can solve this problem?</a:t>
            </a:r>
          </a:p>
          <a:p>
            <a:pPr lvl="2"/>
            <a:r>
              <a:rPr lang="en-US" dirty="0"/>
              <a:t>The subject-related field can be separated from the student’s name table.</a:t>
            </a:r>
            <a:endParaRPr lang="fi-FI" dirty="0"/>
          </a:p>
        </p:txBody>
      </p:sp>
    </p:spTree>
    <p:extLst>
      <p:ext uri="{BB962C8B-B14F-4D97-AF65-F5344CB8AC3E}">
        <p14:creationId xmlns:p14="http://schemas.microsoft.com/office/powerpoint/2010/main" val="388733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4FC8-CCA7-41C8-A66B-5EB98EC72EB3}"/>
              </a:ext>
            </a:extLst>
          </p:cNvPr>
          <p:cNvSpPr>
            <a:spLocks noGrp="1"/>
          </p:cNvSpPr>
          <p:nvPr>
            <p:ph type="title"/>
          </p:nvPr>
        </p:nvSpPr>
        <p:spPr/>
        <p:txBody>
          <a:bodyPr/>
          <a:lstStyle/>
          <a:p>
            <a:r>
              <a:rPr lang="en-US" dirty="0"/>
              <a:t>Solution</a:t>
            </a:r>
            <a:r>
              <a:rPr lang="fi-FI" dirty="0"/>
              <a:t>	</a:t>
            </a:r>
          </a:p>
        </p:txBody>
      </p:sp>
      <p:sp>
        <p:nvSpPr>
          <p:cNvPr id="3" name="Content Placeholder 2">
            <a:extLst>
              <a:ext uri="{FF2B5EF4-FFF2-40B4-BE49-F238E27FC236}">
                <a16:creationId xmlns:a16="http://schemas.microsoft.com/office/drawing/2014/main" id="{07D4F99F-3CE4-415B-85EC-4EBDB576BF76}"/>
              </a:ext>
            </a:extLst>
          </p:cNvPr>
          <p:cNvSpPr>
            <a:spLocks noGrp="1"/>
          </p:cNvSpPr>
          <p:nvPr>
            <p:ph idx="1"/>
          </p:nvPr>
        </p:nvSpPr>
        <p:spPr>
          <a:xfrm>
            <a:off x="1154955" y="2603500"/>
            <a:ext cx="4319414" cy="1685758"/>
          </a:xfrm>
        </p:spPr>
        <p:txBody>
          <a:bodyPr>
            <a:normAutofit/>
          </a:bodyPr>
          <a:lstStyle/>
          <a:p>
            <a:r>
              <a:rPr lang="en-US" dirty="0"/>
              <a:t>Divide the table into two tables</a:t>
            </a:r>
          </a:p>
          <a:p>
            <a:endParaRPr lang="fi-FI" dirty="0"/>
          </a:p>
        </p:txBody>
      </p:sp>
      <p:pic>
        <p:nvPicPr>
          <p:cNvPr id="6" name="Picture 5">
            <a:extLst>
              <a:ext uri="{FF2B5EF4-FFF2-40B4-BE49-F238E27FC236}">
                <a16:creationId xmlns:a16="http://schemas.microsoft.com/office/drawing/2014/main" id="{E28A765E-09BB-4037-AAA8-50B445124A7B}"/>
              </a:ext>
            </a:extLst>
          </p:cNvPr>
          <p:cNvPicPr>
            <a:picLocks noChangeAspect="1"/>
          </p:cNvPicPr>
          <p:nvPr/>
        </p:nvPicPr>
        <p:blipFill>
          <a:blip r:embed="rId2"/>
          <a:stretch>
            <a:fillRect/>
          </a:stretch>
        </p:blipFill>
        <p:spPr>
          <a:xfrm>
            <a:off x="5717778" y="4487042"/>
            <a:ext cx="2024631" cy="1268078"/>
          </a:xfrm>
          <a:prstGeom prst="rect">
            <a:avLst/>
          </a:prstGeom>
        </p:spPr>
      </p:pic>
      <p:sp>
        <p:nvSpPr>
          <p:cNvPr id="9" name="Arrow: Right 8">
            <a:extLst>
              <a:ext uri="{FF2B5EF4-FFF2-40B4-BE49-F238E27FC236}">
                <a16:creationId xmlns:a16="http://schemas.microsoft.com/office/drawing/2014/main" id="{EBC34B63-A1F6-4E10-8E28-3ABCF8B74C66}"/>
              </a:ext>
            </a:extLst>
          </p:cNvPr>
          <p:cNvSpPr/>
          <p:nvPr/>
        </p:nvSpPr>
        <p:spPr>
          <a:xfrm rot="5400000">
            <a:off x="6734515" y="4067952"/>
            <a:ext cx="288758" cy="297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0" name="Arrow: Right 9">
            <a:extLst>
              <a:ext uri="{FF2B5EF4-FFF2-40B4-BE49-F238E27FC236}">
                <a16:creationId xmlns:a16="http://schemas.microsoft.com/office/drawing/2014/main" id="{8466A417-31EB-421A-AC9E-DFCF7B1CC361}"/>
              </a:ext>
            </a:extLst>
          </p:cNvPr>
          <p:cNvSpPr/>
          <p:nvPr/>
        </p:nvSpPr>
        <p:spPr>
          <a:xfrm rot="1458743">
            <a:off x="8013466" y="4054205"/>
            <a:ext cx="968500" cy="287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aphicFrame>
        <p:nvGraphicFramePr>
          <p:cNvPr id="11" name="Table 10">
            <a:extLst>
              <a:ext uri="{FF2B5EF4-FFF2-40B4-BE49-F238E27FC236}">
                <a16:creationId xmlns:a16="http://schemas.microsoft.com/office/drawing/2014/main" id="{B0227B26-833C-4FFB-BCEF-7777A61BB680}"/>
              </a:ext>
            </a:extLst>
          </p:cNvPr>
          <p:cNvGraphicFramePr>
            <a:graphicFrameLocks noGrp="1"/>
          </p:cNvGraphicFramePr>
          <p:nvPr>
            <p:extLst>
              <p:ext uri="{D42A27DB-BD31-4B8C-83A1-F6EECF244321}">
                <p14:modId xmlns:p14="http://schemas.microsoft.com/office/powerpoint/2010/main" val="2842520369"/>
              </p:ext>
            </p:extLst>
          </p:nvPr>
        </p:nvGraphicFramePr>
        <p:xfrm>
          <a:off x="5811399" y="1486531"/>
          <a:ext cx="5030773" cy="2422001"/>
        </p:xfrm>
        <a:graphic>
          <a:graphicData uri="http://schemas.openxmlformats.org/drawingml/2006/table">
            <a:tbl>
              <a:tblPr firstRow="1" bandRow="1">
                <a:tableStyleId>{5C22544A-7EE6-4342-B048-85BDC9FD1C3A}</a:tableStyleId>
              </a:tblPr>
              <a:tblGrid>
                <a:gridCol w="1189895">
                  <a:extLst>
                    <a:ext uri="{9D8B030D-6E8A-4147-A177-3AD203B41FA5}">
                      <a16:colId xmlns:a16="http://schemas.microsoft.com/office/drawing/2014/main" val="2813885448"/>
                    </a:ext>
                  </a:extLst>
                </a:gridCol>
                <a:gridCol w="804411">
                  <a:extLst>
                    <a:ext uri="{9D8B030D-6E8A-4147-A177-3AD203B41FA5}">
                      <a16:colId xmlns:a16="http://schemas.microsoft.com/office/drawing/2014/main" val="1545799387"/>
                    </a:ext>
                  </a:extLst>
                </a:gridCol>
                <a:gridCol w="1043559">
                  <a:extLst>
                    <a:ext uri="{9D8B030D-6E8A-4147-A177-3AD203B41FA5}">
                      <a16:colId xmlns:a16="http://schemas.microsoft.com/office/drawing/2014/main" val="1748901158"/>
                    </a:ext>
                  </a:extLst>
                </a:gridCol>
                <a:gridCol w="952073">
                  <a:extLst>
                    <a:ext uri="{9D8B030D-6E8A-4147-A177-3AD203B41FA5}">
                      <a16:colId xmlns:a16="http://schemas.microsoft.com/office/drawing/2014/main" val="3158262300"/>
                    </a:ext>
                  </a:extLst>
                </a:gridCol>
                <a:gridCol w="1040835">
                  <a:extLst>
                    <a:ext uri="{9D8B030D-6E8A-4147-A177-3AD203B41FA5}">
                      <a16:colId xmlns:a16="http://schemas.microsoft.com/office/drawing/2014/main" val="1192201943"/>
                    </a:ext>
                  </a:extLst>
                </a:gridCol>
              </a:tblGrid>
              <a:tr h="561200">
                <a:tc>
                  <a:txBody>
                    <a:bodyPr/>
                    <a:lstStyle/>
                    <a:p>
                      <a:r>
                        <a:rPr lang="fi-FI" sz="1400" dirty="0" err="1"/>
                        <a:t>Student_ID</a:t>
                      </a:r>
                      <a:endParaRPr lang="fi-FI" sz="1400" dirty="0"/>
                    </a:p>
                  </a:txBody>
                  <a:tcPr/>
                </a:tc>
                <a:tc>
                  <a:txBody>
                    <a:bodyPr/>
                    <a:lstStyle/>
                    <a:p>
                      <a:r>
                        <a:rPr lang="fi-FI" sz="1400" dirty="0" err="1"/>
                        <a:t>Name</a:t>
                      </a:r>
                      <a:r>
                        <a:rPr lang="fi-FI" sz="1400" dirty="0"/>
                        <a:t> </a:t>
                      </a:r>
                    </a:p>
                  </a:txBody>
                  <a:tcPr/>
                </a:tc>
                <a:tc>
                  <a:txBody>
                    <a:bodyPr/>
                    <a:lstStyle/>
                    <a:p>
                      <a:r>
                        <a:rPr lang="fi-FI" sz="1400" dirty="0" err="1"/>
                        <a:t>Subject</a:t>
                      </a:r>
                      <a:endParaRPr lang="fi-FI" sz="1400" dirty="0"/>
                    </a:p>
                  </a:txBody>
                  <a:tcPr/>
                </a:tc>
                <a:tc>
                  <a:txBody>
                    <a:bodyPr/>
                    <a:lstStyle/>
                    <a:p>
                      <a:r>
                        <a:rPr lang="fi-FI" sz="1400" dirty="0" err="1"/>
                        <a:t>HoD</a:t>
                      </a:r>
                      <a:endParaRPr lang="fi-FI" sz="1400" dirty="0"/>
                    </a:p>
                  </a:txBody>
                  <a:tcPr/>
                </a:tc>
                <a:tc>
                  <a:txBody>
                    <a:bodyPr/>
                    <a:lstStyle/>
                    <a:p>
                      <a:r>
                        <a:rPr lang="fi-FI" sz="1400" dirty="0"/>
                        <a:t>Office No.</a:t>
                      </a:r>
                    </a:p>
                  </a:txBody>
                  <a:tcPr/>
                </a:tc>
                <a:extLst>
                  <a:ext uri="{0D108BD9-81ED-4DB2-BD59-A6C34878D82A}">
                    <a16:rowId xmlns:a16="http://schemas.microsoft.com/office/drawing/2014/main" val="4209763444"/>
                  </a:ext>
                </a:extLst>
              </a:tr>
              <a:tr h="296381">
                <a:tc>
                  <a:txBody>
                    <a:bodyPr/>
                    <a:lstStyle/>
                    <a:p>
                      <a:r>
                        <a:rPr lang="fi-FI" sz="1400" dirty="0"/>
                        <a:t>1</a:t>
                      </a:r>
                    </a:p>
                  </a:txBody>
                  <a:tcPr/>
                </a:tc>
                <a:tc>
                  <a:txBody>
                    <a:bodyPr/>
                    <a:lstStyle/>
                    <a:p>
                      <a:r>
                        <a:rPr lang="fi-FI" sz="1400" dirty="0"/>
                        <a:t>Timo</a:t>
                      </a:r>
                    </a:p>
                  </a:txBody>
                  <a:tcPr/>
                </a:tc>
                <a:tc>
                  <a:txBody>
                    <a:bodyPr/>
                    <a:lstStyle/>
                    <a:p>
                      <a:r>
                        <a:rPr lang="fi-FI" sz="1400" dirty="0">
                          <a:solidFill>
                            <a:schemeClr val="bg2">
                              <a:lumMod val="75000"/>
                            </a:schemeClr>
                          </a:solidFill>
                        </a:rPr>
                        <a:t>ICT, BIT</a:t>
                      </a:r>
                    </a:p>
                  </a:txBody>
                  <a:tcPr/>
                </a:tc>
                <a:tc>
                  <a:txBody>
                    <a:bodyPr/>
                    <a:lstStyle/>
                    <a:p>
                      <a:r>
                        <a:rPr lang="fi-FI" sz="1400" dirty="0">
                          <a:solidFill>
                            <a:schemeClr val="bg2">
                              <a:lumMod val="75000"/>
                            </a:schemeClr>
                          </a:solidFill>
                        </a:rPr>
                        <a:t>Simo</a:t>
                      </a:r>
                    </a:p>
                  </a:txBody>
                  <a:tcPr/>
                </a:tc>
                <a:tc>
                  <a:txBody>
                    <a:bodyPr/>
                    <a:lstStyle/>
                    <a:p>
                      <a:r>
                        <a:rPr lang="fi-FI" sz="1400" dirty="0">
                          <a:solidFill>
                            <a:schemeClr val="bg2">
                              <a:lumMod val="75000"/>
                            </a:schemeClr>
                          </a:solidFill>
                        </a:rPr>
                        <a:t>0934945</a:t>
                      </a:r>
                    </a:p>
                  </a:txBody>
                  <a:tcPr/>
                </a:tc>
                <a:extLst>
                  <a:ext uri="{0D108BD9-81ED-4DB2-BD59-A6C34878D82A}">
                    <a16:rowId xmlns:a16="http://schemas.microsoft.com/office/drawing/2014/main" val="860194373"/>
                  </a:ext>
                </a:extLst>
              </a:tr>
              <a:tr h="518667">
                <a:tc>
                  <a:txBody>
                    <a:bodyPr/>
                    <a:lstStyle/>
                    <a:p>
                      <a:r>
                        <a:rPr lang="fi-FI" sz="1400" dirty="0"/>
                        <a:t>2</a:t>
                      </a:r>
                    </a:p>
                  </a:txBody>
                  <a:tcPr/>
                </a:tc>
                <a:tc>
                  <a:txBody>
                    <a:bodyPr/>
                    <a:lstStyle/>
                    <a:p>
                      <a:r>
                        <a:rPr lang="fi-FI" sz="1400" dirty="0"/>
                        <a:t>Satu</a:t>
                      </a:r>
                    </a:p>
                  </a:txBody>
                  <a:tcPr/>
                </a:tc>
                <a:tc>
                  <a:txBody>
                    <a:bodyPr/>
                    <a:lstStyle/>
                    <a:p>
                      <a:r>
                        <a:rPr lang="fi-FI" sz="1400" dirty="0">
                          <a:solidFill>
                            <a:schemeClr val="bg2">
                              <a:lumMod val="75000"/>
                            </a:schemeClr>
                          </a:solidFill>
                        </a:rPr>
                        <a:t>ICT</a:t>
                      </a:r>
                    </a:p>
                  </a:txBody>
                  <a:tcPr/>
                </a:tc>
                <a:tc>
                  <a:txBody>
                    <a:bodyPr/>
                    <a:lstStyle/>
                    <a:p>
                      <a:r>
                        <a:rPr lang="fi-FI" sz="140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solidFill>
                            <a:schemeClr val="bg2">
                              <a:lumMod val="75000"/>
                            </a:schemeClr>
                          </a:solidFill>
                        </a:rPr>
                        <a:t>0934945</a:t>
                      </a:r>
                    </a:p>
                    <a:p>
                      <a:endParaRPr lang="fi-FI" sz="1400" dirty="0">
                        <a:solidFill>
                          <a:schemeClr val="bg2">
                            <a:lumMod val="75000"/>
                          </a:schemeClr>
                        </a:solidFill>
                      </a:endParaRPr>
                    </a:p>
                  </a:txBody>
                  <a:tcPr/>
                </a:tc>
                <a:extLst>
                  <a:ext uri="{0D108BD9-81ED-4DB2-BD59-A6C34878D82A}">
                    <a16:rowId xmlns:a16="http://schemas.microsoft.com/office/drawing/2014/main" val="3350797425"/>
                  </a:ext>
                </a:extLst>
              </a:tr>
              <a:tr h="518667">
                <a:tc>
                  <a:txBody>
                    <a:bodyPr/>
                    <a:lstStyle/>
                    <a:p>
                      <a:r>
                        <a:rPr lang="fi-FI" sz="1400" dirty="0"/>
                        <a:t>3</a:t>
                      </a:r>
                    </a:p>
                  </a:txBody>
                  <a:tcPr/>
                </a:tc>
                <a:tc>
                  <a:txBody>
                    <a:bodyPr/>
                    <a:lstStyle/>
                    <a:p>
                      <a:r>
                        <a:rPr lang="fi-FI" sz="1400" dirty="0"/>
                        <a:t>Mika</a:t>
                      </a:r>
                    </a:p>
                  </a:txBody>
                  <a:tcPr/>
                </a:tc>
                <a:tc>
                  <a:txBody>
                    <a:bodyPr/>
                    <a:lstStyle/>
                    <a:p>
                      <a:r>
                        <a:rPr lang="fi-FI" sz="1400" dirty="0">
                          <a:solidFill>
                            <a:schemeClr val="bg2">
                              <a:lumMod val="75000"/>
                            </a:schemeClr>
                          </a:solidFill>
                        </a:rPr>
                        <a:t>UX</a:t>
                      </a:r>
                    </a:p>
                  </a:txBody>
                  <a:tcPr/>
                </a:tc>
                <a:tc>
                  <a:txBody>
                    <a:bodyPr/>
                    <a:lstStyle/>
                    <a:p>
                      <a:r>
                        <a:rPr lang="fi-FI" sz="140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solidFill>
                            <a:schemeClr val="bg2">
                              <a:lumMod val="75000"/>
                            </a:schemeClr>
                          </a:solidFill>
                        </a:rPr>
                        <a:t>0934945</a:t>
                      </a:r>
                    </a:p>
                    <a:p>
                      <a:endParaRPr lang="fi-FI" sz="1400" dirty="0">
                        <a:solidFill>
                          <a:schemeClr val="bg2">
                            <a:lumMod val="75000"/>
                          </a:schemeClr>
                        </a:solidFill>
                      </a:endParaRPr>
                    </a:p>
                  </a:txBody>
                  <a:tcPr/>
                </a:tc>
                <a:extLst>
                  <a:ext uri="{0D108BD9-81ED-4DB2-BD59-A6C34878D82A}">
                    <a16:rowId xmlns:a16="http://schemas.microsoft.com/office/drawing/2014/main" val="1527748749"/>
                  </a:ext>
                </a:extLst>
              </a:tr>
              <a:tr h="518667">
                <a:tc>
                  <a:txBody>
                    <a:bodyPr/>
                    <a:lstStyle/>
                    <a:p>
                      <a:r>
                        <a:rPr lang="fi-FI" sz="1400" dirty="0"/>
                        <a:t>4</a:t>
                      </a:r>
                    </a:p>
                  </a:txBody>
                  <a:tcPr/>
                </a:tc>
                <a:tc>
                  <a:txBody>
                    <a:bodyPr/>
                    <a:lstStyle/>
                    <a:p>
                      <a:r>
                        <a:rPr lang="fi-FI" sz="1400" dirty="0"/>
                        <a:t>Outi</a:t>
                      </a:r>
                    </a:p>
                  </a:txBody>
                  <a:tcPr/>
                </a:tc>
                <a:tc>
                  <a:txBody>
                    <a:bodyPr/>
                    <a:lstStyle/>
                    <a:p>
                      <a:r>
                        <a:rPr lang="fi-FI" sz="1400" dirty="0">
                          <a:solidFill>
                            <a:schemeClr val="bg2">
                              <a:lumMod val="75000"/>
                            </a:schemeClr>
                          </a:solidFill>
                        </a:rPr>
                        <a:t>ICT</a:t>
                      </a:r>
                    </a:p>
                  </a:txBody>
                  <a:tcPr/>
                </a:tc>
                <a:tc>
                  <a:txBody>
                    <a:bodyPr/>
                    <a:lstStyle/>
                    <a:p>
                      <a:r>
                        <a:rPr lang="fi-FI" sz="140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400" dirty="0">
                          <a:solidFill>
                            <a:schemeClr val="bg2">
                              <a:lumMod val="75000"/>
                            </a:schemeClr>
                          </a:solidFill>
                        </a:rPr>
                        <a:t>0934945</a:t>
                      </a:r>
                    </a:p>
                    <a:p>
                      <a:endParaRPr lang="fi-FI" sz="1400"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graphicFrame>
        <p:nvGraphicFramePr>
          <p:cNvPr id="4" name="Table 3">
            <a:extLst>
              <a:ext uri="{FF2B5EF4-FFF2-40B4-BE49-F238E27FC236}">
                <a16:creationId xmlns:a16="http://schemas.microsoft.com/office/drawing/2014/main" id="{6A94DD79-48A4-451F-A233-86C7DD742861}"/>
              </a:ext>
            </a:extLst>
          </p:cNvPr>
          <p:cNvGraphicFramePr>
            <a:graphicFrameLocks noGrp="1"/>
          </p:cNvGraphicFramePr>
          <p:nvPr>
            <p:extLst>
              <p:ext uri="{D42A27DB-BD31-4B8C-83A1-F6EECF244321}">
                <p14:modId xmlns:p14="http://schemas.microsoft.com/office/powerpoint/2010/main" val="3263922498"/>
              </p:ext>
            </p:extLst>
          </p:nvPr>
        </p:nvGraphicFramePr>
        <p:xfrm>
          <a:off x="9253023" y="4072372"/>
          <a:ext cx="2746055" cy="2106690"/>
        </p:xfrm>
        <a:graphic>
          <a:graphicData uri="http://schemas.openxmlformats.org/drawingml/2006/table">
            <a:tbl>
              <a:tblPr firstRow="1" bandRow="1">
                <a:tableStyleId>{5C22544A-7EE6-4342-B048-85BDC9FD1C3A}</a:tableStyleId>
              </a:tblPr>
              <a:tblGrid>
                <a:gridCol w="874533">
                  <a:extLst>
                    <a:ext uri="{9D8B030D-6E8A-4147-A177-3AD203B41FA5}">
                      <a16:colId xmlns:a16="http://schemas.microsoft.com/office/drawing/2014/main" val="1568617984"/>
                    </a:ext>
                  </a:extLst>
                </a:gridCol>
                <a:gridCol w="894083">
                  <a:extLst>
                    <a:ext uri="{9D8B030D-6E8A-4147-A177-3AD203B41FA5}">
                      <a16:colId xmlns:a16="http://schemas.microsoft.com/office/drawing/2014/main" val="3615879863"/>
                    </a:ext>
                  </a:extLst>
                </a:gridCol>
                <a:gridCol w="977439">
                  <a:extLst>
                    <a:ext uri="{9D8B030D-6E8A-4147-A177-3AD203B41FA5}">
                      <a16:colId xmlns:a16="http://schemas.microsoft.com/office/drawing/2014/main" val="797797110"/>
                    </a:ext>
                  </a:extLst>
                </a:gridCol>
              </a:tblGrid>
              <a:tr h="488139">
                <a:tc>
                  <a:txBody>
                    <a:bodyPr/>
                    <a:lstStyle/>
                    <a:p>
                      <a:r>
                        <a:rPr lang="fi-FI" sz="1050" dirty="0" err="1"/>
                        <a:t>Subject</a:t>
                      </a:r>
                      <a:endParaRPr lang="fi-FI" sz="1050" dirty="0"/>
                    </a:p>
                  </a:txBody>
                  <a:tcPr/>
                </a:tc>
                <a:tc>
                  <a:txBody>
                    <a:bodyPr/>
                    <a:lstStyle/>
                    <a:p>
                      <a:r>
                        <a:rPr lang="fi-FI" sz="1050" dirty="0" err="1"/>
                        <a:t>HoD</a:t>
                      </a:r>
                      <a:endParaRPr lang="fi-FI" sz="1050" dirty="0"/>
                    </a:p>
                  </a:txBody>
                  <a:tcPr/>
                </a:tc>
                <a:tc>
                  <a:txBody>
                    <a:bodyPr/>
                    <a:lstStyle/>
                    <a:p>
                      <a:r>
                        <a:rPr lang="fi-FI" sz="1050" dirty="0"/>
                        <a:t>Office No.</a:t>
                      </a:r>
                    </a:p>
                  </a:txBody>
                  <a:tcPr/>
                </a:tc>
                <a:extLst>
                  <a:ext uri="{0D108BD9-81ED-4DB2-BD59-A6C34878D82A}">
                    <a16:rowId xmlns:a16="http://schemas.microsoft.com/office/drawing/2014/main" val="2329812499"/>
                  </a:ext>
                </a:extLst>
              </a:tr>
              <a:tr h="265119">
                <a:tc>
                  <a:txBody>
                    <a:bodyPr/>
                    <a:lstStyle/>
                    <a:p>
                      <a:r>
                        <a:rPr lang="fi-FI" sz="1050" dirty="0">
                          <a:solidFill>
                            <a:schemeClr val="bg2">
                              <a:lumMod val="75000"/>
                            </a:schemeClr>
                          </a:solidFill>
                        </a:rPr>
                        <a:t>ICT</a:t>
                      </a:r>
                    </a:p>
                  </a:txBody>
                  <a:tcPr/>
                </a:tc>
                <a:tc>
                  <a:txBody>
                    <a:bodyPr/>
                    <a:lstStyle/>
                    <a:p>
                      <a:r>
                        <a:rPr lang="fi-FI" sz="1050" dirty="0">
                          <a:solidFill>
                            <a:schemeClr val="bg2">
                              <a:lumMod val="75000"/>
                            </a:schemeClr>
                          </a:solidFill>
                        </a:rPr>
                        <a:t>Simo</a:t>
                      </a:r>
                    </a:p>
                  </a:txBody>
                  <a:tcPr/>
                </a:tc>
                <a:tc>
                  <a:txBody>
                    <a:bodyPr/>
                    <a:lstStyle/>
                    <a:p>
                      <a:r>
                        <a:rPr lang="fi-FI" sz="1050" dirty="0">
                          <a:solidFill>
                            <a:schemeClr val="bg2">
                              <a:lumMod val="75000"/>
                            </a:schemeClr>
                          </a:solidFill>
                        </a:rPr>
                        <a:t>0934945</a:t>
                      </a:r>
                    </a:p>
                  </a:txBody>
                  <a:tcPr/>
                </a:tc>
                <a:extLst>
                  <a:ext uri="{0D108BD9-81ED-4DB2-BD59-A6C34878D82A}">
                    <a16:rowId xmlns:a16="http://schemas.microsoft.com/office/drawing/2014/main" val="1175127015"/>
                  </a:ext>
                </a:extLst>
              </a:tr>
              <a:tr h="451144">
                <a:tc>
                  <a:txBody>
                    <a:bodyPr/>
                    <a:lstStyle/>
                    <a:p>
                      <a:r>
                        <a:rPr lang="fi-FI" sz="1050" dirty="0">
                          <a:solidFill>
                            <a:schemeClr val="bg2">
                              <a:lumMod val="75000"/>
                            </a:schemeClr>
                          </a:solidFill>
                        </a:rPr>
                        <a:t>BIT</a:t>
                      </a:r>
                    </a:p>
                  </a:txBody>
                  <a:tcPr/>
                </a:tc>
                <a:tc>
                  <a:txBody>
                    <a:bodyPr/>
                    <a:lstStyle/>
                    <a:p>
                      <a:r>
                        <a:rPr lang="fi-FI" sz="105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050" dirty="0">
                          <a:solidFill>
                            <a:schemeClr val="bg2">
                              <a:lumMod val="75000"/>
                            </a:schemeClr>
                          </a:solidFill>
                        </a:rPr>
                        <a:t>0934945</a:t>
                      </a:r>
                    </a:p>
                    <a:p>
                      <a:endParaRPr lang="fi-FI" sz="1050" dirty="0">
                        <a:solidFill>
                          <a:schemeClr val="bg2">
                            <a:lumMod val="75000"/>
                          </a:schemeClr>
                        </a:solidFill>
                      </a:endParaRPr>
                    </a:p>
                  </a:txBody>
                  <a:tcPr/>
                </a:tc>
                <a:extLst>
                  <a:ext uri="{0D108BD9-81ED-4DB2-BD59-A6C34878D82A}">
                    <a16:rowId xmlns:a16="http://schemas.microsoft.com/office/drawing/2014/main" val="1077982808"/>
                  </a:ext>
                </a:extLst>
              </a:tr>
              <a:tr h="451144">
                <a:tc>
                  <a:txBody>
                    <a:bodyPr/>
                    <a:lstStyle/>
                    <a:p>
                      <a:r>
                        <a:rPr lang="fi-FI" sz="1050" dirty="0">
                          <a:solidFill>
                            <a:schemeClr val="bg2">
                              <a:lumMod val="75000"/>
                            </a:schemeClr>
                          </a:solidFill>
                        </a:rPr>
                        <a:t>UX</a:t>
                      </a:r>
                    </a:p>
                  </a:txBody>
                  <a:tcPr/>
                </a:tc>
                <a:tc>
                  <a:txBody>
                    <a:bodyPr/>
                    <a:lstStyle/>
                    <a:p>
                      <a:r>
                        <a:rPr lang="fi-FI" sz="105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050" dirty="0">
                          <a:solidFill>
                            <a:schemeClr val="bg2">
                              <a:lumMod val="75000"/>
                            </a:schemeClr>
                          </a:solidFill>
                        </a:rPr>
                        <a:t>0934945</a:t>
                      </a:r>
                    </a:p>
                    <a:p>
                      <a:endParaRPr lang="fi-FI" sz="1050" dirty="0">
                        <a:solidFill>
                          <a:schemeClr val="bg2">
                            <a:lumMod val="75000"/>
                          </a:schemeClr>
                        </a:solidFill>
                      </a:endParaRPr>
                    </a:p>
                  </a:txBody>
                  <a:tcPr/>
                </a:tc>
                <a:extLst>
                  <a:ext uri="{0D108BD9-81ED-4DB2-BD59-A6C34878D82A}">
                    <a16:rowId xmlns:a16="http://schemas.microsoft.com/office/drawing/2014/main" val="3449275343"/>
                  </a:ext>
                </a:extLst>
              </a:tr>
              <a:tr h="451144">
                <a:tc>
                  <a:txBody>
                    <a:bodyPr/>
                    <a:lstStyle/>
                    <a:p>
                      <a:r>
                        <a:rPr lang="fi-FI" sz="1050" dirty="0">
                          <a:solidFill>
                            <a:schemeClr val="bg2">
                              <a:lumMod val="75000"/>
                            </a:schemeClr>
                          </a:solidFill>
                        </a:rPr>
                        <a:t>ICT</a:t>
                      </a:r>
                    </a:p>
                  </a:txBody>
                  <a:tcPr/>
                </a:tc>
                <a:tc>
                  <a:txBody>
                    <a:bodyPr/>
                    <a:lstStyle/>
                    <a:p>
                      <a:r>
                        <a:rPr lang="fi-FI" sz="1050"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sz="1050" dirty="0">
                          <a:solidFill>
                            <a:schemeClr val="bg2">
                              <a:lumMod val="75000"/>
                            </a:schemeClr>
                          </a:solidFill>
                        </a:rPr>
                        <a:t>0934945</a:t>
                      </a:r>
                    </a:p>
                    <a:p>
                      <a:endParaRPr lang="fi-FI" sz="1050" dirty="0">
                        <a:solidFill>
                          <a:schemeClr val="bg2">
                            <a:lumMod val="75000"/>
                          </a:schemeClr>
                        </a:solidFill>
                      </a:endParaRPr>
                    </a:p>
                  </a:txBody>
                  <a:tcPr/>
                </a:tc>
                <a:extLst>
                  <a:ext uri="{0D108BD9-81ED-4DB2-BD59-A6C34878D82A}">
                    <a16:rowId xmlns:a16="http://schemas.microsoft.com/office/drawing/2014/main" val="3387765047"/>
                  </a:ext>
                </a:extLst>
              </a:tr>
            </a:tbl>
          </a:graphicData>
        </a:graphic>
      </p:graphicFrame>
    </p:spTree>
    <p:extLst>
      <p:ext uri="{BB962C8B-B14F-4D97-AF65-F5344CB8AC3E}">
        <p14:creationId xmlns:p14="http://schemas.microsoft.com/office/powerpoint/2010/main" val="274998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D350-2778-4A90-8190-44AB945CE778}"/>
              </a:ext>
            </a:extLst>
          </p:cNvPr>
          <p:cNvSpPr>
            <a:spLocks noGrp="1"/>
          </p:cNvSpPr>
          <p:nvPr>
            <p:ph type="title"/>
          </p:nvPr>
        </p:nvSpPr>
        <p:spPr/>
        <p:txBody>
          <a:bodyPr/>
          <a:lstStyle/>
          <a:p>
            <a:r>
              <a:rPr lang="fi-FI" dirty="0"/>
              <a:t>1st NF</a:t>
            </a:r>
          </a:p>
        </p:txBody>
      </p:sp>
      <p:graphicFrame>
        <p:nvGraphicFramePr>
          <p:cNvPr id="4" name="Table 3">
            <a:extLst>
              <a:ext uri="{FF2B5EF4-FFF2-40B4-BE49-F238E27FC236}">
                <a16:creationId xmlns:a16="http://schemas.microsoft.com/office/drawing/2014/main" id="{53240AFF-8512-4720-9F4F-D8DC11DFF60A}"/>
              </a:ext>
            </a:extLst>
          </p:cNvPr>
          <p:cNvGraphicFramePr>
            <a:graphicFrameLocks noGrp="1"/>
          </p:cNvGraphicFramePr>
          <p:nvPr>
            <p:extLst>
              <p:ext uri="{D42A27DB-BD31-4B8C-83A1-F6EECF244321}">
                <p14:modId xmlns:p14="http://schemas.microsoft.com/office/powerpoint/2010/main" val="47803103"/>
              </p:ext>
            </p:extLst>
          </p:nvPr>
        </p:nvGraphicFramePr>
        <p:xfrm>
          <a:off x="6089601" y="2769025"/>
          <a:ext cx="3891012" cy="922409"/>
        </p:xfrm>
        <a:graphic>
          <a:graphicData uri="http://schemas.openxmlformats.org/drawingml/2006/table">
            <a:tbl>
              <a:tblPr firstRow="1" bandRow="1">
                <a:tableStyleId>{5C22544A-7EE6-4342-B048-85BDC9FD1C3A}</a:tableStyleId>
              </a:tblPr>
              <a:tblGrid>
                <a:gridCol w="1297004">
                  <a:extLst>
                    <a:ext uri="{9D8B030D-6E8A-4147-A177-3AD203B41FA5}">
                      <a16:colId xmlns:a16="http://schemas.microsoft.com/office/drawing/2014/main" val="133522075"/>
                    </a:ext>
                  </a:extLst>
                </a:gridCol>
                <a:gridCol w="1297004">
                  <a:extLst>
                    <a:ext uri="{9D8B030D-6E8A-4147-A177-3AD203B41FA5}">
                      <a16:colId xmlns:a16="http://schemas.microsoft.com/office/drawing/2014/main" val="2688457822"/>
                    </a:ext>
                  </a:extLst>
                </a:gridCol>
                <a:gridCol w="1297004">
                  <a:extLst>
                    <a:ext uri="{9D8B030D-6E8A-4147-A177-3AD203B41FA5}">
                      <a16:colId xmlns:a16="http://schemas.microsoft.com/office/drawing/2014/main" val="2048625733"/>
                    </a:ext>
                  </a:extLst>
                </a:gridCol>
              </a:tblGrid>
              <a:tr h="556649">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879347943"/>
                  </a:ext>
                </a:extLst>
              </a:tr>
              <a:tr h="318085">
                <a:tc>
                  <a:txBody>
                    <a:bodyPr/>
                    <a:lstStyle/>
                    <a:p>
                      <a:r>
                        <a:rPr lang="fi-FI" dirty="0">
                          <a:solidFill>
                            <a:schemeClr val="tx1"/>
                          </a:solidFill>
                        </a:rPr>
                        <a:t>ICT</a:t>
                      </a:r>
                    </a:p>
                  </a:txBody>
                  <a:tcPr/>
                </a:tc>
                <a:tc>
                  <a:txBody>
                    <a:bodyPr/>
                    <a:lstStyle/>
                    <a:p>
                      <a:r>
                        <a:rPr lang="fi-FI" dirty="0">
                          <a:solidFill>
                            <a:schemeClr val="tx1"/>
                          </a:solidFill>
                        </a:rPr>
                        <a:t>Simo</a:t>
                      </a:r>
                    </a:p>
                  </a:txBody>
                  <a:tcPr/>
                </a:tc>
                <a:tc>
                  <a:txBody>
                    <a:bodyPr/>
                    <a:lstStyle/>
                    <a:p>
                      <a:r>
                        <a:rPr lang="fi-FI" dirty="0">
                          <a:solidFill>
                            <a:schemeClr val="tx1"/>
                          </a:solidFill>
                        </a:rPr>
                        <a:t>0934945</a:t>
                      </a:r>
                    </a:p>
                  </a:txBody>
                  <a:tcPr/>
                </a:tc>
                <a:extLst>
                  <a:ext uri="{0D108BD9-81ED-4DB2-BD59-A6C34878D82A}">
                    <a16:rowId xmlns:a16="http://schemas.microsoft.com/office/drawing/2014/main" val="3270278232"/>
                  </a:ext>
                </a:extLst>
              </a:tr>
            </a:tbl>
          </a:graphicData>
        </a:graphic>
      </p:graphicFrame>
      <p:graphicFrame>
        <p:nvGraphicFramePr>
          <p:cNvPr id="5" name="Table 4">
            <a:extLst>
              <a:ext uri="{FF2B5EF4-FFF2-40B4-BE49-F238E27FC236}">
                <a16:creationId xmlns:a16="http://schemas.microsoft.com/office/drawing/2014/main" id="{88683BE6-9C53-4088-87A3-A2E63BC8A272}"/>
              </a:ext>
            </a:extLst>
          </p:cNvPr>
          <p:cNvGraphicFramePr>
            <a:graphicFrameLocks noGrp="1"/>
          </p:cNvGraphicFramePr>
          <p:nvPr>
            <p:extLst>
              <p:ext uri="{D42A27DB-BD31-4B8C-83A1-F6EECF244321}">
                <p14:modId xmlns:p14="http://schemas.microsoft.com/office/powerpoint/2010/main" val="972999677"/>
              </p:ext>
            </p:extLst>
          </p:nvPr>
        </p:nvGraphicFramePr>
        <p:xfrm>
          <a:off x="852438" y="2014229"/>
          <a:ext cx="3624761" cy="2592356"/>
        </p:xfrm>
        <a:graphic>
          <a:graphicData uri="http://schemas.openxmlformats.org/drawingml/2006/table">
            <a:tbl>
              <a:tblPr firstRow="1" bandRow="1">
                <a:tableStyleId>{5C22544A-7EE6-4342-B048-85BDC9FD1C3A}</a:tableStyleId>
              </a:tblPr>
              <a:tblGrid>
                <a:gridCol w="1261759">
                  <a:extLst>
                    <a:ext uri="{9D8B030D-6E8A-4147-A177-3AD203B41FA5}">
                      <a16:colId xmlns:a16="http://schemas.microsoft.com/office/drawing/2014/main" val="815296250"/>
                    </a:ext>
                  </a:extLst>
                </a:gridCol>
                <a:gridCol w="1065998">
                  <a:extLst>
                    <a:ext uri="{9D8B030D-6E8A-4147-A177-3AD203B41FA5}">
                      <a16:colId xmlns:a16="http://schemas.microsoft.com/office/drawing/2014/main" val="2206776008"/>
                    </a:ext>
                  </a:extLst>
                </a:gridCol>
                <a:gridCol w="1297004">
                  <a:extLst>
                    <a:ext uri="{9D8B030D-6E8A-4147-A177-3AD203B41FA5}">
                      <a16:colId xmlns:a16="http://schemas.microsoft.com/office/drawing/2014/main" val="4041887428"/>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extLst>
                  <a:ext uri="{0D108BD9-81ED-4DB2-BD59-A6C34878D82A}">
                    <a16:rowId xmlns:a16="http://schemas.microsoft.com/office/drawing/2014/main" val="1092583853"/>
                  </a:ext>
                </a:extLst>
              </a:tr>
              <a:tr h="318085">
                <a:tc>
                  <a:txBody>
                    <a:bodyPr/>
                    <a:lstStyle/>
                    <a:p>
                      <a:r>
                        <a:rPr lang="fi-FI" dirty="0"/>
                        <a:t>1</a:t>
                      </a:r>
                    </a:p>
                  </a:txBody>
                  <a:tcPr/>
                </a:tc>
                <a:tc>
                  <a:txBody>
                    <a:bodyPr/>
                    <a:lstStyle/>
                    <a:p>
                      <a:r>
                        <a:rPr lang="fi-FI" dirty="0"/>
                        <a:t>Timo</a:t>
                      </a:r>
                    </a:p>
                  </a:txBody>
                  <a:tcPr/>
                </a:tc>
                <a:tc>
                  <a:txBody>
                    <a:bodyPr/>
                    <a:lstStyle/>
                    <a:p>
                      <a:r>
                        <a:rPr lang="fi-FI" dirty="0">
                          <a:solidFill>
                            <a:schemeClr val="tx1"/>
                          </a:solidFill>
                        </a:rPr>
                        <a:t>ICT</a:t>
                      </a:r>
                    </a:p>
                  </a:txBody>
                  <a:tcPr/>
                </a:tc>
                <a:extLst>
                  <a:ext uri="{0D108BD9-81ED-4DB2-BD59-A6C34878D82A}">
                    <a16:rowId xmlns:a16="http://schemas.microsoft.com/office/drawing/2014/main" val="4219952615"/>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tx1"/>
                          </a:solidFill>
                        </a:rPr>
                        <a:t>BIT</a:t>
                      </a:r>
                    </a:p>
                  </a:txBody>
                  <a:tcPr/>
                </a:tc>
                <a:extLst>
                  <a:ext uri="{0D108BD9-81ED-4DB2-BD59-A6C34878D82A}">
                    <a16:rowId xmlns:a16="http://schemas.microsoft.com/office/drawing/2014/main" val="575251392"/>
                  </a:ext>
                </a:extLst>
              </a:tr>
              <a:tr h="556649">
                <a:tc>
                  <a:txBody>
                    <a:bodyPr/>
                    <a:lstStyle/>
                    <a:p>
                      <a:r>
                        <a:rPr lang="fi-FI" dirty="0"/>
                        <a:t>3</a:t>
                      </a:r>
                    </a:p>
                  </a:txBody>
                  <a:tcPr/>
                </a:tc>
                <a:tc>
                  <a:txBody>
                    <a:bodyPr/>
                    <a:lstStyle/>
                    <a:p>
                      <a:r>
                        <a:rPr lang="fi-FI" dirty="0"/>
                        <a:t>Mika</a:t>
                      </a:r>
                    </a:p>
                  </a:txBody>
                  <a:tcPr/>
                </a:tc>
                <a:tc>
                  <a:txBody>
                    <a:bodyPr/>
                    <a:lstStyle/>
                    <a:p>
                      <a:r>
                        <a:rPr lang="fi-FI" u="none" dirty="0">
                          <a:solidFill>
                            <a:schemeClr val="tx1"/>
                          </a:solidFill>
                        </a:rPr>
                        <a:t>UX</a:t>
                      </a:r>
                    </a:p>
                  </a:txBody>
                  <a:tcPr/>
                </a:tc>
                <a:extLst>
                  <a:ext uri="{0D108BD9-81ED-4DB2-BD59-A6C34878D82A}">
                    <a16:rowId xmlns:a16="http://schemas.microsoft.com/office/drawing/2014/main" val="2176104884"/>
                  </a:ext>
                </a:extLst>
              </a:tr>
              <a:tr h="556649">
                <a:tc>
                  <a:txBody>
                    <a:bodyPr/>
                    <a:lstStyle/>
                    <a:p>
                      <a:r>
                        <a:rPr lang="fi-FI" dirty="0"/>
                        <a:t>4</a:t>
                      </a:r>
                    </a:p>
                  </a:txBody>
                  <a:tcPr/>
                </a:tc>
                <a:tc>
                  <a:txBody>
                    <a:bodyPr/>
                    <a:lstStyle/>
                    <a:p>
                      <a:r>
                        <a:rPr lang="fi-FI" dirty="0"/>
                        <a:t>Outi</a:t>
                      </a:r>
                    </a:p>
                  </a:txBody>
                  <a:tcPr/>
                </a:tc>
                <a:tc>
                  <a:txBody>
                    <a:bodyPr/>
                    <a:lstStyle/>
                    <a:p>
                      <a:r>
                        <a:rPr lang="fi-FI" dirty="0">
                          <a:solidFill>
                            <a:schemeClr val="tx1"/>
                          </a:solidFill>
                        </a:rPr>
                        <a:t>ICT</a:t>
                      </a:r>
                    </a:p>
                  </a:txBody>
                  <a:tcPr/>
                </a:tc>
                <a:extLst>
                  <a:ext uri="{0D108BD9-81ED-4DB2-BD59-A6C34878D82A}">
                    <a16:rowId xmlns:a16="http://schemas.microsoft.com/office/drawing/2014/main" val="3128851695"/>
                  </a:ext>
                </a:extLst>
              </a:tr>
            </a:tbl>
          </a:graphicData>
        </a:graphic>
      </p:graphicFrame>
      <p:cxnSp>
        <p:nvCxnSpPr>
          <p:cNvPr id="7" name="Connector: Elbow 6">
            <a:extLst>
              <a:ext uri="{FF2B5EF4-FFF2-40B4-BE49-F238E27FC236}">
                <a16:creationId xmlns:a16="http://schemas.microsoft.com/office/drawing/2014/main" id="{23F4B032-986B-4F74-B935-DF725644C838}"/>
              </a:ext>
            </a:extLst>
          </p:cNvPr>
          <p:cNvCxnSpPr>
            <a:cxnSpLocks/>
          </p:cNvCxnSpPr>
          <p:nvPr/>
        </p:nvCxnSpPr>
        <p:spPr>
          <a:xfrm>
            <a:off x="4480739" y="2301585"/>
            <a:ext cx="1608862" cy="734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39E2CCB-38E3-4076-BC17-533368076B7C}"/>
              </a:ext>
            </a:extLst>
          </p:cNvPr>
          <p:cNvSpPr txBox="1"/>
          <p:nvPr/>
        </p:nvSpPr>
        <p:spPr>
          <a:xfrm>
            <a:off x="4910189" y="4622014"/>
            <a:ext cx="64329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Normalization is about minimizing data redundancy. </a:t>
            </a:r>
          </a:p>
          <a:p>
            <a:r>
              <a:rPr lang="en-US" dirty="0"/>
              <a:t>Here only the subject has been repeated, any changes into a subject table impact all student.</a:t>
            </a:r>
          </a:p>
          <a:p>
            <a:pPr marL="285750" indent="-285750">
              <a:buFont typeface="Arial" panose="020B0604020202020204" pitchFamily="34" charset="0"/>
              <a:buChar char="•"/>
            </a:pPr>
            <a:r>
              <a:rPr lang="en-US" dirty="0"/>
              <a:t>In this solution, we do not have problems such as </a:t>
            </a:r>
          </a:p>
          <a:p>
            <a:r>
              <a:rPr lang="en-US" dirty="0"/>
              <a:t>Insert, delete, update. </a:t>
            </a:r>
          </a:p>
        </p:txBody>
      </p:sp>
      <p:graphicFrame>
        <p:nvGraphicFramePr>
          <p:cNvPr id="9" name="Table 8">
            <a:extLst>
              <a:ext uri="{FF2B5EF4-FFF2-40B4-BE49-F238E27FC236}">
                <a16:creationId xmlns:a16="http://schemas.microsoft.com/office/drawing/2014/main" id="{8C0F3585-7F30-4F9A-82A8-5F19486421AB}"/>
              </a:ext>
            </a:extLst>
          </p:cNvPr>
          <p:cNvGraphicFramePr>
            <a:graphicFrameLocks noGrp="1"/>
          </p:cNvGraphicFramePr>
          <p:nvPr>
            <p:extLst>
              <p:ext uri="{D42A27DB-BD31-4B8C-83A1-F6EECF244321}">
                <p14:modId xmlns:p14="http://schemas.microsoft.com/office/powerpoint/2010/main" val="2049879224"/>
              </p:ext>
            </p:extLst>
          </p:nvPr>
        </p:nvGraphicFramePr>
        <p:xfrm>
          <a:off x="848898" y="4601411"/>
          <a:ext cx="3624761" cy="304800"/>
        </p:xfrm>
        <a:graphic>
          <a:graphicData uri="http://schemas.openxmlformats.org/drawingml/2006/table">
            <a:tbl>
              <a:tblPr firstRow="1" bandRow="1">
                <a:tableStyleId>{5C22544A-7EE6-4342-B048-85BDC9FD1C3A}</a:tableStyleId>
              </a:tblPr>
              <a:tblGrid>
                <a:gridCol w="1254536">
                  <a:extLst>
                    <a:ext uri="{9D8B030D-6E8A-4147-A177-3AD203B41FA5}">
                      <a16:colId xmlns:a16="http://schemas.microsoft.com/office/drawing/2014/main" val="2089835369"/>
                    </a:ext>
                  </a:extLst>
                </a:gridCol>
                <a:gridCol w="1058865">
                  <a:extLst>
                    <a:ext uri="{9D8B030D-6E8A-4147-A177-3AD203B41FA5}">
                      <a16:colId xmlns:a16="http://schemas.microsoft.com/office/drawing/2014/main" val="3199719423"/>
                    </a:ext>
                  </a:extLst>
                </a:gridCol>
                <a:gridCol w="1311360">
                  <a:extLst>
                    <a:ext uri="{9D8B030D-6E8A-4147-A177-3AD203B41FA5}">
                      <a16:colId xmlns:a16="http://schemas.microsoft.com/office/drawing/2014/main" val="3647371771"/>
                    </a:ext>
                  </a:extLst>
                </a:gridCol>
              </a:tblGrid>
              <a:tr h="296381">
                <a:tc>
                  <a:txBody>
                    <a:bodyPr/>
                    <a:lstStyle/>
                    <a:p>
                      <a:r>
                        <a:rPr lang="fi-FI" sz="1400" dirty="0"/>
                        <a:t>5</a:t>
                      </a:r>
                    </a:p>
                  </a:txBody>
                  <a:tcPr/>
                </a:tc>
                <a:tc>
                  <a:txBody>
                    <a:bodyPr/>
                    <a:lstStyle/>
                    <a:p>
                      <a:r>
                        <a:rPr lang="fi-FI" sz="1400" dirty="0"/>
                        <a:t>Timo</a:t>
                      </a:r>
                    </a:p>
                  </a:txBody>
                  <a:tcPr/>
                </a:tc>
                <a:tc>
                  <a:txBody>
                    <a:bodyPr/>
                    <a:lstStyle/>
                    <a:p>
                      <a:r>
                        <a:rPr lang="fi-FI" sz="1400" dirty="0">
                          <a:solidFill>
                            <a:schemeClr val="bg2">
                              <a:lumMod val="75000"/>
                            </a:schemeClr>
                          </a:solidFill>
                        </a:rPr>
                        <a:t> BIT</a:t>
                      </a:r>
                    </a:p>
                  </a:txBody>
                  <a:tcPr/>
                </a:tc>
                <a:extLst>
                  <a:ext uri="{0D108BD9-81ED-4DB2-BD59-A6C34878D82A}">
                    <a16:rowId xmlns:a16="http://schemas.microsoft.com/office/drawing/2014/main" val="863416595"/>
                  </a:ext>
                </a:extLst>
              </a:tr>
            </a:tbl>
          </a:graphicData>
        </a:graphic>
      </p:graphicFrame>
      <p:graphicFrame>
        <p:nvGraphicFramePr>
          <p:cNvPr id="11" name="Table 10">
            <a:extLst>
              <a:ext uri="{FF2B5EF4-FFF2-40B4-BE49-F238E27FC236}">
                <a16:creationId xmlns:a16="http://schemas.microsoft.com/office/drawing/2014/main" id="{40FE4C22-6B05-421F-9DD5-58D4EE856814}"/>
              </a:ext>
            </a:extLst>
          </p:cNvPr>
          <p:cNvGraphicFramePr>
            <a:graphicFrameLocks noGrp="1"/>
          </p:cNvGraphicFramePr>
          <p:nvPr>
            <p:extLst>
              <p:ext uri="{D42A27DB-BD31-4B8C-83A1-F6EECF244321}">
                <p14:modId xmlns:p14="http://schemas.microsoft.com/office/powerpoint/2010/main" val="680703702"/>
              </p:ext>
            </p:extLst>
          </p:nvPr>
        </p:nvGraphicFramePr>
        <p:xfrm>
          <a:off x="6089601" y="4057789"/>
          <a:ext cx="3891012" cy="365760"/>
        </p:xfrm>
        <a:graphic>
          <a:graphicData uri="http://schemas.openxmlformats.org/drawingml/2006/table">
            <a:tbl>
              <a:tblPr firstRow="1" bandRow="1">
                <a:tableStyleId>{5C22544A-7EE6-4342-B048-85BDC9FD1C3A}</a:tableStyleId>
              </a:tblPr>
              <a:tblGrid>
                <a:gridCol w="1297004">
                  <a:extLst>
                    <a:ext uri="{9D8B030D-6E8A-4147-A177-3AD203B41FA5}">
                      <a16:colId xmlns:a16="http://schemas.microsoft.com/office/drawing/2014/main" val="641185715"/>
                    </a:ext>
                  </a:extLst>
                </a:gridCol>
                <a:gridCol w="1297004">
                  <a:extLst>
                    <a:ext uri="{9D8B030D-6E8A-4147-A177-3AD203B41FA5}">
                      <a16:colId xmlns:a16="http://schemas.microsoft.com/office/drawing/2014/main" val="1012463031"/>
                    </a:ext>
                  </a:extLst>
                </a:gridCol>
                <a:gridCol w="1297004">
                  <a:extLst>
                    <a:ext uri="{9D8B030D-6E8A-4147-A177-3AD203B41FA5}">
                      <a16:colId xmlns:a16="http://schemas.microsoft.com/office/drawing/2014/main" val="2800776350"/>
                    </a:ext>
                  </a:extLst>
                </a:gridCol>
              </a:tblGrid>
              <a:tr h="0">
                <a:tc>
                  <a:txBody>
                    <a:bodyPr/>
                    <a:lstStyle/>
                    <a:p>
                      <a:r>
                        <a:rPr lang="fi-FI" b="0" dirty="0">
                          <a:solidFill>
                            <a:schemeClr val="tx1"/>
                          </a:solidFill>
                        </a:rPr>
                        <a:t>UX</a:t>
                      </a:r>
                    </a:p>
                  </a:txBody>
                  <a:tcPr/>
                </a:tc>
                <a:tc>
                  <a:txBody>
                    <a:bodyPr/>
                    <a:lstStyle/>
                    <a:p>
                      <a:r>
                        <a:rPr lang="fi-FI" b="0" dirty="0">
                          <a:solidFill>
                            <a:schemeClr val="tx1"/>
                          </a:solidFill>
                        </a:rPr>
                        <a:t>Simo</a:t>
                      </a:r>
                    </a:p>
                  </a:txBody>
                  <a:tcPr/>
                </a:tc>
                <a:tc>
                  <a:txBody>
                    <a:bodyPr/>
                    <a:lstStyle/>
                    <a:p>
                      <a:r>
                        <a:rPr lang="fi-FI" b="0" dirty="0">
                          <a:solidFill>
                            <a:schemeClr val="tx1"/>
                          </a:solidFill>
                        </a:rPr>
                        <a:t>0934945</a:t>
                      </a:r>
                    </a:p>
                  </a:txBody>
                  <a:tcPr/>
                </a:tc>
                <a:extLst>
                  <a:ext uri="{0D108BD9-81ED-4DB2-BD59-A6C34878D82A}">
                    <a16:rowId xmlns:a16="http://schemas.microsoft.com/office/drawing/2014/main" val="723757806"/>
                  </a:ext>
                </a:extLst>
              </a:tr>
            </a:tbl>
          </a:graphicData>
        </a:graphic>
      </p:graphicFrame>
      <p:graphicFrame>
        <p:nvGraphicFramePr>
          <p:cNvPr id="12" name="Table 11">
            <a:extLst>
              <a:ext uri="{FF2B5EF4-FFF2-40B4-BE49-F238E27FC236}">
                <a16:creationId xmlns:a16="http://schemas.microsoft.com/office/drawing/2014/main" id="{507CD2C0-2F40-4B78-BF4A-56AD44F70C98}"/>
              </a:ext>
            </a:extLst>
          </p:cNvPr>
          <p:cNvGraphicFramePr>
            <a:graphicFrameLocks noGrp="1"/>
          </p:cNvGraphicFramePr>
          <p:nvPr>
            <p:extLst>
              <p:ext uri="{D42A27DB-BD31-4B8C-83A1-F6EECF244321}">
                <p14:modId xmlns:p14="http://schemas.microsoft.com/office/powerpoint/2010/main" val="504569701"/>
              </p:ext>
            </p:extLst>
          </p:nvPr>
        </p:nvGraphicFramePr>
        <p:xfrm>
          <a:off x="6089601" y="3692029"/>
          <a:ext cx="3891012" cy="365760"/>
        </p:xfrm>
        <a:graphic>
          <a:graphicData uri="http://schemas.openxmlformats.org/drawingml/2006/table">
            <a:tbl>
              <a:tblPr firstRow="1" bandRow="1">
                <a:tableStyleId>{5C22544A-7EE6-4342-B048-85BDC9FD1C3A}</a:tableStyleId>
              </a:tblPr>
              <a:tblGrid>
                <a:gridCol w="1297004">
                  <a:extLst>
                    <a:ext uri="{9D8B030D-6E8A-4147-A177-3AD203B41FA5}">
                      <a16:colId xmlns:a16="http://schemas.microsoft.com/office/drawing/2014/main" val="641185715"/>
                    </a:ext>
                  </a:extLst>
                </a:gridCol>
                <a:gridCol w="1297004">
                  <a:extLst>
                    <a:ext uri="{9D8B030D-6E8A-4147-A177-3AD203B41FA5}">
                      <a16:colId xmlns:a16="http://schemas.microsoft.com/office/drawing/2014/main" val="1012463031"/>
                    </a:ext>
                  </a:extLst>
                </a:gridCol>
                <a:gridCol w="1297004">
                  <a:extLst>
                    <a:ext uri="{9D8B030D-6E8A-4147-A177-3AD203B41FA5}">
                      <a16:colId xmlns:a16="http://schemas.microsoft.com/office/drawing/2014/main" val="2800776350"/>
                    </a:ext>
                  </a:extLst>
                </a:gridCol>
              </a:tblGrid>
              <a:tr h="318085">
                <a:tc>
                  <a:txBody>
                    <a:bodyPr/>
                    <a:lstStyle/>
                    <a:p>
                      <a:r>
                        <a:rPr lang="fi-FI" b="0" dirty="0">
                          <a:solidFill>
                            <a:schemeClr val="tx1"/>
                          </a:solidFill>
                        </a:rPr>
                        <a:t>BIT</a:t>
                      </a:r>
                    </a:p>
                  </a:txBody>
                  <a:tcPr/>
                </a:tc>
                <a:tc>
                  <a:txBody>
                    <a:bodyPr/>
                    <a:lstStyle/>
                    <a:p>
                      <a:r>
                        <a:rPr lang="fi-FI" b="0" dirty="0">
                          <a:solidFill>
                            <a:schemeClr val="tx1"/>
                          </a:solidFill>
                        </a:rPr>
                        <a:t>Simo</a:t>
                      </a:r>
                    </a:p>
                  </a:txBody>
                  <a:tcPr/>
                </a:tc>
                <a:tc>
                  <a:txBody>
                    <a:bodyPr/>
                    <a:lstStyle/>
                    <a:p>
                      <a:r>
                        <a:rPr lang="fi-FI" b="0" dirty="0">
                          <a:solidFill>
                            <a:schemeClr val="tx1"/>
                          </a:solidFill>
                        </a:rPr>
                        <a:t>0934945</a:t>
                      </a:r>
                    </a:p>
                  </a:txBody>
                  <a:tcPr/>
                </a:tc>
                <a:extLst>
                  <a:ext uri="{0D108BD9-81ED-4DB2-BD59-A6C34878D82A}">
                    <a16:rowId xmlns:a16="http://schemas.microsoft.com/office/drawing/2014/main" val="723757806"/>
                  </a:ext>
                </a:extLst>
              </a:tr>
            </a:tbl>
          </a:graphicData>
        </a:graphic>
      </p:graphicFrame>
    </p:spTree>
    <p:extLst>
      <p:ext uri="{BB962C8B-B14F-4D97-AF65-F5344CB8AC3E}">
        <p14:creationId xmlns:p14="http://schemas.microsoft.com/office/powerpoint/2010/main" val="206664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46DA-399E-46FB-AC7F-52C72E40C76C}"/>
              </a:ext>
            </a:extLst>
          </p:cNvPr>
          <p:cNvSpPr>
            <a:spLocks noGrp="1"/>
          </p:cNvSpPr>
          <p:nvPr>
            <p:ph type="title"/>
          </p:nvPr>
        </p:nvSpPr>
        <p:spPr/>
        <p:txBody>
          <a:bodyPr/>
          <a:lstStyle/>
          <a:p>
            <a:r>
              <a:rPr lang="fi-FI" dirty="0" err="1"/>
              <a:t>Normalization</a:t>
            </a:r>
            <a:r>
              <a:rPr lang="fi-FI" dirty="0"/>
              <a:t> </a:t>
            </a:r>
            <a:r>
              <a:rPr lang="fi-FI" dirty="0" err="1"/>
              <a:t>techniques</a:t>
            </a:r>
            <a:r>
              <a:rPr lang="fi-FI" dirty="0"/>
              <a:t>.</a:t>
            </a:r>
            <a:br>
              <a:rPr lang="fi-FI" dirty="0"/>
            </a:br>
            <a:endParaRPr lang="fi-FI" dirty="0"/>
          </a:p>
        </p:txBody>
      </p:sp>
      <p:sp>
        <p:nvSpPr>
          <p:cNvPr id="3" name="Content Placeholder 2">
            <a:extLst>
              <a:ext uri="{FF2B5EF4-FFF2-40B4-BE49-F238E27FC236}">
                <a16:creationId xmlns:a16="http://schemas.microsoft.com/office/drawing/2014/main" id="{93FD11FC-8DEB-4D80-B0A1-0D3FA0D4D5CA}"/>
              </a:ext>
            </a:extLst>
          </p:cNvPr>
          <p:cNvSpPr>
            <a:spLocks noGrp="1"/>
          </p:cNvSpPr>
          <p:nvPr>
            <p:ph idx="1"/>
          </p:nvPr>
        </p:nvSpPr>
        <p:spPr>
          <a:xfrm>
            <a:off x="1097280" y="1837569"/>
            <a:ext cx="10058400" cy="4023360"/>
          </a:xfrm>
        </p:spPr>
        <p:txBody>
          <a:bodyPr/>
          <a:lstStyle/>
          <a:p>
            <a:r>
              <a:rPr lang="en-US" dirty="0"/>
              <a:t>Normalization process:</a:t>
            </a:r>
          </a:p>
          <a:p>
            <a:pPr lvl="1"/>
            <a:r>
              <a:rPr lang="en-US" dirty="0"/>
              <a:t>Scalable table design which can be easily extended</a:t>
            </a:r>
          </a:p>
          <a:p>
            <a:pPr lvl="1"/>
            <a:r>
              <a:rPr lang="en-US" dirty="0"/>
              <a:t>If the table is not even the first data normal forms then that is  not a good database design</a:t>
            </a:r>
          </a:p>
          <a:p>
            <a:pPr lvl="1"/>
            <a:r>
              <a:rPr lang="en-US" dirty="0"/>
              <a:t> 1N rule</a:t>
            </a:r>
          </a:p>
          <a:p>
            <a:pPr marL="1257300" lvl="2" indent="-342900">
              <a:buFont typeface="+mj-lt"/>
              <a:buAutoNum type="arabicPeriod"/>
            </a:pPr>
            <a:r>
              <a:rPr lang="en-US" dirty="0"/>
              <a:t>Each column should contain atomic values</a:t>
            </a:r>
          </a:p>
          <a:p>
            <a:pPr marL="1257300" lvl="2" indent="-342900">
              <a:buFont typeface="+mj-lt"/>
              <a:buAutoNum type="arabicPeriod"/>
            </a:pPr>
            <a:r>
              <a:rPr lang="en-US" dirty="0"/>
              <a:t>In each column the value must be the same kind</a:t>
            </a:r>
          </a:p>
          <a:p>
            <a:pPr marL="1257300" lvl="2" indent="-342900">
              <a:buFont typeface="+mj-lt"/>
              <a:buAutoNum type="arabicPeriod"/>
            </a:pPr>
            <a:r>
              <a:rPr lang="en-US" dirty="0"/>
              <a:t>Each column must have a unique name</a:t>
            </a:r>
          </a:p>
          <a:p>
            <a:pPr marL="1257300" lvl="2" indent="-342900">
              <a:buFont typeface="+mj-lt"/>
              <a:buAutoNum type="arabicPeriod"/>
            </a:pPr>
            <a:r>
              <a:rPr lang="en-US" dirty="0"/>
              <a:t>Order in which data is saved does not matter</a:t>
            </a:r>
          </a:p>
          <a:p>
            <a:pPr marL="914400" lvl="2" indent="0">
              <a:buNone/>
            </a:pPr>
            <a:endParaRPr lang="fi-FI" dirty="0"/>
          </a:p>
        </p:txBody>
      </p:sp>
      <p:pic>
        <p:nvPicPr>
          <p:cNvPr id="6" name="Picture 5">
            <a:extLst>
              <a:ext uri="{FF2B5EF4-FFF2-40B4-BE49-F238E27FC236}">
                <a16:creationId xmlns:a16="http://schemas.microsoft.com/office/drawing/2014/main" id="{C76AD976-995B-4C6D-886E-35962C7F160B}"/>
              </a:ext>
            </a:extLst>
          </p:cNvPr>
          <p:cNvPicPr>
            <a:picLocks noChangeAspect="1"/>
          </p:cNvPicPr>
          <p:nvPr/>
        </p:nvPicPr>
        <p:blipFill>
          <a:blip r:embed="rId2"/>
          <a:stretch>
            <a:fillRect/>
          </a:stretch>
        </p:blipFill>
        <p:spPr>
          <a:xfrm>
            <a:off x="7003818" y="2996733"/>
            <a:ext cx="2156511" cy="594330"/>
          </a:xfrm>
          <a:prstGeom prst="rect">
            <a:avLst/>
          </a:prstGeom>
        </p:spPr>
      </p:pic>
      <p:pic>
        <p:nvPicPr>
          <p:cNvPr id="7" name="Picture 6">
            <a:extLst>
              <a:ext uri="{FF2B5EF4-FFF2-40B4-BE49-F238E27FC236}">
                <a16:creationId xmlns:a16="http://schemas.microsoft.com/office/drawing/2014/main" id="{0C54A653-A833-491B-AF1B-E7AC0B06227D}"/>
              </a:ext>
            </a:extLst>
          </p:cNvPr>
          <p:cNvPicPr>
            <a:picLocks noChangeAspect="1"/>
          </p:cNvPicPr>
          <p:nvPr/>
        </p:nvPicPr>
        <p:blipFill>
          <a:blip r:embed="rId3"/>
          <a:stretch>
            <a:fillRect/>
          </a:stretch>
        </p:blipFill>
        <p:spPr>
          <a:xfrm>
            <a:off x="7003818" y="3680355"/>
            <a:ext cx="1870159" cy="462831"/>
          </a:xfrm>
          <a:prstGeom prst="rect">
            <a:avLst/>
          </a:prstGeom>
        </p:spPr>
      </p:pic>
      <p:pic>
        <p:nvPicPr>
          <p:cNvPr id="8" name="Picture 7">
            <a:extLst>
              <a:ext uri="{FF2B5EF4-FFF2-40B4-BE49-F238E27FC236}">
                <a16:creationId xmlns:a16="http://schemas.microsoft.com/office/drawing/2014/main" id="{B48D53D0-3934-4107-A70B-B1DDDEF1E963}"/>
              </a:ext>
            </a:extLst>
          </p:cNvPr>
          <p:cNvPicPr>
            <a:picLocks noChangeAspect="1"/>
          </p:cNvPicPr>
          <p:nvPr/>
        </p:nvPicPr>
        <p:blipFill>
          <a:blip r:embed="rId4"/>
          <a:stretch>
            <a:fillRect/>
          </a:stretch>
        </p:blipFill>
        <p:spPr>
          <a:xfrm>
            <a:off x="7003818" y="4251560"/>
            <a:ext cx="2873418" cy="372918"/>
          </a:xfrm>
          <a:prstGeom prst="rect">
            <a:avLst/>
          </a:prstGeom>
        </p:spPr>
      </p:pic>
      <p:pic>
        <p:nvPicPr>
          <p:cNvPr id="9" name="Picture 8">
            <a:extLst>
              <a:ext uri="{FF2B5EF4-FFF2-40B4-BE49-F238E27FC236}">
                <a16:creationId xmlns:a16="http://schemas.microsoft.com/office/drawing/2014/main" id="{5929824F-FA8D-4456-BBA1-57CC460BE000}"/>
              </a:ext>
            </a:extLst>
          </p:cNvPr>
          <p:cNvPicPr>
            <a:picLocks noChangeAspect="1"/>
          </p:cNvPicPr>
          <p:nvPr/>
        </p:nvPicPr>
        <p:blipFill>
          <a:blip r:embed="rId5"/>
          <a:stretch>
            <a:fillRect/>
          </a:stretch>
        </p:blipFill>
        <p:spPr>
          <a:xfrm>
            <a:off x="6701105" y="4795518"/>
            <a:ext cx="854241" cy="1505278"/>
          </a:xfrm>
          <a:prstGeom prst="rect">
            <a:avLst/>
          </a:prstGeom>
        </p:spPr>
      </p:pic>
    </p:spTree>
    <p:extLst>
      <p:ext uri="{BB962C8B-B14F-4D97-AF65-F5344CB8AC3E}">
        <p14:creationId xmlns:p14="http://schemas.microsoft.com/office/powerpoint/2010/main" val="2806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7910B-25E8-4621-B9B7-0032E51C8FF1}"/>
              </a:ext>
            </a:extLst>
          </p:cNvPr>
          <p:cNvSpPr>
            <a:spLocks noGrp="1"/>
          </p:cNvSpPr>
          <p:nvPr>
            <p:ph type="title"/>
          </p:nvPr>
        </p:nvSpPr>
        <p:spPr/>
        <p:txBody>
          <a:bodyPr/>
          <a:lstStyle/>
          <a:p>
            <a:r>
              <a:rPr lang="fi-FI" dirty="0" err="1"/>
              <a:t>Exercise</a:t>
            </a:r>
            <a:endParaRPr lang="fi-FI" dirty="0"/>
          </a:p>
        </p:txBody>
      </p:sp>
      <p:sp>
        <p:nvSpPr>
          <p:cNvPr id="5" name="Content Placeholder 4">
            <a:extLst>
              <a:ext uri="{FF2B5EF4-FFF2-40B4-BE49-F238E27FC236}">
                <a16:creationId xmlns:a16="http://schemas.microsoft.com/office/drawing/2014/main" id="{DBCC6925-8523-4E8A-BFAB-343EFD50EA2C}"/>
              </a:ext>
            </a:extLst>
          </p:cNvPr>
          <p:cNvSpPr>
            <a:spLocks noGrp="1"/>
          </p:cNvSpPr>
          <p:nvPr>
            <p:ph idx="1"/>
          </p:nvPr>
        </p:nvSpPr>
        <p:spPr/>
        <p:txBody>
          <a:bodyPr/>
          <a:lstStyle/>
          <a:p>
            <a:r>
              <a:rPr lang="fi-FI" dirty="0"/>
              <a:t>Is </a:t>
            </a:r>
            <a:r>
              <a:rPr lang="fi-FI" dirty="0" err="1"/>
              <a:t>this</a:t>
            </a:r>
            <a:r>
              <a:rPr lang="fi-FI" dirty="0"/>
              <a:t> a </a:t>
            </a:r>
            <a:r>
              <a:rPr lang="fi-FI" dirty="0" err="1"/>
              <a:t>first</a:t>
            </a:r>
            <a:r>
              <a:rPr lang="fi-FI" dirty="0"/>
              <a:t> N </a:t>
            </a:r>
            <a:r>
              <a:rPr lang="fi-FI" dirty="0" err="1"/>
              <a:t>table</a:t>
            </a:r>
            <a:r>
              <a:rPr lang="fi-FI" dirty="0"/>
              <a:t> </a:t>
            </a:r>
            <a:r>
              <a:rPr lang="fi-FI" dirty="0" err="1"/>
              <a:t>based</a:t>
            </a:r>
            <a:r>
              <a:rPr lang="fi-FI" dirty="0"/>
              <a:t> on </a:t>
            </a:r>
            <a:r>
              <a:rPr lang="fi-FI" dirty="0" err="1"/>
              <a:t>the</a:t>
            </a:r>
            <a:r>
              <a:rPr lang="fi-FI" dirty="0"/>
              <a:t> </a:t>
            </a:r>
            <a:r>
              <a:rPr lang="fi-FI" dirty="0" err="1"/>
              <a:t>rules</a:t>
            </a:r>
            <a:r>
              <a:rPr lang="fi-FI" dirty="0"/>
              <a:t> </a:t>
            </a:r>
            <a:r>
              <a:rPr lang="fi-FI" dirty="0" err="1"/>
              <a:t>defined</a:t>
            </a:r>
            <a:r>
              <a:rPr lang="fi-FI" dirty="0"/>
              <a:t> in </a:t>
            </a:r>
            <a:r>
              <a:rPr lang="fi-FI" dirty="0" err="1"/>
              <a:t>the</a:t>
            </a:r>
            <a:r>
              <a:rPr lang="fi-FI" dirty="0"/>
              <a:t> </a:t>
            </a:r>
            <a:r>
              <a:rPr lang="fi-FI" dirty="0" err="1"/>
              <a:t>previous</a:t>
            </a:r>
            <a:r>
              <a:rPr lang="fi-FI" dirty="0"/>
              <a:t> </a:t>
            </a:r>
            <a:r>
              <a:rPr lang="fi-FI" dirty="0" err="1"/>
              <a:t>slides</a:t>
            </a:r>
            <a:r>
              <a:rPr lang="fi-FI" dirty="0"/>
              <a:t>? </a:t>
            </a:r>
          </a:p>
        </p:txBody>
      </p:sp>
      <p:graphicFrame>
        <p:nvGraphicFramePr>
          <p:cNvPr id="6" name="Table 5">
            <a:extLst>
              <a:ext uri="{FF2B5EF4-FFF2-40B4-BE49-F238E27FC236}">
                <a16:creationId xmlns:a16="http://schemas.microsoft.com/office/drawing/2014/main" id="{D0D01E9E-B95A-4BB1-B9FF-54CA9C3FDA2F}"/>
              </a:ext>
            </a:extLst>
          </p:cNvPr>
          <p:cNvGraphicFramePr>
            <a:graphicFrameLocks noGrp="1"/>
          </p:cNvGraphicFramePr>
          <p:nvPr>
            <p:extLst>
              <p:ext uri="{D42A27DB-BD31-4B8C-83A1-F6EECF244321}">
                <p14:modId xmlns:p14="http://schemas.microsoft.com/office/powerpoint/2010/main" val="896983589"/>
              </p:ext>
            </p:extLst>
          </p:nvPr>
        </p:nvGraphicFramePr>
        <p:xfrm>
          <a:off x="1387737" y="2561236"/>
          <a:ext cx="3830855" cy="2592356"/>
        </p:xfrm>
        <a:graphic>
          <a:graphicData uri="http://schemas.openxmlformats.org/drawingml/2006/table">
            <a:tbl>
              <a:tblPr firstRow="1" bandRow="1">
                <a:tableStyleId>{5C22544A-7EE6-4342-B048-85BDC9FD1C3A}</a:tableStyleId>
              </a:tblPr>
              <a:tblGrid>
                <a:gridCol w="1467853">
                  <a:extLst>
                    <a:ext uri="{9D8B030D-6E8A-4147-A177-3AD203B41FA5}">
                      <a16:colId xmlns:a16="http://schemas.microsoft.com/office/drawing/2014/main" val="1716514277"/>
                    </a:ext>
                  </a:extLst>
                </a:gridCol>
                <a:gridCol w="1065998">
                  <a:extLst>
                    <a:ext uri="{9D8B030D-6E8A-4147-A177-3AD203B41FA5}">
                      <a16:colId xmlns:a16="http://schemas.microsoft.com/office/drawing/2014/main" val="2885534357"/>
                    </a:ext>
                  </a:extLst>
                </a:gridCol>
                <a:gridCol w="1297004">
                  <a:extLst>
                    <a:ext uri="{9D8B030D-6E8A-4147-A177-3AD203B41FA5}">
                      <a16:colId xmlns:a16="http://schemas.microsoft.com/office/drawing/2014/main" val="1298029392"/>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extLst>
                  <a:ext uri="{0D108BD9-81ED-4DB2-BD59-A6C34878D82A}">
                    <a16:rowId xmlns:a16="http://schemas.microsoft.com/office/drawing/2014/main" val="1837860119"/>
                  </a:ext>
                </a:extLst>
              </a:tr>
              <a:tr h="318085">
                <a:tc>
                  <a:txBody>
                    <a:bodyPr/>
                    <a:lstStyle/>
                    <a:p>
                      <a:r>
                        <a:rPr lang="fi-FI" dirty="0"/>
                        <a:t>4</a:t>
                      </a:r>
                    </a:p>
                  </a:txBody>
                  <a:tcPr/>
                </a:tc>
                <a:tc>
                  <a:txBody>
                    <a:bodyPr/>
                    <a:lstStyle/>
                    <a:p>
                      <a:r>
                        <a:rPr lang="fi-FI" dirty="0"/>
                        <a:t>Timo</a:t>
                      </a:r>
                    </a:p>
                  </a:txBody>
                  <a:tcPr/>
                </a:tc>
                <a:tc>
                  <a:txBody>
                    <a:bodyPr/>
                    <a:lstStyle/>
                    <a:p>
                      <a:r>
                        <a:rPr lang="fi-FI" dirty="0">
                          <a:solidFill>
                            <a:schemeClr val="tx1"/>
                          </a:solidFill>
                        </a:rPr>
                        <a:t>OS, DB</a:t>
                      </a:r>
                    </a:p>
                  </a:txBody>
                  <a:tcPr/>
                </a:tc>
                <a:extLst>
                  <a:ext uri="{0D108BD9-81ED-4DB2-BD59-A6C34878D82A}">
                    <a16:rowId xmlns:a16="http://schemas.microsoft.com/office/drawing/2014/main" val="697306446"/>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tx1"/>
                          </a:solidFill>
                        </a:rPr>
                        <a:t>Java</a:t>
                      </a:r>
                    </a:p>
                  </a:txBody>
                  <a:tcPr/>
                </a:tc>
                <a:extLst>
                  <a:ext uri="{0D108BD9-81ED-4DB2-BD59-A6C34878D82A}">
                    <a16:rowId xmlns:a16="http://schemas.microsoft.com/office/drawing/2014/main" val="2995607507"/>
                  </a:ext>
                </a:extLst>
              </a:tr>
              <a:tr h="556649">
                <a:tc>
                  <a:txBody>
                    <a:bodyPr/>
                    <a:lstStyle/>
                    <a:p>
                      <a:r>
                        <a:rPr lang="fi-FI" dirty="0"/>
                        <a:t>1</a:t>
                      </a:r>
                    </a:p>
                  </a:txBody>
                  <a:tcPr/>
                </a:tc>
                <a:tc>
                  <a:txBody>
                    <a:bodyPr/>
                    <a:lstStyle/>
                    <a:p>
                      <a:r>
                        <a:rPr lang="fi-FI" dirty="0"/>
                        <a:t>Mika</a:t>
                      </a:r>
                    </a:p>
                  </a:txBody>
                  <a:tcPr/>
                </a:tc>
                <a:tc>
                  <a:txBody>
                    <a:bodyPr/>
                    <a:lstStyle/>
                    <a:p>
                      <a:r>
                        <a:rPr lang="fi-FI" dirty="0">
                          <a:solidFill>
                            <a:schemeClr val="tx1"/>
                          </a:solidFill>
                        </a:rPr>
                        <a:t>C,C++</a:t>
                      </a:r>
                    </a:p>
                  </a:txBody>
                  <a:tcPr/>
                </a:tc>
                <a:extLst>
                  <a:ext uri="{0D108BD9-81ED-4DB2-BD59-A6C34878D82A}">
                    <a16:rowId xmlns:a16="http://schemas.microsoft.com/office/drawing/2014/main" val="623895017"/>
                  </a:ext>
                </a:extLst>
              </a:tr>
              <a:tr h="556649">
                <a:tc>
                  <a:txBody>
                    <a:bodyPr/>
                    <a:lstStyle/>
                    <a:p>
                      <a:r>
                        <a:rPr lang="fi-FI" dirty="0"/>
                        <a:t>3</a:t>
                      </a:r>
                    </a:p>
                  </a:txBody>
                  <a:tcPr/>
                </a:tc>
                <a:tc>
                  <a:txBody>
                    <a:bodyPr/>
                    <a:lstStyle/>
                    <a:p>
                      <a:r>
                        <a:rPr lang="fi-FI" dirty="0"/>
                        <a:t>Outi</a:t>
                      </a:r>
                    </a:p>
                  </a:txBody>
                  <a:tcPr/>
                </a:tc>
                <a:tc>
                  <a:txBody>
                    <a:bodyPr/>
                    <a:lstStyle/>
                    <a:p>
                      <a:r>
                        <a:rPr lang="fi-FI" dirty="0">
                          <a:solidFill>
                            <a:schemeClr val="tx1"/>
                          </a:solidFill>
                        </a:rPr>
                        <a:t>ICT</a:t>
                      </a:r>
                    </a:p>
                  </a:txBody>
                  <a:tcPr/>
                </a:tc>
                <a:extLst>
                  <a:ext uri="{0D108BD9-81ED-4DB2-BD59-A6C34878D82A}">
                    <a16:rowId xmlns:a16="http://schemas.microsoft.com/office/drawing/2014/main" val="4087590171"/>
                  </a:ext>
                </a:extLst>
              </a:tr>
            </a:tbl>
          </a:graphicData>
        </a:graphic>
      </p:graphicFrame>
      <p:sp>
        <p:nvSpPr>
          <p:cNvPr id="7" name="TextBox 6">
            <a:extLst>
              <a:ext uri="{FF2B5EF4-FFF2-40B4-BE49-F238E27FC236}">
                <a16:creationId xmlns:a16="http://schemas.microsoft.com/office/drawing/2014/main" id="{33630ECB-7D51-4886-8632-DE0AE85FA9A1}"/>
              </a:ext>
            </a:extLst>
          </p:cNvPr>
          <p:cNvSpPr txBox="1"/>
          <p:nvPr/>
        </p:nvSpPr>
        <p:spPr>
          <a:xfrm>
            <a:off x="6152083" y="2823553"/>
            <a:ext cx="4503899" cy="923330"/>
          </a:xfrm>
          <a:prstGeom prst="rect">
            <a:avLst/>
          </a:prstGeom>
          <a:noFill/>
        </p:spPr>
        <p:txBody>
          <a:bodyPr wrap="square" rtlCol="0">
            <a:spAutoFit/>
          </a:bodyPr>
          <a:lstStyle/>
          <a:p>
            <a:r>
              <a:rPr lang="fi-FI" dirty="0"/>
              <a:t>No! </a:t>
            </a:r>
            <a:r>
              <a:rPr lang="fi-FI" dirty="0" err="1"/>
              <a:t>rule</a:t>
            </a:r>
            <a:r>
              <a:rPr lang="fi-FI" dirty="0"/>
              <a:t> number1 is </a:t>
            </a:r>
            <a:r>
              <a:rPr lang="fi-FI" dirty="0" err="1"/>
              <a:t>broken</a:t>
            </a:r>
            <a:r>
              <a:rPr lang="fi-FI" dirty="0"/>
              <a:t> </a:t>
            </a:r>
            <a:r>
              <a:rPr lang="fi-FI" dirty="0" err="1"/>
              <a:t>since</a:t>
            </a:r>
            <a:r>
              <a:rPr lang="fi-FI" dirty="0"/>
              <a:t> </a:t>
            </a:r>
            <a:r>
              <a:rPr lang="fi-FI" dirty="0" err="1"/>
              <a:t>the</a:t>
            </a:r>
            <a:r>
              <a:rPr lang="fi-FI" dirty="0"/>
              <a:t> </a:t>
            </a:r>
            <a:r>
              <a:rPr lang="fi-FI" dirty="0" err="1"/>
              <a:t>subject</a:t>
            </a:r>
            <a:r>
              <a:rPr lang="fi-FI" dirty="0"/>
              <a:t> </a:t>
            </a:r>
            <a:r>
              <a:rPr lang="fi-FI" dirty="0" err="1"/>
              <a:t>column</a:t>
            </a:r>
            <a:r>
              <a:rPr lang="fi-FI" dirty="0"/>
              <a:t> </a:t>
            </a:r>
            <a:r>
              <a:rPr lang="fi-FI" dirty="0" err="1"/>
              <a:t>does</a:t>
            </a:r>
            <a:r>
              <a:rPr lang="fi-FI" dirty="0"/>
              <a:t> </a:t>
            </a:r>
            <a:r>
              <a:rPr lang="fi-FI" dirty="0" err="1"/>
              <a:t>not</a:t>
            </a:r>
            <a:r>
              <a:rPr lang="fi-FI" dirty="0"/>
              <a:t> </a:t>
            </a:r>
            <a:r>
              <a:rPr lang="fi-FI" dirty="0" err="1"/>
              <a:t>contain</a:t>
            </a:r>
            <a:r>
              <a:rPr lang="fi-FI" dirty="0"/>
              <a:t> an </a:t>
            </a:r>
            <a:r>
              <a:rPr lang="fi-FI" dirty="0" err="1"/>
              <a:t>atomic</a:t>
            </a:r>
            <a:r>
              <a:rPr lang="fi-FI" dirty="0"/>
              <a:t> </a:t>
            </a:r>
            <a:r>
              <a:rPr lang="fi-FI" dirty="0" err="1"/>
              <a:t>value</a:t>
            </a:r>
            <a:r>
              <a:rPr lang="fi-FI" dirty="0"/>
              <a:t> </a:t>
            </a:r>
          </a:p>
        </p:txBody>
      </p:sp>
      <p:sp>
        <p:nvSpPr>
          <p:cNvPr id="10" name="Rectangle 9">
            <a:extLst>
              <a:ext uri="{FF2B5EF4-FFF2-40B4-BE49-F238E27FC236}">
                <a16:creationId xmlns:a16="http://schemas.microsoft.com/office/drawing/2014/main" id="{9A5756A2-831B-490D-A582-411E17B5EB9D}"/>
              </a:ext>
            </a:extLst>
          </p:cNvPr>
          <p:cNvSpPr/>
          <p:nvPr/>
        </p:nvSpPr>
        <p:spPr>
          <a:xfrm>
            <a:off x="5649960" y="4724702"/>
            <a:ext cx="6096000" cy="369332"/>
          </a:xfrm>
          <a:prstGeom prst="rect">
            <a:avLst/>
          </a:prstGeom>
        </p:spPr>
        <p:txBody>
          <a:bodyPr>
            <a:spAutoFit/>
          </a:bodyPr>
          <a:lstStyle/>
          <a:p>
            <a:r>
              <a:rPr lang="fi-FI" dirty="0"/>
              <a:t>How to </a:t>
            </a:r>
            <a:r>
              <a:rPr lang="fi-FI" dirty="0" err="1"/>
              <a:t>solve</a:t>
            </a:r>
            <a:r>
              <a:rPr lang="fi-FI" dirty="0"/>
              <a:t> </a:t>
            </a:r>
            <a:r>
              <a:rPr lang="fi-FI" dirty="0" err="1"/>
              <a:t>the</a:t>
            </a:r>
            <a:r>
              <a:rPr lang="fi-FI" dirty="0"/>
              <a:t> </a:t>
            </a:r>
            <a:r>
              <a:rPr lang="fi-FI" dirty="0" err="1"/>
              <a:t>problem</a:t>
            </a:r>
            <a:r>
              <a:rPr lang="fi-FI" dirty="0"/>
              <a:t>?</a:t>
            </a:r>
          </a:p>
        </p:txBody>
      </p:sp>
    </p:spTree>
    <p:extLst>
      <p:ext uri="{BB962C8B-B14F-4D97-AF65-F5344CB8AC3E}">
        <p14:creationId xmlns:p14="http://schemas.microsoft.com/office/powerpoint/2010/main" val="2581847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7495-D2C1-4146-9ADC-767E40948330}"/>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24480F4D-5B00-4AC1-A040-46247EFDABAD}"/>
              </a:ext>
            </a:extLst>
          </p:cNvPr>
          <p:cNvSpPr>
            <a:spLocks noGrp="1"/>
          </p:cNvSpPr>
          <p:nvPr>
            <p:ph idx="1"/>
          </p:nvPr>
        </p:nvSpPr>
        <p:spPr/>
        <p:txBody>
          <a:bodyPr/>
          <a:lstStyle/>
          <a:p>
            <a:r>
              <a:rPr lang="fi-FI" dirty="0"/>
              <a:t>Make </a:t>
            </a:r>
            <a:r>
              <a:rPr lang="fi-FI" dirty="0" err="1"/>
              <a:t>the</a:t>
            </a:r>
            <a:r>
              <a:rPr lang="fi-FI" dirty="0"/>
              <a:t> </a:t>
            </a:r>
            <a:r>
              <a:rPr lang="fi-FI" dirty="0" err="1"/>
              <a:t>subject</a:t>
            </a:r>
            <a:r>
              <a:rPr lang="fi-FI" dirty="0"/>
              <a:t> </a:t>
            </a:r>
            <a:r>
              <a:rPr lang="fi-FI" dirty="0" err="1"/>
              <a:t>values</a:t>
            </a:r>
            <a:r>
              <a:rPr lang="fi-FI" dirty="0"/>
              <a:t> </a:t>
            </a:r>
            <a:r>
              <a:rPr lang="fi-FI" dirty="0" err="1"/>
              <a:t>atomic</a:t>
            </a:r>
            <a:endParaRPr lang="fi-FI" dirty="0"/>
          </a:p>
        </p:txBody>
      </p:sp>
      <p:graphicFrame>
        <p:nvGraphicFramePr>
          <p:cNvPr id="4" name="Table 3">
            <a:extLst>
              <a:ext uri="{FF2B5EF4-FFF2-40B4-BE49-F238E27FC236}">
                <a16:creationId xmlns:a16="http://schemas.microsoft.com/office/drawing/2014/main" id="{5E6CF0DE-AA4F-45DA-AD39-CC983DC8D7FC}"/>
              </a:ext>
            </a:extLst>
          </p:cNvPr>
          <p:cNvGraphicFramePr>
            <a:graphicFrameLocks noGrp="1"/>
          </p:cNvGraphicFramePr>
          <p:nvPr>
            <p:extLst>
              <p:ext uri="{D42A27DB-BD31-4B8C-83A1-F6EECF244321}">
                <p14:modId xmlns:p14="http://schemas.microsoft.com/office/powerpoint/2010/main" val="1251890654"/>
              </p:ext>
            </p:extLst>
          </p:nvPr>
        </p:nvGraphicFramePr>
        <p:xfrm>
          <a:off x="3926831" y="2165980"/>
          <a:ext cx="3830855" cy="2592356"/>
        </p:xfrm>
        <a:graphic>
          <a:graphicData uri="http://schemas.openxmlformats.org/drawingml/2006/table">
            <a:tbl>
              <a:tblPr firstRow="1" bandRow="1">
                <a:tableStyleId>{5C22544A-7EE6-4342-B048-85BDC9FD1C3A}</a:tableStyleId>
              </a:tblPr>
              <a:tblGrid>
                <a:gridCol w="1467853">
                  <a:extLst>
                    <a:ext uri="{9D8B030D-6E8A-4147-A177-3AD203B41FA5}">
                      <a16:colId xmlns:a16="http://schemas.microsoft.com/office/drawing/2014/main" val="1716514277"/>
                    </a:ext>
                  </a:extLst>
                </a:gridCol>
                <a:gridCol w="1065998">
                  <a:extLst>
                    <a:ext uri="{9D8B030D-6E8A-4147-A177-3AD203B41FA5}">
                      <a16:colId xmlns:a16="http://schemas.microsoft.com/office/drawing/2014/main" val="2885534357"/>
                    </a:ext>
                  </a:extLst>
                </a:gridCol>
                <a:gridCol w="1297004">
                  <a:extLst>
                    <a:ext uri="{9D8B030D-6E8A-4147-A177-3AD203B41FA5}">
                      <a16:colId xmlns:a16="http://schemas.microsoft.com/office/drawing/2014/main" val="1298029392"/>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extLst>
                  <a:ext uri="{0D108BD9-81ED-4DB2-BD59-A6C34878D82A}">
                    <a16:rowId xmlns:a16="http://schemas.microsoft.com/office/drawing/2014/main" val="1837860119"/>
                  </a:ext>
                </a:extLst>
              </a:tr>
              <a:tr h="318085">
                <a:tc>
                  <a:txBody>
                    <a:bodyPr/>
                    <a:lstStyle/>
                    <a:p>
                      <a:r>
                        <a:rPr lang="fi-FI" dirty="0"/>
                        <a:t>4</a:t>
                      </a:r>
                    </a:p>
                  </a:txBody>
                  <a:tcPr/>
                </a:tc>
                <a:tc>
                  <a:txBody>
                    <a:bodyPr/>
                    <a:lstStyle/>
                    <a:p>
                      <a:r>
                        <a:rPr lang="fi-FI" dirty="0"/>
                        <a:t>Timo</a:t>
                      </a:r>
                    </a:p>
                  </a:txBody>
                  <a:tcPr/>
                </a:tc>
                <a:tc>
                  <a:txBody>
                    <a:bodyPr/>
                    <a:lstStyle/>
                    <a:p>
                      <a:r>
                        <a:rPr lang="fi-FI" dirty="0">
                          <a:solidFill>
                            <a:schemeClr val="tx1"/>
                          </a:solidFill>
                        </a:rPr>
                        <a:t>OS</a:t>
                      </a:r>
                    </a:p>
                  </a:txBody>
                  <a:tcPr/>
                </a:tc>
                <a:extLst>
                  <a:ext uri="{0D108BD9-81ED-4DB2-BD59-A6C34878D82A}">
                    <a16:rowId xmlns:a16="http://schemas.microsoft.com/office/drawing/2014/main" val="697306446"/>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tx1"/>
                          </a:solidFill>
                        </a:rPr>
                        <a:t>Java</a:t>
                      </a:r>
                    </a:p>
                  </a:txBody>
                  <a:tcPr/>
                </a:tc>
                <a:extLst>
                  <a:ext uri="{0D108BD9-81ED-4DB2-BD59-A6C34878D82A}">
                    <a16:rowId xmlns:a16="http://schemas.microsoft.com/office/drawing/2014/main" val="2995607507"/>
                  </a:ext>
                </a:extLst>
              </a:tr>
              <a:tr h="556649">
                <a:tc>
                  <a:txBody>
                    <a:bodyPr/>
                    <a:lstStyle/>
                    <a:p>
                      <a:r>
                        <a:rPr lang="fi-FI" dirty="0"/>
                        <a:t>1</a:t>
                      </a:r>
                    </a:p>
                  </a:txBody>
                  <a:tcPr/>
                </a:tc>
                <a:tc>
                  <a:txBody>
                    <a:bodyPr/>
                    <a:lstStyle/>
                    <a:p>
                      <a:r>
                        <a:rPr lang="fi-FI" dirty="0"/>
                        <a:t>Mika</a:t>
                      </a:r>
                    </a:p>
                  </a:txBody>
                  <a:tcPr/>
                </a:tc>
                <a:tc>
                  <a:txBody>
                    <a:bodyPr/>
                    <a:lstStyle/>
                    <a:p>
                      <a:r>
                        <a:rPr lang="fi-FI" dirty="0">
                          <a:solidFill>
                            <a:schemeClr val="tx1"/>
                          </a:solidFill>
                        </a:rPr>
                        <a:t>C</a:t>
                      </a:r>
                    </a:p>
                  </a:txBody>
                  <a:tcPr/>
                </a:tc>
                <a:extLst>
                  <a:ext uri="{0D108BD9-81ED-4DB2-BD59-A6C34878D82A}">
                    <a16:rowId xmlns:a16="http://schemas.microsoft.com/office/drawing/2014/main" val="623895017"/>
                  </a:ext>
                </a:extLst>
              </a:tr>
              <a:tr h="556649">
                <a:tc>
                  <a:txBody>
                    <a:bodyPr/>
                    <a:lstStyle/>
                    <a:p>
                      <a:r>
                        <a:rPr lang="fi-FI" dirty="0"/>
                        <a:t>3</a:t>
                      </a:r>
                    </a:p>
                  </a:txBody>
                  <a:tcPr/>
                </a:tc>
                <a:tc>
                  <a:txBody>
                    <a:bodyPr/>
                    <a:lstStyle/>
                    <a:p>
                      <a:r>
                        <a:rPr lang="fi-FI" dirty="0"/>
                        <a:t>Outi</a:t>
                      </a:r>
                    </a:p>
                  </a:txBody>
                  <a:tcPr/>
                </a:tc>
                <a:tc>
                  <a:txBody>
                    <a:bodyPr/>
                    <a:lstStyle/>
                    <a:p>
                      <a:r>
                        <a:rPr lang="fi-FI" dirty="0">
                          <a:solidFill>
                            <a:schemeClr val="tx1"/>
                          </a:solidFill>
                        </a:rPr>
                        <a:t>ICT</a:t>
                      </a:r>
                    </a:p>
                  </a:txBody>
                  <a:tcPr/>
                </a:tc>
                <a:extLst>
                  <a:ext uri="{0D108BD9-81ED-4DB2-BD59-A6C34878D82A}">
                    <a16:rowId xmlns:a16="http://schemas.microsoft.com/office/drawing/2014/main" val="4087590171"/>
                  </a:ext>
                </a:extLst>
              </a:tr>
            </a:tbl>
          </a:graphicData>
        </a:graphic>
      </p:graphicFrame>
      <p:graphicFrame>
        <p:nvGraphicFramePr>
          <p:cNvPr id="5" name="Table 4">
            <a:extLst>
              <a:ext uri="{FF2B5EF4-FFF2-40B4-BE49-F238E27FC236}">
                <a16:creationId xmlns:a16="http://schemas.microsoft.com/office/drawing/2014/main" id="{6BEDE0A2-C730-4954-AE53-366094185047}"/>
              </a:ext>
            </a:extLst>
          </p:cNvPr>
          <p:cNvGraphicFramePr>
            <a:graphicFrameLocks noGrp="1"/>
          </p:cNvGraphicFramePr>
          <p:nvPr>
            <p:extLst>
              <p:ext uri="{D42A27DB-BD31-4B8C-83A1-F6EECF244321}">
                <p14:modId xmlns:p14="http://schemas.microsoft.com/office/powerpoint/2010/main" val="1944755368"/>
              </p:ext>
            </p:extLst>
          </p:nvPr>
        </p:nvGraphicFramePr>
        <p:xfrm>
          <a:off x="3926831" y="4724651"/>
          <a:ext cx="3830856" cy="370840"/>
        </p:xfrm>
        <a:graphic>
          <a:graphicData uri="http://schemas.openxmlformats.org/drawingml/2006/table">
            <a:tbl>
              <a:tblPr firstRow="1" bandRow="1">
                <a:tableStyleId>{5C22544A-7EE6-4342-B048-85BDC9FD1C3A}</a:tableStyleId>
              </a:tblPr>
              <a:tblGrid>
                <a:gridCol w="1479216">
                  <a:extLst>
                    <a:ext uri="{9D8B030D-6E8A-4147-A177-3AD203B41FA5}">
                      <a16:colId xmlns:a16="http://schemas.microsoft.com/office/drawing/2014/main" val="3358265555"/>
                    </a:ext>
                  </a:extLst>
                </a:gridCol>
                <a:gridCol w="1074688">
                  <a:extLst>
                    <a:ext uri="{9D8B030D-6E8A-4147-A177-3AD203B41FA5}">
                      <a16:colId xmlns:a16="http://schemas.microsoft.com/office/drawing/2014/main" val="4027605162"/>
                    </a:ext>
                  </a:extLst>
                </a:gridCol>
                <a:gridCol w="1276952">
                  <a:extLst>
                    <a:ext uri="{9D8B030D-6E8A-4147-A177-3AD203B41FA5}">
                      <a16:colId xmlns:a16="http://schemas.microsoft.com/office/drawing/2014/main" val="3722925863"/>
                    </a:ext>
                  </a:extLst>
                </a:gridCol>
              </a:tblGrid>
              <a:tr h="370840">
                <a:tc>
                  <a:txBody>
                    <a:bodyPr/>
                    <a:lstStyle/>
                    <a:p>
                      <a:r>
                        <a:rPr lang="fi-FI" dirty="0"/>
                        <a:t>5</a:t>
                      </a:r>
                    </a:p>
                  </a:txBody>
                  <a:tcPr/>
                </a:tc>
                <a:tc>
                  <a:txBody>
                    <a:bodyPr/>
                    <a:lstStyle/>
                    <a:p>
                      <a:r>
                        <a:rPr lang="fi-FI" dirty="0"/>
                        <a:t>Timo</a:t>
                      </a:r>
                    </a:p>
                  </a:txBody>
                  <a:tcPr/>
                </a:tc>
                <a:tc>
                  <a:txBody>
                    <a:bodyPr/>
                    <a:lstStyle/>
                    <a:p>
                      <a:r>
                        <a:rPr lang="fi-FI" dirty="0"/>
                        <a:t>DB</a:t>
                      </a:r>
                    </a:p>
                  </a:txBody>
                  <a:tcPr/>
                </a:tc>
                <a:extLst>
                  <a:ext uri="{0D108BD9-81ED-4DB2-BD59-A6C34878D82A}">
                    <a16:rowId xmlns:a16="http://schemas.microsoft.com/office/drawing/2014/main" val="409025983"/>
                  </a:ext>
                </a:extLst>
              </a:tr>
            </a:tbl>
          </a:graphicData>
        </a:graphic>
      </p:graphicFrame>
      <p:graphicFrame>
        <p:nvGraphicFramePr>
          <p:cNvPr id="6" name="Table 5">
            <a:extLst>
              <a:ext uri="{FF2B5EF4-FFF2-40B4-BE49-F238E27FC236}">
                <a16:creationId xmlns:a16="http://schemas.microsoft.com/office/drawing/2014/main" id="{BB423178-C468-42E1-B215-B5AA3826AC8E}"/>
              </a:ext>
            </a:extLst>
          </p:cNvPr>
          <p:cNvGraphicFramePr>
            <a:graphicFrameLocks noGrp="1"/>
          </p:cNvGraphicFramePr>
          <p:nvPr>
            <p:extLst>
              <p:ext uri="{D42A27DB-BD31-4B8C-83A1-F6EECF244321}">
                <p14:modId xmlns:p14="http://schemas.microsoft.com/office/powerpoint/2010/main" val="1172611398"/>
              </p:ext>
            </p:extLst>
          </p:nvPr>
        </p:nvGraphicFramePr>
        <p:xfrm>
          <a:off x="3926831" y="5078582"/>
          <a:ext cx="3830856" cy="370840"/>
        </p:xfrm>
        <a:graphic>
          <a:graphicData uri="http://schemas.openxmlformats.org/drawingml/2006/table">
            <a:tbl>
              <a:tblPr firstRow="1" bandRow="1">
                <a:tableStyleId>{5C22544A-7EE6-4342-B048-85BDC9FD1C3A}</a:tableStyleId>
              </a:tblPr>
              <a:tblGrid>
                <a:gridCol w="1491247">
                  <a:extLst>
                    <a:ext uri="{9D8B030D-6E8A-4147-A177-3AD203B41FA5}">
                      <a16:colId xmlns:a16="http://schemas.microsoft.com/office/drawing/2014/main" val="3358265555"/>
                    </a:ext>
                  </a:extLst>
                </a:gridCol>
                <a:gridCol w="1062657">
                  <a:extLst>
                    <a:ext uri="{9D8B030D-6E8A-4147-A177-3AD203B41FA5}">
                      <a16:colId xmlns:a16="http://schemas.microsoft.com/office/drawing/2014/main" val="4027605162"/>
                    </a:ext>
                  </a:extLst>
                </a:gridCol>
                <a:gridCol w="1276952">
                  <a:extLst>
                    <a:ext uri="{9D8B030D-6E8A-4147-A177-3AD203B41FA5}">
                      <a16:colId xmlns:a16="http://schemas.microsoft.com/office/drawing/2014/main" val="3722925863"/>
                    </a:ext>
                  </a:extLst>
                </a:gridCol>
              </a:tblGrid>
              <a:tr h="370840">
                <a:tc>
                  <a:txBody>
                    <a:bodyPr/>
                    <a:lstStyle/>
                    <a:p>
                      <a:r>
                        <a:rPr lang="fi-FI" dirty="0"/>
                        <a:t>6</a:t>
                      </a:r>
                    </a:p>
                  </a:txBody>
                  <a:tcPr/>
                </a:tc>
                <a:tc>
                  <a:txBody>
                    <a:bodyPr/>
                    <a:lstStyle/>
                    <a:p>
                      <a:r>
                        <a:rPr lang="fi-FI" dirty="0"/>
                        <a:t>Mika</a:t>
                      </a:r>
                    </a:p>
                  </a:txBody>
                  <a:tcPr/>
                </a:tc>
                <a:tc>
                  <a:txBody>
                    <a:bodyPr/>
                    <a:lstStyle/>
                    <a:p>
                      <a:r>
                        <a:rPr lang="fi-FI" dirty="0"/>
                        <a:t>C++</a:t>
                      </a:r>
                    </a:p>
                  </a:txBody>
                  <a:tcPr/>
                </a:tc>
                <a:extLst>
                  <a:ext uri="{0D108BD9-81ED-4DB2-BD59-A6C34878D82A}">
                    <a16:rowId xmlns:a16="http://schemas.microsoft.com/office/drawing/2014/main" val="409025983"/>
                  </a:ext>
                </a:extLst>
              </a:tr>
            </a:tbl>
          </a:graphicData>
        </a:graphic>
      </p:graphicFrame>
      <p:graphicFrame>
        <p:nvGraphicFramePr>
          <p:cNvPr id="7" name="Table 6">
            <a:extLst>
              <a:ext uri="{FF2B5EF4-FFF2-40B4-BE49-F238E27FC236}">
                <a16:creationId xmlns:a16="http://schemas.microsoft.com/office/drawing/2014/main" id="{E732EF79-E1FB-4DC2-B938-2ED1C8726C1F}"/>
              </a:ext>
            </a:extLst>
          </p:cNvPr>
          <p:cNvGraphicFramePr>
            <a:graphicFrameLocks noGrp="1"/>
          </p:cNvGraphicFramePr>
          <p:nvPr>
            <p:extLst>
              <p:ext uri="{D42A27DB-BD31-4B8C-83A1-F6EECF244321}">
                <p14:modId xmlns:p14="http://schemas.microsoft.com/office/powerpoint/2010/main" val="2254071177"/>
              </p:ext>
            </p:extLst>
          </p:nvPr>
        </p:nvGraphicFramePr>
        <p:xfrm>
          <a:off x="3926831" y="5423118"/>
          <a:ext cx="3830856" cy="370840"/>
        </p:xfrm>
        <a:graphic>
          <a:graphicData uri="http://schemas.openxmlformats.org/drawingml/2006/table">
            <a:tbl>
              <a:tblPr firstRow="1" bandRow="1">
                <a:tableStyleId>{5C22544A-7EE6-4342-B048-85BDC9FD1C3A}</a:tableStyleId>
              </a:tblPr>
              <a:tblGrid>
                <a:gridCol w="1491247">
                  <a:extLst>
                    <a:ext uri="{9D8B030D-6E8A-4147-A177-3AD203B41FA5}">
                      <a16:colId xmlns:a16="http://schemas.microsoft.com/office/drawing/2014/main" val="3358265555"/>
                    </a:ext>
                  </a:extLst>
                </a:gridCol>
                <a:gridCol w="1062657">
                  <a:extLst>
                    <a:ext uri="{9D8B030D-6E8A-4147-A177-3AD203B41FA5}">
                      <a16:colId xmlns:a16="http://schemas.microsoft.com/office/drawing/2014/main" val="4027605162"/>
                    </a:ext>
                  </a:extLst>
                </a:gridCol>
                <a:gridCol w="1276952">
                  <a:extLst>
                    <a:ext uri="{9D8B030D-6E8A-4147-A177-3AD203B41FA5}">
                      <a16:colId xmlns:a16="http://schemas.microsoft.com/office/drawing/2014/main" val="3722925863"/>
                    </a:ext>
                  </a:extLst>
                </a:gridCol>
              </a:tblGrid>
              <a:tr h="370840">
                <a:tc>
                  <a:txBody>
                    <a:bodyPr/>
                    <a:lstStyle/>
                    <a:p>
                      <a:endParaRPr lang="fi-FI" dirty="0"/>
                    </a:p>
                  </a:txBody>
                  <a:tcPr/>
                </a:tc>
                <a:tc>
                  <a:txBody>
                    <a:bodyPr/>
                    <a:lstStyle/>
                    <a:p>
                      <a:endParaRPr lang="fi-FI"/>
                    </a:p>
                  </a:txBody>
                  <a:tcPr/>
                </a:tc>
                <a:tc>
                  <a:txBody>
                    <a:bodyPr/>
                    <a:lstStyle/>
                    <a:p>
                      <a:endParaRPr lang="fi-FI" dirty="0"/>
                    </a:p>
                  </a:txBody>
                  <a:tcPr/>
                </a:tc>
                <a:extLst>
                  <a:ext uri="{0D108BD9-81ED-4DB2-BD59-A6C34878D82A}">
                    <a16:rowId xmlns:a16="http://schemas.microsoft.com/office/drawing/2014/main" val="409025983"/>
                  </a:ext>
                </a:extLst>
              </a:tr>
            </a:tbl>
          </a:graphicData>
        </a:graphic>
      </p:graphicFrame>
      <p:sp>
        <p:nvSpPr>
          <p:cNvPr id="8" name="TextBox 7">
            <a:extLst>
              <a:ext uri="{FF2B5EF4-FFF2-40B4-BE49-F238E27FC236}">
                <a16:creationId xmlns:a16="http://schemas.microsoft.com/office/drawing/2014/main" id="{77F2E94C-A2D0-47D7-BED7-3A9CA32534FB}"/>
              </a:ext>
            </a:extLst>
          </p:cNvPr>
          <p:cNvSpPr txBox="1"/>
          <p:nvPr/>
        </p:nvSpPr>
        <p:spPr>
          <a:xfrm>
            <a:off x="8419097" y="3682093"/>
            <a:ext cx="3552658" cy="646331"/>
          </a:xfrm>
          <a:prstGeom prst="rect">
            <a:avLst/>
          </a:prstGeom>
          <a:noFill/>
        </p:spPr>
        <p:txBody>
          <a:bodyPr wrap="square" rtlCol="0">
            <a:spAutoFit/>
          </a:bodyPr>
          <a:lstStyle/>
          <a:p>
            <a:r>
              <a:rPr lang="fi-FI" dirty="0" err="1"/>
              <a:t>Does</a:t>
            </a:r>
            <a:r>
              <a:rPr lang="fi-FI" dirty="0"/>
              <a:t> </a:t>
            </a:r>
            <a:r>
              <a:rPr lang="fi-FI" dirty="0" err="1"/>
              <a:t>this</a:t>
            </a:r>
            <a:r>
              <a:rPr lang="fi-FI" dirty="0"/>
              <a:t> a 1N </a:t>
            </a:r>
            <a:r>
              <a:rPr lang="fi-FI" dirty="0" err="1"/>
              <a:t>table</a:t>
            </a:r>
            <a:r>
              <a:rPr lang="fi-FI" dirty="0"/>
              <a:t>?</a:t>
            </a:r>
          </a:p>
          <a:p>
            <a:r>
              <a:rPr lang="fi-FI" dirty="0" err="1"/>
              <a:t>Check</a:t>
            </a:r>
            <a:r>
              <a:rPr lang="fi-FI" dirty="0"/>
              <a:t> </a:t>
            </a:r>
            <a:r>
              <a:rPr lang="fi-FI" dirty="0" err="1"/>
              <a:t>the</a:t>
            </a:r>
            <a:r>
              <a:rPr lang="fi-FI" dirty="0"/>
              <a:t> </a:t>
            </a:r>
            <a:r>
              <a:rPr lang="fi-FI" dirty="0" err="1"/>
              <a:t>rule</a:t>
            </a:r>
            <a:r>
              <a:rPr lang="fi-FI" dirty="0"/>
              <a:t>!</a:t>
            </a:r>
          </a:p>
        </p:txBody>
      </p:sp>
    </p:spTree>
    <p:extLst>
      <p:ext uri="{BB962C8B-B14F-4D97-AF65-F5344CB8AC3E}">
        <p14:creationId xmlns:p14="http://schemas.microsoft.com/office/powerpoint/2010/main" val="286295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371B-FE0F-46BF-BE53-B83E3FDA7E0D}"/>
              </a:ext>
            </a:extLst>
          </p:cNvPr>
          <p:cNvSpPr>
            <a:spLocks noGrp="1"/>
          </p:cNvSpPr>
          <p:nvPr>
            <p:ph type="title"/>
          </p:nvPr>
        </p:nvSpPr>
        <p:spPr/>
        <p:txBody>
          <a:bodyPr/>
          <a:lstStyle/>
          <a:p>
            <a:r>
              <a:rPr lang="fi-FI" dirty="0"/>
              <a:t>2</a:t>
            </a:r>
            <a:r>
              <a:rPr lang="fi-FI" baseline="30000" dirty="0"/>
              <a:t>nd</a:t>
            </a:r>
            <a:r>
              <a:rPr lang="fi-FI" dirty="0"/>
              <a:t> NF </a:t>
            </a:r>
          </a:p>
        </p:txBody>
      </p:sp>
      <p:sp>
        <p:nvSpPr>
          <p:cNvPr id="3" name="Content Placeholder 2">
            <a:extLst>
              <a:ext uri="{FF2B5EF4-FFF2-40B4-BE49-F238E27FC236}">
                <a16:creationId xmlns:a16="http://schemas.microsoft.com/office/drawing/2014/main" id="{0622BE7D-A7E5-456F-AF36-90B7BF2CB111}"/>
              </a:ext>
            </a:extLst>
          </p:cNvPr>
          <p:cNvSpPr>
            <a:spLocks noGrp="1"/>
          </p:cNvSpPr>
          <p:nvPr>
            <p:ph idx="1"/>
          </p:nvPr>
        </p:nvSpPr>
        <p:spPr>
          <a:xfrm>
            <a:off x="228600" y="2424853"/>
            <a:ext cx="5256732" cy="3416300"/>
          </a:xfrm>
        </p:spPr>
        <p:txBody>
          <a:bodyPr>
            <a:normAutofit/>
          </a:bodyPr>
          <a:lstStyle/>
          <a:p>
            <a:r>
              <a:rPr lang="en-US" dirty="0"/>
              <a:t>For the table to be in second normal form it must satisfy two conditions</a:t>
            </a:r>
          </a:p>
          <a:p>
            <a:pPr marL="544068" lvl="1" indent="-342900">
              <a:buFont typeface="+mj-lt"/>
              <a:buAutoNum type="arabicPeriod"/>
            </a:pPr>
            <a:r>
              <a:rPr lang="en-US" dirty="0"/>
              <a:t>It should be in 1st Normal form</a:t>
            </a:r>
          </a:p>
          <a:p>
            <a:pPr marL="544068" lvl="1" indent="-342900">
              <a:buFont typeface="+mj-lt"/>
              <a:buAutoNum type="arabicPeriod"/>
            </a:pPr>
            <a:r>
              <a:rPr lang="en-US" dirty="0"/>
              <a:t>Should not be partial dependency in the table</a:t>
            </a:r>
          </a:p>
          <a:p>
            <a:pPr marL="201168" lvl="1" indent="0">
              <a:buNone/>
            </a:pPr>
            <a:endParaRPr lang="en-US" dirty="0"/>
          </a:p>
          <a:p>
            <a:pPr lvl="1"/>
            <a:r>
              <a:rPr lang="en-US" b="1" dirty="0"/>
              <a:t>Dependency</a:t>
            </a:r>
            <a:r>
              <a:rPr lang="en-US" dirty="0"/>
              <a:t> VS. </a:t>
            </a:r>
            <a:r>
              <a:rPr lang="en-US" b="1" dirty="0"/>
              <a:t>Partial-dependency</a:t>
            </a:r>
          </a:p>
          <a:p>
            <a:pPr lvl="2"/>
            <a:r>
              <a:rPr lang="en-US" b="1" dirty="0"/>
              <a:t>Dependency: </a:t>
            </a:r>
            <a:r>
              <a:rPr lang="en-US" dirty="0"/>
              <a:t>In the example with student-ID we are able to get all the relevant data from the table, e.g.,</a:t>
            </a:r>
          </a:p>
          <a:p>
            <a:pPr lvl="4"/>
            <a:r>
              <a:rPr lang="en-US" dirty="0"/>
              <a:t>Give the major for student 2. </a:t>
            </a:r>
          </a:p>
          <a:p>
            <a:pPr lvl="2"/>
            <a:r>
              <a:rPr lang="en-US" dirty="0"/>
              <a:t>Means that all fields dependent to the student-ID</a:t>
            </a:r>
          </a:p>
        </p:txBody>
      </p:sp>
      <p:graphicFrame>
        <p:nvGraphicFramePr>
          <p:cNvPr id="4" name="Table 3">
            <a:extLst>
              <a:ext uri="{FF2B5EF4-FFF2-40B4-BE49-F238E27FC236}">
                <a16:creationId xmlns:a16="http://schemas.microsoft.com/office/drawing/2014/main" id="{67EC005A-6346-4D77-9CDE-EFDCC6D769BC}"/>
              </a:ext>
            </a:extLst>
          </p:cNvPr>
          <p:cNvGraphicFramePr>
            <a:graphicFrameLocks noGrp="1"/>
          </p:cNvGraphicFramePr>
          <p:nvPr>
            <p:extLst>
              <p:ext uri="{D42A27DB-BD31-4B8C-83A1-F6EECF244321}">
                <p14:modId xmlns:p14="http://schemas.microsoft.com/office/powerpoint/2010/main" val="404161304"/>
              </p:ext>
            </p:extLst>
          </p:nvPr>
        </p:nvGraphicFramePr>
        <p:xfrm>
          <a:off x="5676363" y="3193037"/>
          <a:ext cx="5411755" cy="2560320"/>
        </p:xfrm>
        <a:graphic>
          <a:graphicData uri="http://schemas.openxmlformats.org/drawingml/2006/table">
            <a:tbl>
              <a:tblPr firstRow="1" bandRow="1">
                <a:tableStyleId>{5C22544A-7EE6-4342-B048-85BDC9FD1C3A}</a:tableStyleId>
              </a:tblPr>
              <a:tblGrid>
                <a:gridCol w="1385744">
                  <a:extLst>
                    <a:ext uri="{9D8B030D-6E8A-4147-A177-3AD203B41FA5}">
                      <a16:colId xmlns:a16="http://schemas.microsoft.com/office/drawing/2014/main" val="1771962531"/>
                    </a:ext>
                  </a:extLst>
                </a:gridCol>
                <a:gridCol w="778958">
                  <a:extLst>
                    <a:ext uri="{9D8B030D-6E8A-4147-A177-3AD203B41FA5}">
                      <a16:colId xmlns:a16="http://schemas.microsoft.com/office/drawing/2014/main" val="3833751533"/>
                    </a:ext>
                  </a:extLst>
                </a:gridCol>
                <a:gridCol w="1082351">
                  <a:extLst>
                    <a:ext uri="{9D8B030D-6E8A-4147-A177-3AD203B41FA5}">
                      <a16:colId xmlns:a16="http://schemas.microsoft.com/office/drawing/2014/main" val="4169555060"/>
                    </a:ext>
                  </a:extLst>
                </a:gridCol>
                <a:gridCol w="1082351">
                  <a:extLst>
                    <a:ext uri="{9D8B030D-6E8A-4147-A177-3AD203B41FA5}">
                      <a16:colId xmlns:a16="http://schemas.microsoft.com/office/drawing/2014/main" val="1487681702"/>
                    </a:ext>
                  </a:extLst>
                </a:gridCol>
                <a:gridCol w="1082351">
                  <a:extLst>
                    <a:ext uri="{9D8B030D-6E8A-4147-A177-3AD203B41FA5}">
                      <a16:colId xmlns:a16="http://schemas.microsoft.com/office/drawing/2014/main" val="1162523300"/>
                    </a:ext>
                  </a:extLst>
                </a:gridCol>
              </a:tblGrid>
              <a:tr h="306480">
                <a:tc>
                  <a:txBody>
                    <a:bodyPr/>
                    <a:lstStyle/>
                    <a:p>
                      <a:r>
                        <a:rPr lang="fi-FI" dirty="0" err="1"/>
                        <a:t>student_ID</a:t>
                      </a:r>
                      <a:endParaRPr lang="fi-FI" dirty="0"/>
                    </a:p>
                  </a:txBody>
                  <a:tcPr/>
                </a:tc>
                <a:tc>
                  <a:txBody>
                    <a:bodyPr/>
                    <a:lstStyle/>
                    <a:p>
                      <a:r>
                        <a:rPr lang="fi-FI" dirty="0" err="1"/>
                        <a:t>Name</a:t>
                      </a:r>
                      <a:endParaRPr lang="fi-FI" dirty="0"/>
                    </a:p>
                  </a:txBody>
                  <a:tcPr/>
                </a:tc>
                <a:tc>
                  <a:txBody>
                    <a:bodyPr/>
                    <a:lstStyle/>
                    <a:p>
                      <a:r>
                        <a:rPr lang="fi-FI" dirty="0" err="1"/>
                        <a:t>Reg</a:t>
                      </a:r>
                      <a:r>
                        <a:rPr lang="fi-FI" dirty="0"/>
                        <a:t>-no</a:t>
                      </a:r>
                    </a:p>
                  </a:txBody>
                  <a:tcPr/>
                </a:tc>
                <a:tc>
                  <a:txBody>
                    <a:bodyPr/>
                    <a:lstStyle/>
                    <a:p>
                      <a:r>
                        <a:rPr lang="fi-FI" dirty="0"/>
                        <a:t>Major</a:t>
                      </a:r>
                    </a:p>
                  </a:txBody>
                  <a:tcPr/>
                </a:tc>
                <a:tc>
                  <a:txBody>
                    <a:bodyPr/>
                    <a:lstStyle/>
                    <a:p>
                      <a:r>
                        <a:rPr lang="fi-FI" dirty="0" err="1"/>
                        <a:t>Address</a:t>
                      </a:r>
                      <a:endParaRPr lang="fi-FI" dirty="0"/>
                    </a:p>
                  </a:txBody>
                  <a:tcPr/>
                </a:tc>
                <a:extLst>
                  <a:ext uri="{0D108BD9-81ED-4DB2-BD59-A6C34878D82A}">
                    <a16:rowId xmlns:a16="http://schemas.microsoft.com/office/drawing/2014/main" val="3125271270"/>
                  </a:ext>
                </a:extLst>
              </a:tr>
              <a:tr h="310737">
                <a:tc>
                  <a:txBody>
                    <a:bodyPr/>
                    <a:lstStyle/>
                    <a:p>
                      <a:r>
                        <a:rPr lang="fi-FI" dirty="0"/>
                        <a:t>1</a:t>
                      </a:r>
                    </a:p>
                  </a:txBody>
                  <a:tcPr/>
                </a:tc>
                <a:tc>
                  <a:txBody>
                    <a:bodyPr/>
                    <a:lstStyle/>
                    <a:p>
                      <a:r>
                        <a:rPr lang="fi-FI" dirty="0"/>
                        <a:t>Timo</a:t>
                      </a:r>
                    </a:p>
                  </a:txBody>
                  <a:tcPr/>
                </a:tc>
                <a:tc>
                  <a:txBody>
                    <a:bodyPr/>
                    <a:lstStyle/>
                    <a:p>
                      <a:r>
                        <a:rPr lang="fi-FI" dirty="0"/>
                        <a:t>CSE-18</a:t>
                      </a:r>
                    </a:p>
                  </a:txBody>
                  <a:tcPr/>
                </a:tc>
                <a:tc>
                  <a:txBody>
                    <a:bodyPr/>
                    <a:lstStyle/>
                    <a:p>
                      <a:r>
                        <a:rPr lang="fi-FI" dirty="0"/>
                        <a:t>CSE</a:t>
                      </a:r>
                    </a:p>
                  </a:txBody>
                  <a:tcPr/>
                </a:tc>
                <a:tc>
                  <a:txBody>
                    <a:bodyPr/>
                    <a:lstStyle/>
                    <a:p>
                      <a:r>
                        <a:rPr lang="fi-FI" dirty="0"/>
                        <a:t>TN</a:t>
                      </a:r>
                    </a:p>
                  </a:txBody>
                  <a:tcPr/>
                </a:tc>
                <a:extLst>
                  <a:ext uri="{0D108BD9-81ED-4DB2-BD59-A6C34878D82A}">
                    <a16:rowId xmlns:a16="http://schemas.microsoft.com/office/drawing/2014/main" val="308654135"/>
                  </a:ext>
                </a:extLst>
              </a:tr>
              <a:tr h="310737">
                <a:tc>
                  <a:txBody>
                    <a:bodyPr/>
                    <a:lstStyle/>
                    <a:p>
                      <a:r>
                        <a:rPr lang="fi-FI" dirty="0"/>
                        <a:t>2</a:t>
                      </a:r>
                    </a:p>
                  </a:txBody>
                  <a:tcPr/>
                </a:tc>
                <a:tc>
                  <a:txBody>
                    <a:bodyPr/>
                    <a:lstStyle/>
                    <a:p>
                      <a:r>
                        <a:rPr lang="fi-FI" dirty="0"/>
                        <a:t>Timo</a:t>
                      </a:r>
                    </a:p>
                  </a:txBody>
                  <a:tcPr/>
                </a:tc>
                <a:tc>
                  <a:txBody>
                    <a:bodyPr/>
                    <a:lstStyle/>
                    <a:p>
                      <a:r>
                        <a:rPr lang="fi-FI" dirty="0"/>
                        <a:t>IT-18</a:t>
                      </a:r>
                    </a:p>
                  </a:txBody>
                  <a:tcPr/>
                </a:tc>
                <a:tc>
                  <a:txBody>
                    <a:bodyPr/>
                    <a:lstStyle/>
                    <a:p>
                      <a:r>
                        <a:rPr lang="fi-FI" dirty="0"/>
                        <a:t>IT</a:t>
                      </a:r>
                    </a:p>
                  </a:txBody>
                  <a:tcPr/>
                </a:tc>
                <a:tc>
                  <a:txBody>
                    <a:bodyPr/>
                    <a:lstStyle/>
                    <a:p>
                      <a:r>
                        <a:rPr lang="fi-FI" dirty="0"/>
                        <a:t>AP</a:t>
                      </a:r>
                    </a:p>
                  </a:txBody>
                  <a:tcPr/>
                </a:tc>
                <a:extLst>
                  <a:ext uri="{0D108BD9-81ED-4DB2-BD59-A6C34878D82A}">
                    <a16:rowId xmlns:a16="http://schemas.microsoft.com/office/drawing/2014/main" val="2704982235"/>
                  </a:ext>
                </a:extLst>
              </a:tr>
              <a:tr h="310737">
                <a:tc>
                  <a:txBody>
                    <a:bodyPr/>
                    <a:lstStyle/>
                    <a:p>
                      <a:r>
                        <a:rPr lang="fi-FI" dirty="0"/>
                        <a:t>3</a:t>
                      </a:r>
                    </a:p>
                  </a:txBody>
                  <a:tcPr/>
                </a:tc>
                <a:tc>
                  <a:txBody>
                    <a:bodyPr/>
                    <a:lstStyle/>
                    <a:p>
                      <a:r>
                        <a:rPr lang="fi-FI" dirty="0"/>
                        <a:t>Matti</a:t>
                      </a:r>
                    </a:p>
                  </a:txBody>
                  <a:tcPr/>
                </a:tc>
                <a:tc>
                  <a:txBody>
                    <a:bodyPr/>
                    <a:lstStyle/>
                    <a:p>
                      <a:r>
                        <a:rPr lang="fi-FI" dirty="0"/>
                        <a:t>CSE-18</a:t>
                      </a:r>
                    </a:p>
                  </a:txBody>
                  <a:tcPr/>
                </a:tc>
                <a:tc>
                  <a:txBody>
                    <a:bodyPr/>
                    <a:lstStyle/>
                    <a:p>
                      <a:r>
                        <a:rPr lang="fi-FI" dirty="0"/>
                        <a:t>CSE</a:t>
                      </a:r>
                    </a:p>
                  </a:txBody>
                  <a:tcPr/>
                </a:tc>
                <a:tc>
                  <a:txBody>
                    <a:bodyPr/>
                    <a:lstStyle/>
                    <a:p>
                      <a:r>
                        <a:rPr lang="fi-FI" dirty="0"/>
                        <a:t>HR</a:t>
                      </a:r>
                    </a:p>
                  </a:txBody>
                  <a:tcPr/>
                </a:tc>
                <a:extLst>
                  <a:ext uri="{0D108BD9-81ED-4DB2-BD59-A6C34878D82A}">
                    <a16:rowId xmlns:a16="http://schemas.microsoft.com/office/drawing/2014/main" val="1898814761"/>
                  </a:ext>
                </a:extLst>
              </a:tr>
              <a:tr h="310737">
                <a:tc>
                  <a:txBody>
                    <a:bodyPr/>
                    <a:lstStyle/>
                    <a:p>
                      <a:r>
                        <a:rPr lang="fi-FI" dirty="0"/>
                        <a:t>4</a:t>
                      </a:r>
                    </a:p>
                  </a:txBody>
                  <a:tcPr/>
                </a:tc>
                <a:tc>
                  <a:txBody>
                    <a:bodyPr/>
                    <a:lstStyle/>
                    <a:p>
                      <a:r>
                        <a:rPr lang="fi-FI" dirty="0"/>
                        <a:t>Satu</a:t>
                      </a:r>
                    </a:p>
                  </a:txBody>
                  <a:tcPr/>
                </a:tc>
                <a:tc>
                  <a:txBody>
                    <a:bodyPr/>
                    <a:lstStyle/>
                    <a:p>
                      <a:r>
                        <a:rPr lang="fi-FI" dirty="0"/>
                        <a:t>CSE-18</a:t>
                      </a:r>
                    </a:p>
                  </a:txBody>
                  <a:tcPr/>
                </a:tc>
                <a:tc>
                  <a:txBody>
                    <a:bodyPr/>
                    <a:lstStyle/>
                    <a:p>
                      <a:r>
                        <a:rPr lang="fi-FI" dirty="0"/>
                        <a:t>CSE</a:t>
                      </a:r>
                    </a:p>
                  </a:txBody>
                  <a:tcPr/>
                </a:tc>
                <a:tc>
                  <a:txBody>
                    <a:bodyPr/>
                    <a:lstStyle/>
                    <a:p>
                      <a:r>
                        <a:rPr lang="fi-FI" dirty="0"/>
                        <a:t>MH</a:t>
                      </a:r>
                    </a:p>
                  </a:txBody>
                  <a:tcPr/>
                </a:tc>
                <a:extLst>
                  <a:ext uri="{0D108BD9-81ED-4DB2-BD59-A6C34878D82A}">
                    <a16:rowId xmlns:a16="http://schemas.microsoft.com/office/drawing/2014/main" val="2871083969"/>
                  </a:ext>
                </a:extLst>
              </a:tr>
              <a:tr h="310737">
                <a:tc>
                  <a:txBody>
                    <a:bodyPr/>
                    <a:lstStyle/>
                    <a:p>
                      <a:r>
                        <a:rPr lang="fi-FI" dirty="0"/>
                        <a:t>5</a:t>
                      </a:r>
                    </a:p>
                  </a:txBody>
                  <a:tcPr/>
                </a:tc>
                <a:tc>
                  <a:txBody>
                    <a:bodyPr/>
                    <a:lstStyle/>
                    <a:p>
                      <a:endParaRPr lang="fi-FI" dirty="0"/>
                    </a:p>
                  </a:txBody>
                  <a:tcPr/>
                </a:tc>
                <a:tc>
                  <a:txBody>
                    <a:bodyPr/>
                    <a:lstStyle/>
                    <a:p>
                      <a:endParaRPr lang="fi-FI"/>
                    </a:p>
                  </a:txBody>
                  <a:tcPr/>
                </a:tc>
                <a:tc>
                  <a:txBody>
                    <a:bodyPr/>
                    <a:lstStyle/>
                    <a:p>
                      <a:endParaRPr lang="fi-FI"/>
                    </a:p>
                  </a:txBody>
                  <a:tcPr/>
                </a:tc>
                <a:tc>
                  <a:txBody>
                    <a:bodyPr/>
                    <a:lstStyle/>
                    <a:p>
                      <a:endParaRPr lang="fi-FI" dirty="0"/>
                    </a:p>
                  </a:txBody>
                  <a:tcPr/>
                </a:tc>
                <a:extLst>
                  <a:ext uri="{0D108BD9-81ED-4DB2-BD59-A6C34878D82A}">
                    <a16:rowId xmlns:a16="http://schemas.microsoft.com/office/drawing/2014/main" val="2772782133"/>
                  </a:ext>
                </a:extLst>
              </a:tr>
              <a:tr h="310737">
                <a:tc>
                  <a:txBody>
                    <a:bodyPr/>
                    <a:lstStyle/>
                    <a:p>
                      <a:endParaRPr lang="fi-FI"/>
                    </a:p>
                  </a:txBody>
                  <a:tcPr/>
                </a:tc>
                <a:tc>
                  <a:txBody>
                    <a:bodyPr/>
                    <a:lstStyle/>
                    <a:p>
                      <a:endParaRPr lang="fi-FI"/>
                    </a:p>
                  </a:txBody>
                  <a:tcPr/>
                </a:tc>
                <a:tc>
                  <a:txBody>
                    <a:bodyPr/>
                    <a:lstStyle/>
                    <a:p>
                      <a:endParaRPr lang="fi-FI"/>
                    </a:p>
                  </a:txBody>
                  <a:tcPr/>
                </a:tc>
                <a:tc>
                  <a:txBody>
                    <a:bodyPr/>
                    <a:lstStyle/>
                    <a:p>
                      <a:endParaRPr lang="fi-FI"/>
                    </a:p>
                  </a:txBody>
                  <a:tcPr/>
                </a:tc>
                <a:tc>
                  <a:txBody>
                    <a:bodyPr/>
                    <a:lstStyle/>
                    <a:p>
                      <a:endParaRPr lang="fi-FI" dirty="0"/>
                    </a:p>
                  </a:txBody>
                  <a:tcPr/>
                </a:tc>
                <a:extLst>
                  <a:ext uri="{0D108BD9-81ED-4DB2-BD59-A6C34878D82A}">
                    <a16:rowId xmlns:a16="http://schemas.microsoft.com/office/drawing/2014/main" val="1822383109"/>
                  </a:ext>
                </a:extLst>
              </a:tr>
            </a:tbl>
          </a:graphicData>
        </a:graphic>
      </p:graphicFrame>
      <p:sp>
        <p:nvSpPr>
          <p:cNvPr id="5" name="TextBox 4">
            <a:extLst>
              <a:ext uri="{FF2B5EF4-FFF2-40B4-BE49-F238E27FC236}">
                <a16:creationId xmlns:a16="http://schemas.microsoft.com/office/drawing/2014/main" id="{5750362F-6ABE-4CDC-A4B5-96E95DD15BF6}"/>
              </a:ext>
            </a:extLst>
          </p:cNvPr>
          <p:cNvSpPr txBox="1"/>
          <p:nvPr/>
        </p:nvSpPr>
        <p:spPr>
          <a:xfrm>
            <a:off x="7268307" y="2697520"/>
            <a:ext cx="2946401" cy="369332"/>
          </a:xfrm>
          <a:prstGeom prst="rect">
            <a:avLst/>
          </a:prstGeom>
          <a:noFill/>
        </p:spPr>
        <p:txBody>
          <a:bodyPr wrap="square" rtlCol="0">
            <a:spAutoFit/>
          </a:bodyPr>
          <a:lstStyle/>
          <a:p>
            <a:r>
              <a:rPr lang="en-US" dirty="0"/>
              <a:t>Student Table</a:t>
            </a:r>
          </a:p>
        </p:txBody>
      </p:sp>
      <p:sp>
        <p:nvSpPr>
          <p:cNvPr id="6" name="TextBox 5">
            <a:extLst>
              <a:ext uri="{FF2B5EF4-FFF2-40B4-BE49-F238E27FC236}">
                <a16:creationId xmlns:a16="http://schemas.microsoft.com/office/drawing/2014/main" id="{F78FE511-4A5F-4155-B492-7803F7439D7F}"/>
              </a:ext>
            </a:extLst>
          </p:cNvPr>
          <p:cNvSpPr txBox="1"/>
          <p:nvPr/>
        </p:nvSpPr>
        <p:spPr>
          <a:xfrm flipH="1">
            <a:off x="5561616" y="2890691"/>
            <a:ext cx="409715" cy="369332"/>
          </a:xfrm>
          <a:prstGeom prst="rect">
            <a:avLst/>
          </a:prstGeom>
          <a:noFill/>
        </p:spPr>
        <p:txBody>
          <a:bodyPr wrap="square" rtlCol="0">
            <a:spAutoFit/>
          </a:bodyPr>
          <a:lstStyle/>
          <a:p>
            <a:r>
              <a:rPr lang="fi-FI" dirty="0"/>
              <a:t>pk</a:t>
            </a:r>
          </a:p>
        </p:txBody>
      </p:sp>
    </p:spTree>
    <p:extLst>
      <p:ext uri="{BB962C8B-B14F-4D97-AF65-F5344CB8AC3E}">
        <p14:creationId xmlns:p14="http://schemas.microsoft.com/office/powerpoint/2010/main" val="206090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A8CC-6990-4EC3-8005-5D8CABAA1E1E}"/>
              </a:ext>
            </a:extLst>
          </p:cNvPr>
          <p:cNvSpPr>
            <a:spLocks noGrp="1"/>
          </p:cNvSpPr>
          <p:nvPr>
            <p:ph type="title"/>
          </p:nvPr>
        </p:nvSpPr>
        <p:spPr/>
        <p:txBody>
          <a:bodyPr/>
          <a:lstStyle/>
          <a:p>
            <a:r>
              <a:rPr lang="fi-FI" dirty="0" err="1"/>
              <a:t>Partial</a:t>
            </a:r>
            <a:r>
              <a:rPr lang="fi-FI" dirty="0"/>
              <a:t> </a:t>
            </a:r>
            <a:r>
              <a:rPr lang="fi-FI" dirty="0" err="1"/>
              <a:t>Dependency</a:t>
            </a:r>
            <a:endParaRPr lang="fi-FI" dirty="0"/>
          </a:p>
        </p:txBody>
      </p:sp>
      <p:sp>
        <p:nvSpPr>
          <p:cNvPr id="3" name="Content Placeholder 2">
            <a:extLst>
              <a:ext uri="{FF2B5EF4-FFF2-40B4-BE49-F238E27FC236}">
                <a16:creationId xmlns:a16="http://schemas.microsoft.com/office/drawing/2014/main" id="{5F046E76-4C2D-4C44-ACC8-05FC836FF0BB}"/>
              </a:ext>
            </a:extLst>
          </p:cNvPr>
          <p:cNvSpPr>
            <a:spLocks noGrp="1"/>
          </p:cNvSpPr>
          <p:nvPr>
            <p:ph idx="1"/>
          </p:nvPr>
        </p:nvSpPr>
        <p:spPr>
          <a:xfrm>
            <a:off x="196918" y="1750890"/>
            <a:ext cx="7796707" cy="392902"/>
          </a:xfrm>
        </p:spPr>
        <p:txBody>
          <a:bodyPr/>
          <a:lstStyle/>
          <a:p>
            <a:r>
              <a:rPr lang="fi-FI" dirty="0" err="1"/>
              <a:t>What</a:t>
            </a:r>
            <a:r>
              <a:rPr lang="fi-FI" dirty="0"/>
              <a:t> </a:t>
            </a:r>
            <a:r>
              <a:rPr lang="fi-FI" dirty="0" err="1"/>
              <a:t>about</a:t>
            </a:r>
            <a:r>
              <a:rPr lang="fi-FI" dirty="0"/>
              <a:t> </a:t>
            </a:r>
            <a:r>
              <a:rPr lang="fi-FI" b="1" i="1" dirty="0" err="1"/>
              <a:t>partial-dependency</a:t>
            </a:r>
            <a:r>
              <a:rPr lang="fi-FI" dirty="0"/>
              <a:t>?</a:t>
            </a:r>
          </a:p>
        </p:txBody>
      </p:sp>
      <p:graphicFrame>
        <p:nvGraphicFramePr>
          <p:cNvPr id="4" name="Table 3">
            <a:extLst>
              <a:ext uri="{FF2B5EF4-FFF2-40B4-BE49-F238E27FC236}">
                <a16:creationId xmlns:a16="http://schemas.microsoft.com/office/drawing/2014/main" id="{F1A8D884-734E-4F5D-9B99-313BDB21FB16}"/>
              </a:ext>
            </a:extLst>
          </p:cNvPr>
          <p:cNvGraphicFramePr>
            <a:graphicFrameLocks noGrp="1"/>
          </p:cNvGraphicFramePr>
          <p:nvPr>
            <p:extLst>
              <p:ext uri="{D42A27DB-BD31-4B8C-83A1-F6EECF244321}">
                <p14:modId xmlns:p14="http://schemas.microsoft.com/office/powerpoint/2010/main" val="3359361897"/>
              </p:ext>
            </p:extLst>
          </p:nvPr>
        </p:nvGraphicFramePr>
        <p:xfrm>
          <a:off x="5836579" y="2220520"/>
          <a:ext cx="2289908" cy="2468880"/>
        </p:xfrm>
        <a:graphic>
          <a:graphicData uri="http://schemas.openxmlformats.org/drawingml/2006/table">
            <a:tbl>
              <a:tblPr firstRow="1" bandRow="1">
                <a:tableStyleId>{5C22544A-7EE6-4342-B048-85BDC9FD1C3A}</a:tableStyleId>
              </a:tblPr>
              <a:tblGrid>
                <a:gridCol w="1180306">
                  <a:extLst>
                    <a:ext uri="{9D8B030D-6E8A-4147-A177-3AD203B41FA5}">
                      <a16:colId xmlns:a16="http://schemas.microsoft.com/office/drawing/2014/main" val="1262393406"/>
                    </a:ext>
                  </a:extLst>
                </a:gridCol>
                <a:gridCol w="1109602">
                  <a:extLst>
                    <a:ext uri="{9D8B030D-6E8A-4147-A177-3AD203B41FA5}">
                      <a16:colId xmlns:a16="http://schemas.microsoft.com/office/drawing/2014/main" val="1119601476"/>
                    </a:ext>
                  </a:extLst>
                </a:gridCol>
              </a:tblGrid>
              <a:tr h="192801">
                <a:tc>
                  <a:txBody>
                    <a:bodyPr/>
                    <a:lstStyle/>
                    <a:p>
                      <a:r>
                        <a:rPr lang="fi-FI" dirty="0" err="1">
                          <a:solidFill>
                            <a:srgbClr val="FF0000"/>
                          </a:solidFill>
                        </a:rPr>
                        <a:t>subject_ID</a:t>
                      </a:r>
                      <a:endParaRPr lang="fi-FI" dirty="0">
                        <a:solidFill>
                          <a:srgbClr val="FF0000"/>
                        </a:solidFill>
                      </a:endParaRPr>
                    </a:p>
                  </a:txBody>
                  <a:tcPr/>
                </a:tc>
                <a:tc>
                  <a:txBody>
                    <a:bodyPr/>
                    <a:lstStyle/>
                    <a:p>
                      <a:r>
                        <a:rPr lang="fi-FI" dirty="0" err="1"/>
                        <a:t>subject_Name</a:t>
                      </a:r>
                      <a:endParaRPr lang="fi-FI" dirty="0"/>
                    </a:p>
                  </a:txBody>
                  <a:tcPr/>
                </a:tc>
                <a:extLst>
                  <a:ext uri="{0D108BD9-81ED-4DB2-BD59-A6C34878D82A}">
                    <a16:rowId xmlns:a16="http://schemas.microsoft.com/office/drawing/2014/main" val="524308423"/>
                  </a:ext>
                </a:extLst>
              </a:tr>
              <a:tr h="192801">
                <a:tc>
                  <a:txBody>
                    <a:bodyPr/>
                    <a:lstStyle/>
                    <a:p>
                      <a:endParaRPr lang="fi-FI" dirty="0"/>
                    </a:p>
                  </a:txBody>
                  <a:tcPr/>
                </a:tc>
                <a:tc>
                  <a:txBody>
                    <a:bodyPr/>
                    <a:lstStyle/>
                    <a:p>
                      <a:endParaRPr lang="fi-FI"/>
                    </a:p>
                  </a:txBody>
                  <a:tcPr/>
                </a:tc>
                <a:extLst>
                  <a:ext uri="{0D108BD9-81ED-4DB2-BD59-A6C34878D82A}">
                    <a16:rowId xmlns:a16="http://schemas.microsoft.com/office/drawing/2014/main" val="1318137014"/>
                  </a:ext>
                </a:extLst>
              </a:tr>
              <a:tr h="192801">
                <a:tc>
                  <a:txBody>
                    <a:bodyPr/>
                    <a:lstStyle/>
                    <a:p>
                      <a:endParaRPr lang="fi-FI"/>
                    </a:p>
                  </a:txBody>
                  <a:tcPr/>
                </a:tc>
                <a:tc>
                  <a:txBody>
                    <a:bodyPr/>
                    <a:lstStyle/>
                    <a:p>
                      <a:endParaRPr lang="fi-FI" dirty="0"/>
                    </a:p>
                  </a:txBody>
                  <a:tcPr/>
                </a:tc>
                <a:extLst>
                  <a:ext uri="{0D108BD9-81ED-4DB2-BD59-A6C34878D82A}">
                    <a16:rowId xmlns:a16="http://schemas.microsoft.com/office/drawing/2014/main" val="1411025756"/>
                  </a:ext>
                </a:extLst>
              </a:tr>
              <a:tr h="192801">
                <a:tc>
                  <a:txBody>
                    <a:bodyPr/>
                    <a:lstStyle/>
                    <a:p>
                      <a:endParaRPr lang="fi-FI"/>
                    </a:p>
                  </a:txBody>
                  <a:tcPr/>
                </a:tc>
                <a:tc>
                  <a:txBody>
                    <a:bodyPr/>
                    <a:lstStyle/>
                    <a:p>
                      <a:endParaRPr lang="fi-FI" dirty="0"/>
                    </a:p>
                  </a:txBody>
                  <a:tcPr/>
                </a:tc>
                <a:extLst>
                  <a:ext uri="{0D108BD9-81ED-4DB2-BD59-A6C34878D82A}">
                    <a16:rowId xmlns:a16="http://schemas.microsoft.com/office/drawing/2014/main" val="3610830504"/>
                  </a:ext>
                </a:extLst>
              </a:tr>
              <a:tr h="192801">
                <a:tc>
                  <a:txBody>
                    <a:bodyPr/>
                    <a:lstStyle/>
                    <a:p>
                      <a:endParaRPr lang="fi-FI" dirty="0"/>
                    </a:p>
                  </a:txBody>
                  <a:tcPr/>
                </a:tc>
                <a:tc>
                  <a:txBody>
                    <a:bodyPr/>
                    <a:lstStyle/>
                    <a:p>
                      <a:endParaRPr lang="fi-FI"/>
                    </a:p>
                  </a:txBody>
                  <a:tcPr/>
                </a:tc>
                <a:extLst>
                  <a:ext uri="{0D108BD9-81ED-4DB2-BD59-A6C34878D82A}">
                    <a16:rowId xmlns:a16="http://schemas.microsoft.com/office/drawing/2014/main" val="2641148965"/>
                  </a:ext>
                </a:extLst>
              </a:tr>
              <a:tr h="192801">
                <a:tc>
                  <a:txBody>
                    <a:bodyPr/>
                    <a:lstStyle/>
                    <a:p>
                      <a:endParaRPr lang="fi-FI"/>
                    </a:p>
                  </a:txBody>
                  <a:tcPr/>
                </a:tc>
                <a:tc>
                  <a:txBody>
                    <a:bodyPr/>
                    <a:lstStyle/>
                    <a:p>
                      <a:endParaRPr lang="fi-FI" dirty="0"/>
                    </a:p>
                  </a:txBody>
                  <a:tcPr/>
                </a:tc>
                <a:extLst>
                  <a:ext uri="{0D108BD9-81ED-4DB2-BD59-A6C34878D82A}">
                    <a16:rowId xmlns:a16="http://schemas.microsoft.com/office/drawing/2014/main" val="2232189054"/>
                  </a:ext>
                </a:extLst>
              </a:tr>
            </a:tbl>
          </a:graphicData>
        </a:graphic>
      </p:graphicFrame>
      <p:sp>
        <p:nvSpPr>
          <p:cNvPr id="5" name="TextBox 4">
            <a:extLst>
              <a:ext uri="{FF2B5EF4-FFF2-40B4-BE49-F238E27FC236}">
                <a16:creationId xmlns:a16="http://schemas.microsoft.com/office/drawing/2014/main" id="{B238C888-3745-4C56-85F4-577DB86F7E1B}"/>
              </a:ext>
            </a:extLst>
          </p:cNvPr>
          <p:cNvSpPr txBox="1"/>
          <p:nvPr/>
        </p:nvSpPr>
        <p:spPr>
          <a:xfrm>
            <a:off x="6141380" y="1746816"/>
            <a:ext cx="1772736" cy="369332"/>
          </a:xfrm>
          <a:prstGeom prst="rect">
            <a:avLst/>
          </a:prstGeom>
          <a:noFill/>
        </p:spPr>
        <p:txBody>
          <a:bodyPr wrap="square" rtlCol="0">
            <a:spAutoFit/>
          </a:bodyPr>
          <a:lstStyle/>
          <a:p>
            <a:r>
              <a:rPr lang="fi-FI" b="1" dirty="0" err="1"/>
              <a:t>Subject</a:t>
            </a:r>
            <a:r>
              <a:rPr lang="fi-FI" dirty="0"/>
              <a:t> </a:t>
            </a:r>
            <a:r>
              <a:rPr lang="fi-FI" b="1" dirty="0" err="1"/>
              <a:t>Table</a:t>
            </a:r>
            <a:endParaRPr lang="fi-FI" b="1" dirty="0"/>
          </a:p>
        </p:txBody>
      </p:sp>
      <p:graphicFrame>
        <p:nvGraphicFramePr>
          <p:cNvPr id="6" name="Table 5">
            <a:extLst>
              <a:ext uri="{FF2B5EF4-FFF2-40B4-BE49-F238E27FC236}">
                <a16:creationId xmlns:a16="http://schemas.microsoft.com/office/drawing/2014/main" id="{242D5591-04F5-4EF2-8C34-F1BC0A80C24C}"/>
              </a:ext>
            </a:extLst>
          </p:cNvPr>
          <p:cNvGraphicFramePr>
            <a:graphicFrameLocks noGrp="1"/>
          </p:cNvGraphicFramePr>
          <p:nvPr>
            <p:extLst>
              <p:ext uri="{D42A27DB-BD31-4B8C-83A1-F6EECF244321}">
                <p14:modId xmlns:p14="http://schemas.microsoft.com/office/powerpoint/2010/main" val="619976902"/>
              </p:ext>
            </p:extLst>
          </p:nvPr>
        </p:nvGraphicFramePr>
        <p:xfrm>
          <a:off x="504078" y="2791303"/>
          <a:ext cx="4910986" cy="2123440"/>
        </p:xfrm>
        <a:graphic>
          <a:graphicData uri="http://schemas.openxmlformats.org/drawingml/2006/table">
            <a:tbl>
              <a:tblPr firstRow="1" bandRow="1">
                <a:tableStyleId>{5C22544A-7EE6-4342-B048-85BDC9FD1C3A}</a:tableStyleId>
              </a:tblPr>
              <a:tblGrid>
                <a:gridCol w="873760">
                  <a:extLst>
                    <a:ext uri="{9D8B030D-6E8A-4147-A177-3AD203B41FA5}">
                      <a16:colId xmlns:a16="http://schemas.microsoft.com/office/drawing/2014/main" val="2219018802"/>
                    </a:ext>
                  </a:extLst>
                </a:gridCol>
                <a:gridCol w="917890">
                  <a:extLst>
                    <a:ext uri="{9D8B030D-6E8A-4147-A177-3AD203B41FA5}">
                      <a16:colId xmlns:a16="http://schemas.microsoft.com/office/drawing/2014/main" val="2182733548"/>
                    </a:ext>
                  </a:extLst>
                </a:gridCol>
                <a:gridCol w="927370">
                  <a:extLst>
                    <a:ext uri="{9D8B030D-6E8A-4147-A177-3AD203B41FA5}">
                      <a16:colId xmlns:a16="http://schemas.microsoft.com/office/drawing/2014/main" val="1884132176"/>
                    </a:ext>
                  </a:extLst>
                </a:gridCol>
                <a:gridCol w="901430">
                  <a:extLst>
                    <a:ext uri="{9D8B030D-6E8A-4147-A177-3AD203B41FA5}">
                      <a16:colId xmlns:a16="http://schemas.microsoft.com/office/drawing/2014/main" val="2999161423"/>
                    </a:ext>
                  </a:extLst>
                </a:gridCol>
                <a:gridCol w="1290536">
                  <a:extLst>
                    <a:ext uri="{9D8B030D-6E8A-4147-A177-3AD203B41FA5}">
                      <a16:colId xmlns:a16="http://schemas.microsoft.com/office/drawing/2014/main" val="4232633307"/>
                    </a:ext>
                  </a:extLst>
                </a:gridCol>
              </a:tblGrid>
              <a:tr h="370840">
                <a:tc>
                  <a:txBody>
                    <a:bodyPr/>
                    <a:lstStyle/>
                    <a:p>
                      <a:r>
                        <a:rPr lang="fi-FI" dirty="0" err="1"/>
                        <a:t>score_ID</a:t>
                      </a:r>
                      <a:endParaRPr lang="fi-FI" dirty="0"/>
                    </a:p>
                  </a:txBody>
                  <a:tcPr/>
                </a:tc>
                <a:tc>
                  <a:txBody>
                    <a:bodyPr/>
                    <a:lstStyle/>
                    <a:p>
                      <a:r>
                        <a:rPr lang="fi-FI" dirty="0" err="1">
                          <a:solidFill>
                            <a:srgbClr val="FF0000"/>
                          </a:solidFill>
                        </a:rPr>
                        <a:t>student</a:t>
                      </a:r>
                      <a:r>
                        <a:rPr lang="fi-FI" dirty="0">
                          <a:solidFill>
                            <a:srgbClr val="FF0000"/>
                          </a:solidFill>
                        </a:rPr>
                        <a:t>-ID</a:t>
                      </a:r>
                    </a:p>
                  </a:txBody>
                  <a:tcPr/>
                </a:tc>
                <a:tc>
                  <a:txBody>
                    <a:bodyPr/>
                    <a:lstStyle/>
                    <a:p>
                      <a:r>
                        <a:rPr lang="fi-FI" dirty="0" err="1">
                          <a:solidFill>
                            <a:srgbClr val="FF0000"/>
                          </a:solidFill>
                        </a:rPr>
                        <a:t>subject</a:t>
                      </a:r>
                      <a:r>
                        <a:rPr lang="fi-FI" dirty="0">
                          <a:solidFill>
                            <a:srgbClr val="FF0000"/>
                          </a:solidFill>
                        </a:rPr>
                        <a:t>-ID</a:t>
                      </a:r>
                    </a:p>
                  </a:txBody>
                  <a:tcPr/>
                </a:tc>
                <a:tc>
                  <a:txBody>
                    <a:bodyPr/>
                    <a:lstStyle/>
                    <a:p>
                      <a:r>
                        <a:rPr lang="fi-FI" dirty="0" err="1"/>
                        <a:t>marks</a:t>
                      </a:r>
                      <a:endParaRPr lang="fi-FI" dirty="0"/>
                    </a:p>
                  </a:txBody>
                  <a:tcPr/>
                </a:tc>
                <a:tc>
                  <a:txBody>
                    <a:bodyPr/>
                    <a:lstStyle/>
                    <a:p>
                      <a:r>
                        <a:rPr lang="fi-FI" dirty="0" err="1"/>
                        <a:t>teacher</a:t>
                      </a:r>
                      <a:endParaRPr lang="fi-FI" dirty="0"/>
                    </a:p>
                  </a:txBody>
                  <a:tcPr/>
                </a:tc>
                <a:extLst>
                  <a:ext uri="{0D108BD9-81ED-4DB2-BD59-A6C34878D82A}">
                    <a16:rowId xmlns:a16="http://schemas.microsoft.com/office/drawing/2014/main" val="2720598591"/>
                  </a:ext>
                </a:extLst>
              </a:tr>
              <a:tr h="370840">
                <a:tc>
                  <a:txBody>
                    <a:bodyPr/>
                    <a:lstStyle/>
                    <a:p>
                      <a:r>
                        <a:rPr lang="fi-FI" dirty="0"/>
                        <a:t>1</a:t>
                      </a:r>
                    </a:p>
                  </a:txBody>
                  <a:tcPr/>
                </a:tc>
                <a:tc>
                  <a:txBody>
                    <a:bodyPr/>
                    <a:lstStyle/>
                    <a:p>
                      <a:r>
                        <a:rPr lang="fi-FI" dirty="0"/>
                        <a:t>1</a:t>
                      </a:r>
                    </a:p>
                  </a:txBody>
                  <a:tcPr/>
                </a:tc>
                <a:tc>
                  <a:txBody>
                    <a:bodyPr/>
                    <a:lstStyle/>
                    <a:p>
                      <a:r>
                        <a:rPr lang="fi-FI" dirty="0"/>
                        <a:t>1</a:t>
                      </a:r>
                    </a:p>
                  </a:txBody>
                  <a:tcPr/>
                </a:tc>
                <a:tc>
                  <a:txBody>
                    <a:bodyPr/>
                    <a:lstStyle/>
                    <a:p>
                      <a:r>
                        <a:rPr lang="fi-FI" dirty="0"/>
                        <a:t>82</a:t>
                      </a:r>
                    </a:p>
                  </a:txBody>
                  <a:tcPr/>
                </a:tc>
                <a:tc>
                  <a:txBody>
                    <a:bodyPr/>
                    <a:lstStyle/>
                    <a:p>
                      <a:r>
                        <a:rPr lang="fi-FI" dirty="0"/>
                        <a:t>Amir</a:t>
                      </a:r>
                    </a:p>
                  </a:txBody>
                  <a:tcPr/>
                </a:tc>
                <a:extLst>
                  <a:ext uri="{0D108BD9-81ED-4DB2-BD59-A6C34878D82A}">
                    <a16:rowId xmlns:a16="http://schemas.microsoft.com/office/drawing/2014/main" val="280361498"/>
                  </a:ext>
                </a:extLst>
              </a:tr>
              <a:tr h="370840">
                <a:tc>
                  <a:txBody>
                    <a:bodyPr/>
                    <a:lstStyle/>
                    <a:p>
                      <a:r>
                        <a:rPr lang="fi-FI" dirty="0"/>
                        <a:t>2</a:t>
                      </a:r>
                    </a:p>
                  </a:txBody>
                  <a:tcPr/>
                </a:tc>
                <a:tc>
                  <a:txBody>
                    <a:bodyPr/>
                    <a:lstStyle/>
                    <a:p>
                      <a:r>
                        <a:rPr lang="fi-FI" dirty="0"/>
                        <a:t>1</a:t>
                      </a:r>
                    </a:p>
                  </a:txBody>
                  <a:tcPr/>
                </a:tc>
                <a:tc>
                  <a:txBody>
                    <a:bodyPr/>
                    <a:lstStyle/>
                    <a:p>
                      <a:r>
                        <a:rPr lang="fi-FI" dirty="0"/>
                        <a:t>2</a:t>
                      </a:r>
                    </a:p>
                  </a:txBody>
                  <a:tcPr/>
                </a:tc>
                <a:tc>
                  <a:txBody>
                    <a:bodyPr/>
                    <a:lstStyle/>
                    <a:p>
                      <a:r>
                        <a:rPr lang="fi-FI" dirty="0"/>
                        <a:t>77</a:t>
                      </a:r>
                    </a:p>
                  </a:txBody>
                  <a:tcPr/>
                </a:tc>
                <a:tc>
                  <a:txBody>
                    <a:bodyPr/>
                    <a:lstStyle/>
                    <a:p>
                      <a:r>
                        <a:rPr lang="fi-FI" dirty="0"/>
                        <a:t>Simo</a:t>
                      </a:r>
                    </a:p>
                  </a:txBody>
                  <a:tcPr/>
                </a:tc>
                <a:extLst>
                  <a:ext uri="{0D108BD9-81ED-4DB2-BD59-A6C34878D82A}">
                    <a16:rowId xmlns:a16="http://schemas.microsoft.com/office/drawing/2014/main" val="2252645228"/>
                  </a:ext>
                </a:extLst>
              </a:tr>
              <a:tr h="370840">
                <a:tc>
                  <a:txBody>
                    <a:bodyPr/>
                    <a:lstStyle/>
                    <a:p>
                      <a:r>
                        <a:rPr lang="fi-FI" dirty="0"/>
                        <a:t>3</a:t>
                      </a:r>
                    </a:p>
                  </a:txBody>
                  <a:tcPr/>
                </a:tc>
                <a:tc>
                  <a:txBody>
                    <a:bodyPr/>
                    <a:lstStyle/>
                    <a:p>
                      <a:r>
                        <a:rPr lang="fi-FI" dirty="0"/>
                        <a:t>2</a:t>
                      </a:r>
                    </a:p>
                  </a:txBody>
                  <a:tcPr/>
                </a:tc>
                <a:tc>
                  <a:txBody>
                    <a:bodyPr/>
                    <a:lstStyle/>
                    <a:p>
                      <a:r>
                        <a:rPr lang="fi-FI" dirty="0"/>
                        <a:t>1</a:t>
                      </a:r>
                    </a:p>
                  </a:txBody>
                  <a:tcPr/>
                </a:tc>
                <a:tc>
                  <a:txBody>
                    <a:bodyPr/>
                    <a:lstStyle/>
                    <a:p>
                      <a:r>
                        <a:rPr lang="fi-FI" dirty="0"/>
                        <a:t>85</a:t>
                      </a:r>
                    </a:p>
                  </a:txBody>
                  <a:tcPr/>
                </a:tc>
                <a:tc>
                  <a:txBody>
                    <a:bodyPr/>
                    <a:lstStyle/>
                    <a:p>
                      <a:r>
                        <a:rPr lang="fi-FI" dirty="0"/>
                        <a:t>Vesa</a:t>
                      </a:r>
                    </a:p>
                  </a:txBody>
                  <a:tcPr/>
                </a:tc>
                <a:extLst>
                  <a:ext uri="{0D108BD9-81ED-4DB2-BD59-A6C34878D82A}">
                    <a16:rowId xmlns:a16="http://schemas.microsoft.com/office/drawing/2014/main" val="2408317366"/>
                  </a:ext>
                </a:extLst>
              </a:tr>
              <a:tr h="370840">
                <a:tc>
                  <a:txBody>
                    <a:bodyPr/>
                    <a:lstStyle/>
                    <a:p>
                      <a:r>
                        <a:rPr lang="fi-FI" dirty="0"/>
                        <a:t>4</a:t>
                      </a:r>
                    </a:p>
                  </a:txBody>
                  <a:tcPr/>
                </a:tc>
                <a:tc>
                  <a:txBody>
                    <a:bodyPr/>
                    <a:lstStyle/>
                    <a:p>
                      <a:r>
                        <a:rPr lang="fi-FI" dirty="0"/>
                        <a:t>3</a:t>
                      </a:r>
                    </a:p>
                  </a:txBody>
                  <a:tcPr/>
                </a:tc>
                <a:tc>
                  <a:txBody>
                    <a:bodyPr/>
                    <a:lstStyle/>
                    <a:p>
                      <a:r>
                        <a:rPr lang="fi-FI" dirty="0"/>
                        <a:t>3</a:t>
                      </a:r>
                    </a:p>
                  </a:txBody>
                  <a:tcPr/>
                </a:tc>
                <a:tc>
                  <a:txBody>
                    <a:bodyPr/>
                    <a:lstStyle/>
                    <a:p>
                      <a:r>
                        <a:rPr lang="fi-FI" dirty="0"/>
                        <a:t>82</a:t>
                      </a:r>
                    </a:p>
                  </a:txBody>
                  <a:tcPr/>
                </a:tc>
                <a:tc>
                  <a:txBody>
                    <a:bodyPr/>
                    <a:lstStyle/>
                    <a:p>
                      <a:r>
                        <a:rPr lang="fi-FI" dirty="0"/>
                        <a:t>Auvo</a:t>
                      </a:r>
                    </a:p>
                  </a:txBody>
                  <a:tcPr/>
                </a:tc>
                <a:extLst>
                  <a:ext uri="{0D108BD9-81ED-4DB2-BD59-A6C34878D82A}">
                    <a16:rowId xmlns:a16="http://schemas.microsoft.com/office/drawing/2014/main" val="3373922471"/>
                  </a:ext>
                </a:extLst>
              </a:tr>
            </a:tbl>
          </a:graphicData>
        </a:graphic>
      </p:graphicFrame>
      <p:sp>
        <p:nvSpPr>
          <p:cNvPr id="8" name="Oval 7">
            <a:extLst>
              <a:ext uri="{FF2B5EF4-FFF2-40B4-BE49-F238E27FC236}">
                <a16:creationId xmlns:a16="http://schemas.microsoft.com/office/drawing/2014/main" id="{D8ABAEF3-DEBE-449F-8C88-D30C8037CA0D}"/>
              </a:ext>
            </a:extLst>
          </p:cNvPr>
          <p:cNvSpPr/>
          <p:nvPr/>
        </p:nvSpPr>
        <p:spPr>
          <a:xfrm>
            <a:off x="1363770" y="2728129"/>
            <a:ext cx="1797539" cy="7268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Arrow: Down 8">
            <a:extLst>
              <a:ext uri="{FF2B5EF4-FFF2-40B4-BE49-F238E27FC236}">
                <a16:creationId xmlns:a16="http://schemas.microsoft.com/office/drawing/2014/main" id="{999EF377-D26F-4DCC-8AED-48B29E3D44F8}"/>
              </a:ext>
            </a:extLst>
          </p:cNvPr>
          <p:cNvSpPr/>
          <p:nvPr/>
        </p:nvSpPr>
        <p:spPr>
          <a:xfrm>
            <a:off x="1496632" y="2209410"/>
            <a:ext cx="515815" cy="518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0" name="TextBox 9">
            <a:extLst>
              <a:ext uri="{FF2B5EF4-FFF2-40B4-BE49-F238E27FC236}">
                <a16:creationId xmlns:a16="http://schemas.microsoft.com/office/drawing/2014/main" id="{BADE6D9B-CF3B-4027-8492-034A425557C0}"/>
              </a:ext>
            </a:extLst>
          </p:cNvPr>
          <p:cNvSpPr txBox="1"/>
          <p:nvPr/>
        </p:nvSpPr>
        <p:spPr>
          <a:xfrm>
            <a:off x="117635" y="4888492"/>
            <a:ext cx="10847754" cy="646331"/>
          </a:xfrm>
          <a:prstGeom prst="rect">
            <a:avLst/>
          </a:prstGeom>
          <a:noFill/>
        </p:spPr>
        <p:txBody>
          <a:bodyPr wrap="square" rtlCol="0">
            <a:spAutoFit/>
          </a:bodyPr>
          <a:lstStyle/>
          <a:p>
            <a:r>
              <a:rPr lang="fi-FI" dirty="0"/>
              <a:t>Can </a:t>
            </a:r>
            <a:r>
              <a:rPr lang="fi-FI" dirty="0" err="1"/>
              <a:t>we</a:t>
            </a:r>
            <a:r>
              <a:rPr lang="fi-FI" dirty="0"/>
              <a:t> </a:t>
            </a:r>
            <a:r>
              <a:rPr lang="fi-FI" dirty="0" err="1"/>
              <a:t>get</a:t>
            </a:r>
            <a:r>
              <a:rPr lang="fi-FI" dirty="0"/>
              <a:t> </a:t>
            </a:r>
            <a:r>
              <a:rPr lang="fi-FI" dirty="0" err="1"/>
              <a:t>the</a:t>
            </a:r>
            <a:r>
              <a:rPr lang="fi-FI" dirty="0"/>
              <a:t> </a:t>
            </a:r>
            <a:r>
              <a:rPr lang="fi-FI" dirty="0" err="1"/>
              <a:t>score</a:t>
            </a:r>
            <a:r>
              <a:rPr lang="fi-FI" dirty="0"/>
              <a:t> of </a:t>
            </a:r>
            <a:r>
              <a:rPr lang="fi-FI" dirty="0" err="1"/>
              <a:t>the</a:t>
            </a:r>
            <a:r>
              <a:rPr lang="fi-FI" dirty="0"/>
              <a:t> </a:t>
            </a:r>
            <a:r>
              <a:rPr lang="fi-FI" dirty="0" err="1"/>
              <a:t>student’s</a:t>
            </a:r>
            <a:r>
              <a:rPr lang="fi-FI" dirty="0"/>
              <a:t> </a:t>
            </a:r>
            <a:r>
              <a:rPr lang="fi-FI" dirty="0" err="1"/>
              <a:t>number</a:t>
            </a:r>
            <a:r>
              <a:rPr lang="fi-FI" dirty="0"/>
              <a:t> 1?</a:t>
            </a:r>
          </a:p>
          <a:p>
            <a:endParaRPr lang="fi-FI" dirty="0"/>
          </a:p>
        </p:txBody>
      </p:sp>
      <p:sp>
        <p:nvSpPr>
          <p:cNvPr id="11" name="TextBox 10">
            <a:extLst>
              <a:ext uri="{FF2B5EF4-FFF2-40B4-BE49-F238E27FC236}">
                <a16:creationId xmlns:a16="http://schemas.microsoft.com/office/drawing/2014/main" id="{4E4022D8-6F33-4109-A2A4-4382D61A06E4}"/>
              </a:ext>
            </a:extLst>
          </p:cNvPr>
          <p:cNvSpPr txBox="1"/>
          <p:nvPr/>
        </p:nvSpPr>
        <p:spPr>
          <a:xfrm>
            <a:off x="92117" y="5389952"/>
            <a:ext cx="11776032" cy="923330"/>
          </a:xfrm>
          <a:prstGeom prst="rect">
            <a:avLst/>
          </a:prstGeom>
          <a:noFill/>
          <a:ln>
            <a:solidFill>
              <a:srgbClr val="FF0000"/>
            </a:solidFill>
          </a:ln>
        </p:spPr>
        <p:txBody>
          <a:bodyPr wrap="square" rtlCol="0">
            <a:spAutoFit/>
          </a:bodyPr>
          <a:lstStyle/>
          <a:p>
            <a:r>
              <a:rPr lang="fi-FI" dirty="0"/>
              <a:t>No, </a:t>
            </a:r>
            <a:r>
              <a:rPr lang="fi-FI" dirty="0" err="1"/>
              <a:t>Why</a:t>
            </a:r>
            <a:r>
              <a:rPr lang="fi-FI" dirty="0"/>
              <a:t>? </a:t>
            </a:r>
            <a:r>
              <a:rPr lang="fi-FI" dirty="0" err="1"/>
              <a:t>Since</a:t>
            </a:r>
            <a:r>
              <a:rPr lang="fi-FI" dirty="0"/>
              <a:t> it </a:t>
            </a:r>
            <a:r>
              <a:rPr lang="fi-FI" dirty="0" err="1"/>
              <a:t>will</a:t>
            </a:r>
            <a:r>
              <a:rPr lang="fi-FI" dirty="0"/>
              <a:t> </a:t>
            </a:r>
            <a:r>
              <a:rPr lang="fi-FI" dirty="0" err="1"/>
              <a:t>be</a:t>
            </a:r>
            <a:r>
              <a:rPr lang="fi-FI" dirty="0"/>
              <a:t> </a:t>
            </a:r>
            <a:r>
              <a:rPr lang="fi-FI" dirty="0" err="1"/>
              <a:t>difficult</a:t>
            </a:r>
            <a:r>
              <a:rPr lang="fi-FI" dirty="0"/>
              <a:t> to </a:t>
            </a:r>
            <a:r>
              <a:rPr lang="fi-FI" dirty="0" err="1"/>
              <a:t>know</a:t>
            </a:r>
            <a:r>
              <a:rPr lang="fi-FI" dirty="0"/>
              <a:t> </a:t>
            </a:r>
            <a:r>
              <a:rPr lang="fi-FI" dirty="0" err="1"/>
              <a:t>which</a:t>
            </a:r>
            <a:r>
              <a:rPr lang="fi-FI" dirty="0"/>
              <a:t> </a:t>
            </a:r>
            <a:r>
              <a:rPr lang="fi-FI" dirty="0" err="1"/>
              <a:t>students</a:t>
            </a:r>
            <a:r>
              <a:rPr lang="fi-FI" dirty="0"/>
              <a:t> </a:t>
            </a:r>
            <a:r>
              <a:rPr lang="fi-FI" dirty="0" err="1"/>
              <a:t>number</a:t>
            </a:r>
            <a:r>
              <a:rPr lang="fi-FI" dirty="0"/>
              <a:t> 1 </a:t>
            </a:r>
            <a:r>
              <a:rPr lang="fi-FI" dirty="0" err="1"/>
              <a:t>we</a:t>
            </a:r>
            <a:r>
              <a:rPr lang="fi-FI" dirty="0"/>
              <a:t> </a:t>
            </a:r>
            <a:r>
              <a:rPr lang="fi-FI" dirty="0" err="1"/>
              <a:t>are</a:t>
            </a:r>
            <a:r>
              <a:rPr lang="fi-FI" dirty="0"/>
              <a:t> </a:t>
            </a:r>
            <a:r>
              <a:rPr lang="fi-FI" dirty="0" err="1"/>
              <a:t>referring</a:t>
            </a:r>
            <a:r>
              <a:rPr lang="fi-FI" dirty="0"/>
              <a:t> to? </a:t>
            </a:r>
            <a:r>
              <a:rPr lang="fi-FI" dirty="0" err="1"/>
              <a:t>Therefore</a:t>
            </a:r>
            <a:r>
              <a:rPr lang="fi-FI" dirty="0"/>
              <a:t> </a:t>
            </a:r>
            <a:r>
              <a:rPr lang="fi-FI" dirty="0" err="1"/>
              <a:t>we</a:t>
            </a:r>
            <a:r>
              <a:rPr lang="fi-FI" dirty="0"/>
              <a:t> </a:t>
            </a:r>
            <a:r>
              <a:rPr lang="fi-FI" dirty="0" err="1"/>
              <a:t>need</a:t>
            </a:r>
            <a:r>
              <a:rPr lang="fi-FI" dirty="0"/>
              <a:t> </a:t>
            </a:r>
            <a:r>
              <a:rPr lang="fi-FI" dirty="0" err="1"/>
              <a:t>student</a:t>
            </a:r>
            <a:r>
              <a:rPr lang="fi-FI" dirty="0"/>
              <a:t>-ID and </a:t>
            </a:r>
            <a:r>
              <a:rPr lang="fi-FI" dirty="0" err="1"/>
              <a:t>subject_ID</a:t>
            </a:r>
            <a:r>
              <a:rPr lang="fi-FI" dirty="0"/>
              <a:t> </a:t>
            </a:r>
            <a:r>
              <a:rPr lang="fi-FI" dirty="0" err="1"/>
              <a:t>together</a:t>
            </a:r>
            <a:r>
              <a:rPr lang="fi-FI" dirty="0"/>
              <a:t> to </a:t>
            </a:r>
            <a:r>
              <a:rPr lang="fi-FI" dirty="0" err="1"/>
              <a:t>make</a:t>
            </a:r>
            <a:r>
              <a:rPr lang="fi-FI" dirty="0"/>
              <a:t> it </a:t>
            </a:r>
            <a:r>
              <a:rPr lang="fi-FI" dirty="0" err="1"/>
              <a:t>unique</a:t>
            </a:r>
            <a:r>
              <a:rPr lang="fi-FI" dirty="0"/>
              <a:t> for </a:t>
            </a:r>
            <a:r>
              <a:rPr lang="fi-FI" dirty="0" err="1"/>
              <a:t>identifying</a:t>
            </a:r>
            <a:r>
              <a:rPr lang="fi-FI" dirty="0"/>
              <a:t> </a:t>
            </a:r>
            <a:r>
              <a:rPr lang="fi-FI" dirty="0" err="1"/>
              <a:t>the</a:t>
            </a:r>
            <a:r>
              <a:rPr lang="fi-FI" dirty="0"/>
              <a:t> data. Here </a:t>
            </a:r>
            <a:r>
              <a:rPr lang="fi-FI" dirty="0" err="1"/>
              <a:t>teachers</a:t>
            </a:r>
            <a:r>
              <a:rPr lang="fi-FI" dirty="0"/>
              <a:t> </a:t>
            </a:r>
            <a:r>
              <a:rPr lang="fi-FI" dirty="0" err="1"/>
              <a:t>are</a:t>
            </a:r>
            <a:r>
              <a:rPr lang="fi-FI" dirty="0"/>
              <a:t> </a:t>
            </a:r>
            <a:r>
              <a:rPr lang="fi-FI" dirty="0" err="1"/>
              <a:t>not</a:t>
            </a:r>
            <a:r>
              <a:rPr lang="fi-FI" dirty="0"/>
              <a:t> </a:t>
            </a:r>
            <a:r>
              <a:rPr lang="fi-FI" dirty="0" err="1"/>
              <a:t>dependent</a:t>
            </a:r>
            <a:r>
              <a:rPr lang="fi-FI" dirty="0"/>
              <a:t> on </a:t>
            </a:r>
            <a:r>
              <a:rPr lang="fi-FI" dirty="0" err="1"/>
              <a:t>the</a:t>
            </a:r>
            <a:r>
              <a:rPr lang="fi-FI" dirty="0"/>
              <a:t> </a:t>
            </a:r>
            <a:r>
              <a:rPr lang="fi-FI" dirty="0" err="1"/>
              <a:t>students</a:t>
            </a:r>
            <a:r>
              <a:rPr lang="fi-FI" dirty="0"/>
              <a:t> </a:t>
            </a:r>
            <a:r>
              <a:rPr lang="fi-FI" dirty="0" err="1"/>
              <a:t>so</a:t>
            </a:r>
            <a:r>
              <a:rPr lang="fi-FI" dirty="0"/>
              <a:t> it is </a:t>
            </a:r>
            <a:r>
              <a:rPr lang="fi-FI" dirty="0" err="1"/>
              <a:t>partially</a:t>
            </a:r>
            <a:r>
              <a:rPr lang="fi-FI" dirty="0"/>
              <a:t> </a:t>
            </a:r>
            <a:r>
              <a:rPr lang="fi-FI" dirty="0" err="1"/>
              <a:t>dependent</a:t>
            </a:r>
            <a:r>
              <a:rPr lang="fi-FI" dirty="0"/>
              <a:t> on </a:t>
            </a:r>
            <a:r>
              <a:rPr lang="fi-FI" dirty="0" err="1"/>
              <a:t>the</a:t>
            </a:r>
            <a:r>
              <a:rPr lang="fi-FI" dirty="0"/>
              <a:t> </a:t>
            </a:r>
            <a:r>
              <a:rPr lang="fi-FI" dirty="0" err="1"/>
              <a:t>subject</a:t>
            </a:r>
            <a:r>
              <a:rPr lang="fi-FI" dirty="0"/>
              <a:t>. </a:t>
            </a:r>
            <a:r>
              <a:rPr lang="fi-FI" b="1" u="sng" dirty="0"/>
              <a:t>In </a:t>
            </a:r>
            <a:r>
              <a:rPr lang="fi-FI" b="1" u="sng" dirty="0" err="1"/>
              <a:t>second</a:t>
            </a:r>
            <a:r>
              <a:rPr lang="fi-FI" b="1" u="sng" dirty="0"/>
              <a:t> N </a:t>
            </a:r>
            <a:r>
              <a:rPr lang="fi-FI" b="1" u="sng" dirty="0" err="1"/>
              <a:t>partial-dependency</a:t>
            </a:r>
            <a:r>
              <a:rPr lang="fi-FI" b="1" u="sng" dirty="0"/>
              <a:t> </a:t>
            </a:r>
            <a:r>
              <a:rPr lang="fi-FI" b="1" u="sng" dirty="0" err="1"/>
              <a:t>should</a:t>
            </a:r>
            <a:r>
              <a:rPr lang="fi-FI" b="1" u="sng" dirty="0"/>
              <a:t> </a:t>
            </a:r>
            <a:r>
              <a:rPr lang="fi-FI" b="1" u="sng" dirty="0" err="1"/>
              <a:t>not</a:t>
            </a:r>
            <a:r>
              <a:rPr lang="fi-FI" b="1" u="sng" dirty="0"/>
              <a:t> </a:t>
            </a:r>
            <a:r>
              <a:rPr lang="fi-FI" b="1" u="sng" dirty="0" err="1"/>
              <a:t>exist</a:t>
            </a:r>
            <a:endParaRPr lang="fi-FI" b="1" u="sng" dirty="0"/>
          </a:p>
        </p:txBody>
      </p:sp>
      <p:graphicFrame>
        <p:nvGraphicFramePr>
          <p:cNvPr id="12" name="Table 11">
            <a:extLst>
              <a:ext uri="{FF2B5EF4-FFF2-40B4-BE49-F238E27FC236}">
                <a16:creationId xmlns:a16="http://schemas.microsoft.com/office/drawing/2014/main" id="{9E9BACA2-5779-4848-A2E2-184A0F078890}"/>
              </a:ext>
            </a:extLst>
          </p:cNvPr>
          <p:cNvGraphicFramePr>
            <a:graphicFrameLocks noGrp="1"/>
          </p:cNvGraphicFramePr>
          <p:nvPr>
            <p:extLst>
              <p:ext uri="{D42A27DB-BD31-4B8C-83A1-F6EECF244321}">
                <p14:modId xmlns:p14="http://schemas.microsoft.com/office/powerpoint/2010/main" val="3207559452"/>
              </p:ext>
            </p:extLst>
          </p:nvPr>
        </p:nvGraphicFramePr>
        <p:xfrm>
          <a:off x="8126486" y="2229756"/>
          <a:ext cx="1093445" cy="2103120"/>
        </p:xfrm>
        <a:graphic>
          <a:graphicData uri="http://schemas.openxmlformats.org/drawingml/2006/table">
            <a:tbl>
              <a:tblPr firstRow="1" bandRow="1">
                <a:tableStyleId>{5C22544A-7EE6-4342-B048-85BDC9FD1C3A}</a:tableStyleId>
              </a:tblPr>
              <a:tblGrid>
                <a:gridCol w="1093445">
                  <a:extLst>
                    <a:ext uri="{9D8B030D-6E8A-4147-A177-3AD203B41FA5}">
                      <a16:colId xmlns:a16="http://schemas.microsoft.com/office/drawing/2014/main" val="2421133656"/>
                    </a:ext>
                  </a:extLst>
                </a:gridCol>
              </a:tblGrid>
              <a:tr h="620853">
                <a:tc>
                  <a:txBody>
                    <a:bodyPr/>
                    <a:lstStyle/>
                    <a:p>
                      <a:r>
                        <a:rPr lang="fi-FI" dirty="0" err="1"/>
                        <a:t>teacher</a:t>
                      </a:r>
                      <a:endParaRPr lang="fi-FI" dirty="0"/>
                    </a:p>
                    <a:p>
                      <a:endParaRPr lang="fi-FI" dirty="0"/>
                    </a:p>
                  </a:txBody>
                  <a:tcPr/>
                </a:tc>
                <a:extLst>
                  <a:ext uri="{0D108BD9-81ED-4DB2-BD59-A6C34878D82A}">
                    <a16:rowId xmlns:a16="http://schemas.microsoft.com/office/drawing/2014/main" val="2721361462"/>
                  </a:ext>
                </a:extLst>
              </a:tr>
              <a:tr h="354773">
                <a:tc>
                  <a:txBody>
                    <a:bodyPr/>
                    <a:lstStyle/>
                    <a:p>
                      <a:endParaRPr lang="fi-FI"/>
                    </a:p>
                  </a:txBody>
                  <a:tcPr/>
                </a:tc>
                <a:extLst>
                  <a:ext uri="{0D108BD9-81ED-4DB2-BD59-A6C34878D82A}">
                    <a16:rowId xmlns:a16="http://schemas.microsoft.com/office/drawing/2014/main" val="2619988505"/>
                  </a:ext>
                </a:extLst>
              </a:tr>
              <a:tr h="354773">
                <a:tc>
                  <a:txBody>
                    <a:bodyPr/>
                    <a:lstStyle/>
                    <a:p>
                      <a:endParaRPr lang="fi-FI" dirty="0"/>
                    </a:p>
                  </a:txBody>
                  <a:tcPr/>
                </a:tc>
                <a:extLst>
                  <a:ext uri="{0D108BD9-81ED-4DB2-BD59-A6C34878D82A}">
                    <a16:rowId xmlns:a16="http://schemas.microsoft.com/office/drawing/2014/main" val="2359688082"/>
                  </a:ext>
                </a:extLst>
              </a:tr>
              <a:tr h="354773">
                <a:tc>
                  <a:txBody>
                    <a:bodyPr/>
                    <a:lstStyle/>
                    <a:p>
                      <a:endParaRPr lang="fi-FI"/>
                    </a:p>
                  </a:txBody>
                  <a:tcPr/>
                </a:tc>
                <a:extLst>
                  <a:ext uri="{0D108BD9-81ED-4DB2-BD59-A6C34878D82A}">
                    <a16:rowId xmlns:a16="http://schemas.microsoft.com/office/drawing/2014/main" val="3159357001"/>
                  </a:ext>
                </a:extLst>
              </a:tr>
              <a:tr h="354773">
                <a:tc>
                  <a:txBody>
                    <a:bodyPr/>
                    <a:lstStyle/>
                    <a:p>
                      <a:endParaRPr lang="fi-FI" dirty="0"/>
                    </a:p>
                  </a:txBody>
                  <a:tcPr/>
                </a:tc>
                <a:extLst>
                  <a:ext uri="{0D108BD9-81ED-4DB2-BD59-A6C34878D82A}">
                    <a16:rowId xmlns:a16="http://schemas.microsoft.com/office/drawing/2014/main" val="175558785"/>
                  </a:ext>
                </a:extLst>
              </a:tr>
            </a:tbl>
          </a:graphicData>
        </a:graphic>
      </p:graphicFrame>
      <p:sp>
        <p:nvSpPr>
          <p:cNvPr id="7" name="Rectangle 6">
            <a:extLst>
              <a:ext uri="{FF2B5EF4-FFF2-40B4-BE49-F238E27FC236}">
                <a16:creationId xmlns:a16="http://schemas.microsoft.com/office/drawing/2014/main" id="{F5705D3A-41FC-4A59-AE40-6C04AB25FEEE}"/>
              </a:ext>
            </a:extLst>
          </p:cNvPr>
          <p:cNvSpPr/>
          <p:nvPr/>
        </p:nvSpPr>
        <p:spPr>
          <a:xfrm>
            <a:off x="4140639" y="2790036"/>
            <a:ext cx="807363" cy="2123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4" name="Connector: Elbow 13">
            <a:extLst>
              <a:ext uri="{FF2B5EF4-FFF2-40B4-BE49-F238E27FC236}">
                <a16:creationId xmlns:a16="http://schemas.microsoft.com/office/drawing/2014/main" id="{F9AB5467-BE71-498A-A8D0-C08D7D935FAC}"/>
              </a:ext>
            </a:extLst>
          </p:cNvPr>
          <p:cNvCxnSpPr/>
          <p:nvPr/>
        </p:nvCxnSpPr>
        <p:spPr>
          <a:xfrm rot="5400000" flipH="1" flipV="1">
            <a:off x="10382865" y="3454960"/>
            <a:ext cx="12700" cy="127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6C0A5A-4D09-4478-9F80-BFA637FE5DDB}"/>
              </a:ext>
            </a:extLst>
          </p:cNvPr>
          <p:cNvCxnSpPr>
            <a:cxnSpLocks/>
          </p:cNvCxnSpPr>
          <p:nvPr/>
        </p:nvCxnSpPr>
        <p:spPr>
          <a:xfrm flipV="1">
            <a:off x="4866529" y="2728129"/>
            <a:ext cx="3717032" cy="1187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D255F49-191D-4095-95AF-F569604FEAB1}"/>
              </a:ext>
            </a:extLst>
          </p:cNvPr>
          <p:cNvSpPr txBox="1"/>
          <p:nvPr/>
        </p:nvSpPr>
        <p:spPr>
          <a:xfrm>
            <a:off x="92117" y="2331153"/>
            <a:ext cx="1404513" cy="369332"/>
          </a:xfrm>
          <a:prstGeom prst="rect">
            <a:avLst/>
          </a:prstGeom>
          <a:noFill/>
        </p:spPr>
        <p:txBody>
          <a:bodyPr wrap="square" rtlCol="0">
            <a:spAutoFit/>
          </a:bodyPr>
          <a:lstStyle/>
          <a:p>
            <a:r>
              <a:rPr lang="fi-FI" dirty="0" err="1"/>
              <a:t>Score</a:t>
            </a:r>
            <a:r>
              <a:rPr lang="fi-FI" dirty="0"/>
              <a:t> </a:t>
            </a:r>
            <a:r>
              <a:rPr lang="fi-FI" dirty="0" err="1"/>
              <a:t>Table</a:t>
            </a:r>
            <a:endParaRPr lang="fi-FI" dirty="0"/>
          </a:p>
        </p:txBody>
      </p:sp>
      <p:graphicFrame>
        <p:nvGraphicFramePr>
          <p:cNvPr id="20" name="Table 19">
            <a:extLst>
              <a:ext uri="{FF2B5EF4-FFF2-40B4-BE49-F238E27FC236}">
                <a16:creationId xmlns:a16="http://schemas.microsoft.com/office/drawing/2014/main" id="{57646300-9534-4FD3-AEB5-BBD7C27E498F}"/>
              </a:ext>
            </a:extLst>
          </p:cNvPr>
          <p:cNvGraphicFramePr>
            <a:graphicFrameLocks noGrp="1"/>
          </p:cNvGraphicFramePr>
          <p:nvPr>
            <p:extLst>
              <p:ext uri="{D42A27DB-BD31-4B8C-83A1-F6EECF244321}">
                <p14:modId xmlns:p14="http://schemas.microsoft.com/office/powerpoint/2010/main" val="1495728135"/>
              </p:ext>
            </p:extLst>
          </p:nvPr>
        </p:nvGraphicFramePr>
        <p:xfrm>
          <a:off x="5934588" y="5039868"/>
          <a:ext cx="6382410" cy="370840"/>
        </p:xfrm>
        <a:graphic>
          <a:graphicData uri="http://schemas.openxmlformats.org/drawingml/2006/table">
            <a:tbl>
              <a:tblPr firstRow="1" bandRow="1">
                <a:tableStyleId>{5C22544A-7EE6-4342-B048-85BDC9FD1C3A}</a:tableStyleId>
              </a:tblPr>
              <a:tblGrid>
                <a:gridCol w="1276482">
                  <a:extLst>
                    <a:ext uri="{9D8B030D-6E8A-4147-A177-3AD203B41FA5}">
                      <a16:colId xmlns:a16="http://schemas.microsoft.com/office/drawing/2014/main" val="920379568"/>
                    </a:ext>
                  </a:extLst>
                </a:gridCol>
                <a:gridCol w="1276482">
                  <a:extLst>
                    <a:ext uri="{9D8B030D-6E8A-4147-A177-3AD203B41FA5}">
                      <a16:colId xmlns:a16="http://schemas.microsoft.com/office/drawing/2014/main" val="3656535361"/>
                    </a:ext>
                  </a:extLst>
                </a:gridCol>
                <a:gridCol w="1276482">
                  <a:extLst>
                    <a:ext uri="{9D8B030D-6E8A-4147-A177-3AD203B41FA5}">
                      <a16:colId xmlns:a16="http://schemas.microsoft.com/office/drawing/2014/main" val="3911478047"/>
                    </a:ext>
                  </a:extLst>
                </a:gridCol>
                <a:gridCol w="1276482">
                  <a:extLst>
                    <a:ext uri="{9D8B030D-6E8A-4147-A177-3AD203B41FA5}">
                      <a16:colId xmlns:a16="http://schemas.microsoft.com/office/drawing/2014/main" val="724440953"/>
                    </a:ext>
                  </a:extLst>
                </a:gridCol>
                <a:gridCol w="1276482">
                  <a:extLst>
                    <a:ext uri="{9D8B030D-6E8A-4147-A177-3AD203B41FA5}">
                      <a16:colId xmlns:a16="http://schemas.microsoft.com/office/drawing/2014/main" val="888516724"/>
                    </a:ext>
                  </a:extLst>
                </a:gridCol>
              </a:tblGrid>
              <a:tr h="370840">
                <a:tc>
                  <a:txBody>
                    <a:bodyPr/>
                    <a:lstStyle/>
                    <a:p>
                      <a:r>
                        <a:rPr lang="fi-FI" dirty="0" err="1">
                          <a:solidFill>
                            <a:srgbClr val="FF0000"/>
                          </a:solidFill>
                        </a:rPr>
                        <a:t>Student_ID</a:t>
                      </a:r>
                      <a:endParaRPr lang="fi-FI" dirty="0">
                        <a:solidFill>
                          <a:srgbClr val="FF0000"/>
                        </a:solidFill>
                      </a:endParaRPr>
                    </a:p>
                  </a:txBody>
                  <a:tcPr/>
                </a:tc>
                <a:tc>
                  <a:txBody>
                    <a:bodyPr/>
                    <a:lstStyle/>
                    <a:p>
                      <a:r>
                        <a:rPr lang="fi-FI" dirty="0" err="1"/>
                        <a:t>Name</a:t>
                      </a:r>
                      <a:endParaRPr lang="fi-FI" dirty="0"/>
                    </a:p>
                  </a:txBody>
                  <a:tcPr/>
                </a:tc>
                <a:tc>
                  <a:txBody>
                    <a:bodyPr/>
                    <a:lstStyle/>
                    <a:p>
                      <a:r>
                        <a:rPr lang="fi-FI" dirty="0" err="1"/>
                        <a:t>Reg</a:t>
                      </a:r>
                      <a:r>
                        <a:rPr lang="fi-FI" dirty="0"/>
                        <a:t>-no</a:t>
                      </a:r>
                    </a:p>
                  </a:txBody>
                  <a:tcPr/>
                </a:tc>
                <a:tc>
                  <a:txBody>
                    <a:bodyPr/>
                    <a:lstStyle/>
                    <a:p>
                      <a:r>
                        <a:rPr lang="fi-FI" dirty="0"/>
                        <a:t>Major</a:t>
                      </a:r>
                    </a:p>
                  </a:txBody>
                  <a:tcPr/>
                </a:tc>
                <a:tc>
                  <a:txBody>
                    <a:bodyPr/>
                    <a:lstStyle/>
                    <a:p>
                      <a:r>
                        <a:rPr lang="fi-FI" dirty="0" err="1"/>
                        <a:t>address</a:t>
                      </a:r>
                      <a:endParaRPr lang="fi-FI" dirty="0"/>
                    </a:p>
                  </a:txBody>
                  <a:tcPr/>
                </a:tc>
                <a:extLst>
                  <a:ext uri="{0D108BD9-81ED-4DB2-BD59-A6C34878D82A}">
                    <a16:rowId xmlns:a16="http://schemas.microsoft.com/office/drawing/2014/main" val="2936065577"/>
                  </a:ext>
                </a:extLst>
              </a:tr>
            </a:tbl>
          </a:graphicData>
        </a:graphic>
      </p:graphicFrame>
    </p:spTree>
    <p:extLst>
      <p:ext uri="{BB962C8B-B14F-4D97-AF65-F5344CB8AC3E}">
        <p14:creationId xmlns:p14="http://schemas.microsoft.com/office/powerpoint/2010/main" val="36263100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circle(in)">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2000"/>
                                        <p:tgtEl>
                                          <p:spTgt spid="5"/>
                                        </p:tgtEl>
                                      </p:cBhvr>
                                    </p:animEffect>
                                  </p:childTnLst>
                                </p:cTn>
                              </p:par>
                              <p:par>
                                <p:cTn id="24" presetID="21" presetClass="entr" presetSubtype="1"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2000"/>
                                        <p:tgtEl>
                                          <p:spTgt spid="4"/>
                                        </p:tgtEl>
                                      </p:cBhvr>
                                    </p:animEffect>
                                  </p:childTnLst>
                                </p:cTn>
                              </p:par>
                              <p:par>
                                <p:cTn id="27" presetID="21"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animBg="1"/>
      <p:bldP spid="7"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774E-08B4-4CDE-9EC0-2242F02FB5F3}"/>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D8CB26B1-AD3C-4FA1-B93E-9171CF6E774F}"/>
              </a:ext>
            </a:extLst>
          </p:cNvPr>
          <p:cNvSpPr>
            <a:spLocks noGrp="1"/>
          </p:cNvSpPr>
          <p:nvPr>
            <p:ph idx="1"/>
          </p:nvPr>
        </p:nvSpPr>
        <p:spPr/>
        <p:txBody>
          <a:bodyPr/>
          <a:lstStyle/>
          <a:p>
            <a:r>
              <a:rPr lang="fi-FI" dirty="0" err="1"/>
              <a:t>So</a:t>
            </a:r>
            <a:r>
              <a:rPr lang="fi-FI" dirty="0"/>
              <a:t> </a:t>
            </a:r>
            <a:r>
              <a:rPr lang="fi-FI" dirty="0" err="1"/>
              <a:t>we</a:t>
            </a:r>
            <a:r>
              <a:rPr lang="fi-FI" dirty="0"/>
              <a:t> </a:t>
            </a:r>
            <a:r>
              <a:rPr lang="fi-FI" dirty="0" err="1"/>
              <a:t>have</a:t>
            </a:r>
            <a:r>
              <a:rPr lang="fi-FI" dirty="0"/>
              <a:t> to </a:t>
            </a:r>
            <a:r>
              <a:rPr lang="fi-FI" dirty="0" err="1"/>
              <a:t>remove</a:t>
            </a:r>
            <a:r>
              <a:rPr lang="fi-FI" dirty="0"/>
              <a:t> </a:t>
            </a:r>
            <a:r>
              <a:rPr lang="fi-FI" dirty="0" err="1"/>
              <a:t>the</a:t>
            </a:r>
            <a:r>
              <a:rPr lang="fi-FI" dirty="0"/>
              <a:t> </a:t>
            </a:r>
            <a:r>
              <a:rPr lang="fi-FI" dirty="0" err="1"/>
              <a:t>teacher’s</a:t>
            </a:r>
            <a:r>
              <a:rPr lang="fi-FI" dirty="0"/>
              <a:t> </a:t>
            </a:r>
            <a:r>
              <a:rPr lang="fi-FI" dirty="0" err="1"/>
              <a:t>name</a:t>
            </a:r>
            <a:r>
              <a:rPr lang="fi-FI" dirty="0"/>
              <a:t> </a:t>
            </a:r>
            <a:r>
              <a:rPr lang="fi-FI" dirty="0" err="1"/>
              <a:t>from</a:t>
            </a:r>
            <a:r>
              <a:rPr lang="fi-FI" dirty="0"/>
              <a:t> </a:t>
            </a:r>
            <a:r>
              <a:rPr lang="fi-FI" dirty="0" err="1"/>
              <a:t>the</a:t>
            </a:r>
            <a:r>
              <a:rPr lang="fi-FI" dirty="0"/>
              <a:t> </a:t>
            </a:r>
            <a:r>
              <a:rPr lang="fi-FI" dirty="0" err="1"/>
              <a:t>score</a:t>
            </a:r>
            <a:r>
              <a:rPr lang="fi-FI" dirty="0"/>
              <a:t> </a:t>
            </a:r>
            <a:r>
              <a:rPr lang="fi-FI" dirty="0" err="1"/>
              <a:t>table</a:t>
            </a:r>
            <a:r>
              <a:rPr lang="fi-FI" dirty="0"/>
              <a:t> </a:t>
            </a:r>
            <a:r>
              <a:rPr lang="fi-FI" dirty="0" err="1"/>
              <a:t>because</a:t>
            </a:r>
            <a:r>
              <a:rPr lang="fi-FI" dirty="0"/>
              <a:t> it is </a:t>
            </a:r>
            <a:r>
              <a:rPr lang="fi-FI" dirty="0" err="1"/>
              <a:t>partially</a:t>
            </a:r>
            <a:r>
              <a:rPr lang="fi-FI" dirty="0"/>
              <a:t> </a:t>
            </a:r>
            <a:r>
              <a:rPr lang="fi-FI" dirty="0" err="1"/>
              <a:t>dependent</a:t>
            </a:r>
            <a:r>
              <a:rPr lang="fi-FI" dirty="0"/>
              <a:t> </a:t>
            </a:r>
            <a:r>
              <a:rPr lang="fi-FI" dirty="0" err="1"/>
              <a:t>we</a:t>
            </a:r>
            <a:r>
              <a:rPr lang="fi-FI" dirty="0"/>
              <a:t> </a:t>
            </a:r>
            <a:r>
              <a:rPr lang="fi-FI" dirty="0" err="1"/>
              <a:t>can</a:t>
            </a:r>
            <a:r>
              <a:rPr lang="fi-FI" dirty="0"/>
              <a:t> </a:t>
            </a:r>
            <a:r>
              <a:rPr lang="fi-FI" dirty="0" err="1"/>
              <a:t>do</a:t>
            </a:r>
            <a:r>
              <a:rPr lang="fi-FI" dirty="0"/>
              <a:t> </a:t>
            </a:r>
            <a:r>
              <a:rPr lang="fi-FI" dirty="0" err="1"/>
              <a:t>this</a:t>
            </a:r>
            <a:r>
              <a:rPr lang="fi-FI" dirty="0"/>
              <a:t> in </a:t>
            </a:r>
            <a:r>
              <a:rPr lang="fi-FI" dirty="0" err="1"/>
              <a:t>many</a:t>
            </a:r>
            <a:r>
              <a:rPr lang="fi-FI" dirty="0"/>
              <a:t> </a:t>
            </a:r>
            <a:r>
              <a:rPr lang="fi-FI" dirty="0" err="1"/>
              <a:t>different</a:t>
            </a:r>
            <a:r>
              <a:rPr lang="fi-FI" dirty="0"/>
              <a:t> </a:t>
            </a:r>
            <a:r>
              <a:rPr lang="fi-FI" dirty="0" err="1"/>
              <a:t>ways</a:t>
            </a:r>
            <a:endParaRPr lang="fi-FI" dirty="0"/>
          </a:p>
          <a:p>
            <a:pPr lvl="1"/>
            <a:r>
              <a:rPr lang="fi-FI" dirty="0"/>
              <a:t>1. </a:t>
            </a:r>
            <a:r>
              <a:rPr lang="fi-FI" dirty="0" err="1"/>
              <a:t>move</a:t>
            </a:r>
            <a:r>
              <a:rPr lang="fi-FI" dirty="0"/>
              <a:t> </a:t>
            </a:r>
            <a:r>
              <a:rPr lang="fi-FI" dirty="0" err="1"/>
              <a:t>the</a:t>
            </a:r>
            <a:r>
              <a:rPr lang="fi-FI" dirty="0"/>
              <a:t> </a:t>
            </a:r>
            <a:r>
              <a:rPr lang="fi-FI" dirty="0" err="1"/>
              <a:t>teachers</a:t>
            </a:r>
            <a:r>
              <a:rPr lang="fi-FI" dirty="0"/>
              <a:t>’ </a:t>
            </a:r>
            <a:r>
              <a:rPr lang="fi-FI" dirty="0" err="1"/>
              <a:t>names</a:t>
            </a:r>
            <a:r>
              <a:rPr lang="fi-FI" dirty="0"/>
              <a:t> to </a:t>
            </a:r>
            <a:r>
              <a:rPr lang="fi-FI" dirty="0" err="1"/>
              <a:t>the</a:t>
            </a:r>
            <a:r>
              <a:rPr lang="fi-FI" dirty="0"/>
              <a:t> </a:t>
            </a:r>
            <a:r>
              <a:rPr lang="fi-FI" dirty="0" err="1"/>
              <a:t>Subject</a:t>
            </a:r>
            <a:r>
              <a:rPr lang="fi-FI" dirty="0"/>
              <a:t> </a:t>
            </a:r>
            <a:r>
              <a:rPr lang="fi-FI" dirty="0" err="1"/>
              <a:t>table</a:t>
            </a:r>
            <a:endParaRPr lang="fi-FI" dirty="0"/>
          </a:p>
          <a:p>
            <a:pPr lvl="1"/>
            <a:r>
              <a:rPr lang="fi-FI" dirty="0"/>
              <a:t>2. </a:t>
            </a:r>
            <a:r>
              <a:rPr lang="fi-FI" dirty="0" err="1"/>
              <a:t>Add</a:t>
            </a:r>
            <a:r>
              <a:rPr lang="fi-FI" dirty="0"/>
              <a:t> a </a:t>
            </a:r>
            <a:r>
              <a:rPr lang="fi-FI" dirty="0" err="1"/>
              <a:t>new</a:t>
            </a:r>
            <a:r>
              <a:rPr lang="fi-FI" dirty="0"/>
              <a:t> </a:t>
            </a:r>
            <a:r>
              <a:rPr lang="fi-FI" dirty="0" err="1"/>
              <a:t>table</a:t>
            </a:r>
            <a:r>
              <a:rPr lang="fi-FI" dirty="0"/>
              <a:t> for </a:t>
            </a:r>
            <a:r>
              <a:rPr lang="fi-FI" dirty="0" err="1"/>
              <a:t>teachers</a:t>
            </a:r>
            <a:r>
              <a:rPr lang="fi-FI" dirty="0"/>
              <a:t> and </a:t>
            </a:r>
            <a:r>
              <a:rPr lang="fi-FI" dirty="0" err="1"/>
              <a:t>use</a:t>
            </a:r>
            <a:r>
              <a:rPr lang="fi-FI" dirty="0"/>
              <a:t> </a:t>
            </a:r>
            <a:r>
              <a:rPr lang="fi-FI" dirty="0" err="1"/>
              <a:t>the</a:t>
            </a:r>
            <a:r>
              <a:rPr lang="fi-FI" dirty="0"/>
              <a:t> </a:t>
            </a:r>
            <a:r>
              <a:rPr lang="fi-FI" dirty="0" err="1"/>
              <a:t>teacher</a:t>
            </a:r>
            <a:r>
              <a:rPr lang="fi-FI" dirty="0"/>
              <a:t>-ID </a:t>
            </a:r>
            <a:r>
              <a:rPr lang="fi-FI" dirty="0" err="1"/>
              <a:t>wherever</a:t>
            </a:r>
            <a:r>
              <a:rPr lang="fi-FI" dirty="0"/>
              <a:t> </a:t>
            </a:r>
            <a:r>
              <a:rPr lang="fi-FI" dirty="0" err="1"/>
              <a:t>we</a:t>
            </a:r>
            <a:r>
              <a:rPr lang="fi-FI" dirty="0"/>
              <a:t> </a:t>
            </a:r>
            <a:r>
              <a:rPr lang="fi-FI" dirty="0" err="1"/>
              <a:t>want</a:t>
            </a:r>
            <a:endParaRPr lang="fi-FI" dirty="0"/>
          </a:p>
          <a:p>
            <a:pPr marL="457200" lvl="1" indent="0">
              <a:buNone/>
            </a:pPr>
            <a:endParaRPr lang="fi-FI" dirty="0"/>
          </a:p>
          <a:p>
            <a:endParaRPr lang="fi-FI" dirty="0"/>
          </a:p>
        </p:txBody>
      </p:sp>
    </p:spTree>
    <p:extLst>
      <p:ext uri="{BB962C8B-B14F-4D97-AF65-F5344CB8AC3E}">
        <p14:creationId xmlns:p14="http://schemas.microsoft.com/office/powerpoint/2010/main" val="131522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44E6-91C4-43C5-A83D-5FC53C067075}"/>
              </a:ext>
            </a:extLst>
          </p:cNvPr>
          <p:cNvSpPr>
            <a:spLocks noGrp="1"/>
          </p:cNvSpPr>
          <p:nvPr>
            <p:ph type="title"/>
          </p:nvPr>
        </p:nvSpPr>
        <p:spPr/>
        <p:txBody>
          <a:bodyPr/>
          <a:lstStyle/>
          <a:p>
            <a:r>
              <a:rPr lang="en-US" dirty="0"/>
              <a:t>What do you think about the following table?</a:t>
            </a:r>
          </a:p>
        </p:txBody>
      </p:sp>
      <p:sp>
        <p:nvSpPr>
          <p:cNvPr id="5" name="TextBox 4">
            <a:extLst>
              <a:ext uri="{FF2B5EF4-FFF2-40B4-BE49-F238E27FC236}">
                <a16:creationId xmlns:a16="http://schemas.microsoft.com/office/drawing/2014/main" id="{B44B174B-F907-4A83-A79A-787E7D14E6D6}"/>
              </a:ext>
            </a:extLst>
          </p:cNvPr>
          <p:cNvSpPr txBox="1"/>
          <p:nvPr/>
        </p:nvSpPr>
        <p:spPr>
          <a:xfrm>
            <a:off x="7010400" y="2974109"/>
            <a:ext cx="382385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table is not very efficient with storage</a:t>
            </a:r>
          </a:p>
          <a:p>
            <a:pPr marL="285750" indent="-285750">
              <a:buFont typeface="Arial" panose="020B0604020202020204" pitchFamily="34" charset="0"/>
              <a:buChar char="•"/>
            </a:pPr>
            <a:r>
              <a:rPr lang="en-US" dirty="0"/>
              <a:t>This design does not protect data integrity</a:t>
            </a:r>
          </a:p>
          <a:p>
            <a:pPr marL="285750" indent="-285750">
              <a:buFont typeface="Arial" panose="020B0604020202020204" pitchFamily="34" charset="0"/>
              <a:buChar char="•"/>
            </a:pPr>
            <a:r>
              <a:rPr lang="en-US" dirty="0"/>
              <a:t>Third, this table does not scale well.</a:t>
            </a:r>
          </a:p>
        </p:txBody>
      </p:sp>
      <p:graphicFrame>
        <p:nvGraphicFramePr>
          <p:cNvPr id="6" name="Table 5">
            <a:extLst>
              <a:ext uri="{FF2B5EF4-FFF2-40B4-BE49-F238E27FC236}">
                <a16:creationId xmlns:a16="http://schemas.microsoft.com/office/drawing/2014/main" id="{2E4A7240-1234-4862-BACE-AD4B46685348}"/>
              </a:ext>
            </a:extLst>
          </p:cNvPr>
          <p:cNvGraphicFramePr>
            <a:graphicFrameLocks noGrp="1"/>
          </p:cNvGraphicFramePr>
          <p:nvPr>
            <p:extLst>
              <p:ext uri="{D42A27DB-BD31-4B8C-83A1-F6EECF244321}">
                <p14:modId xmlns:p14="http://schemas.microsoft.com/office/powerpoint/2010/main" val="2663419757"/>
              </p:ext>
            </p:extLst>
          </p:nvPr>
        </p:nvGraphicFramePr>
        <p:xfrm>
          <a:off x="855677" y="2773279"/>
          <a:ext cx="5838737" cy="2926080"/>
        </p:xfrm>
        <a:graphic>
          <a:graphicData uri="http://schemas.openxmlformats.org/drawingml/2006/table">
            <a:tbl>
              <a:tblPr firstRow="1" bandRow="1">
                <a:tableStyleId>{5C22544A-7EE6-4342-B048-85BDC9FD1C3A}</a:tableStyleId>
              </a:tblPr>
              <a:tblGrid>
                <a:gridCol w="1221898">
                  <a:extLst>
                    <a:ext uri="{9D8B030D-6E8A-4147-A177-3AD203B41FA5}">
                      <a16:colId xmlns:a16="http://schemas.microsoft.com/office/drawing/2014/main" val="2813885448"/>
                    </a:ext>
                  </a:extLst>
                </a:gridCol>
                <a:gridCol w="992845">
                  <a:extLst>
                    <a:ext uri="{9D8B030D-6E8A-4147-A177-3AD203B41FA5}">
                      <a16:colId xmlns:a16="http://schemas.microsoft.com/office/drawing/2014/main" val="1545799387"/>
                    </a:ext>
                  </a:extLst>
                </a:gridCol>
                <a:gridCol w="1207998">
                  <a:extLst>
                    <a:ext uri="{9D8B030D-6E8A-4147-A177-3AD203B41FA5}">
                      <a16:colId xmlns:a16="http://schemas.microsoft.com/office/drawing/2014/main" val="1748901158"/>
                    </a:ext>
                  </a:extLst>
                </a:gridCol>
                <a:gridCol w="1207998">
                  <a:extLst>
                    <a:ext uri="{9D8B030D-6E8A-4147-A177-3AD203B41FA5}">
                      <a16:colId xmlns:a16="http://schemas.microsoft.com/office/drawing/2014/main" val="3158262300"/>
                    </a:ext>
                  </a:extLst>
                </a:gridCol>
                <a:gridCol w="1207998">
                  <a:extLst>
                    <a:ext uri="{9D8B030D-6E8A-4147-A177-3AD203B41FA5}">
                      <a16:colId xmlns:a16="http://schemas.microsoft.com/office/drawing/2014/main" val="1192201943"/>
                    </a:ext>
                  </a:extLst>
                </a:gridCol>
              </a:tblGrid>
              <a:tr h="599001">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342286">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860194373"/>
                  </a:ext>
                </a:extLst>
              </a:tr>
              <a:tr h="599001">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350797425"/>
                  </a:ext>
                </a:extLst>
              </a:tr>
              <a:tr h="599001">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527748749"/>
                  </a:ext>
                </a:extLst>
              </a:tr>
              <a:tr h="599001">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spTree>
    <p:extLst>
      <p:ext uri="{BB962C8B-B14F-4D97-AF65-F5344CB8AC3E}">
        <p14:creationId xmlns:p14="http://schemas.microsoft.com/office/powerpoint/2010/main" val="246791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38E4-8170-4910-B46B-B0F84DD98887}"/>
              </a:ext>
            </a:extLst>
          </p:cNvPr>
          <p:cNvSpPr>
            <a:spLocks noGrp="1"/>
          </p:cNvSpPr>
          <p:nvPr>
            <p:ph type="title"/>
          </p:nvPr>
        </p:nvSpPr>
        <p:spPr/>
        <p:txBody>
          <a:bodyPr/>
          <a:lstStyle/>
          <a:p>
            <a:r>
              <a:rPr lang="fi-FI" dirty="0"/>
              <a:t>3</a:t>
            </a:r>
            <a:r>
              <a:rPr lang="fi-FI" baseline="30000" dirty="0"/>
              <a:t>rd</a:t>
            </a:r>
            <a:r>
              <a:rPr lang="fi-FI" dirty="0"/>
              <a:t>NF</a:t>
            </a:r>
          </a:p>
        </p:txBody>
      </p:sp>
      <p:sp>
        <p:nvSpPr>
          <p:cNvPr id="3" name="Content Placeholder 2">
            <a:extLst>
              <a:ext uri="{FF2B5EF4-FFF2-40B4-BE49-F238E27FC236}">
                <a16:creationId xmlns:a16="http://schemas.microsoft.com/office/drawing/2014/main" id="{43FB907E-3E40-44D8-A57E-042C16A20B7E}"/>
              </a:ext>
            </a:extLst>
          </p:cNvPr>
          <p:cNvSpPr>
            <a:spLocks noGrp="1"/>
          </p:cNvSpPr>
          <p:nvPr>
            <p:ph idx="1"/>
          </p:nvPr>
        </p:nvSpPr>
        <p:spPr/>
        <p:txBody>
          <a:bodyPr/>
          <a:lstStyle/>
          <a:p>
            <a:r>
              <a:rPr lang="en-US" dirty="0"/>
              <a:t>In the score table the exam name and total marks are missing</a:t>
            </a:r>
          </a:p>
        </p:txBody>
      </p:sp>
      <p:graphicFrame>
        <p:nvGraphicFramePr>
          <p:cNvPr id="5" name="Table 4">
            <a:extLst>
              <a:ext uri="{FF2B5EF4-FFF2-40B4-BE49-F238E27FC236}">
                <a16:creationId xmlns:a16="http://schemas.microsoft.com/office/drawing/2014/main" id="{5B1DB4E7-6005-46D6-A4A8-1B5253298C80}"/>
              </a:ext>
            </a:extLst>
          </p:cNvPr>
          <p:cNvGraphicFramePr>
            <a:graphicFrameLocks noGrp="1"/>
          </p:cNvGraphicFramePr>
          <p:nvPr>
            <p:extLst>
              <p:ext uri="{D42A27DB-BD31-4B8C-83A1-F6EECF244321}">
                <p14:modId xmlns:p14="http://schemas.microsoft.com/office/powerpoint/2010/main" val="4220756411"/>
              </p:ext>
            </p:extLst>
          </p:nvPr>
        </p:nvGraphicFramePr>
        <p:xfrm>
          <a:off x="346145" y="3359699"/>
          <a:ext cx="5116415" cy="2123440"/>
        </p:xfrm>
        <a:graphic>
          <a:graphicData uri="http://schemas.openxmlformats.org/drawingml/2006/table">
            <a:tbl>
              <a:tblPr firstRow="1" bandRow="1">
                <a:tableStyleId>{5C22544A-7EE6-4342-B048-85BDC9FD1C3A}</a:tableStyleId>
              </a:tblPr>
              <a:tblGrid>
                <a:gridCol w="912779">
                  <a:extLst>
                    <a:ext uri="{9D8B030D-6E8A-4147-A177-3AD203B41FA5}">
                      <a16:colId xmlns:a16="http://schemas.microsoft.com/office/drawing/2014/main" val="2219018802"/>
                    </a:ext>
                  </a:extLst>
                </a:gridCol>
                <a:gridCol w="998706">
                  <a:extLst>
                    <a:ext uri="{9D8B030D-6E8A-4147-A177-3AD203B41FA5}">
                      <a16:colId xmlns:a16="http://schemas.microsoft.com/office/drawing/2014/main" val="2182733548"/>
                    </a:ext>
                  </a:extLst>
                </a:gridCol>
                <a:gridCol w="1158364">
                  <a:extLst>
                    <a:ext uri="{9D8B030D-6E8A-4147-A177-3AD203B41FA5}">
                      <a16:colId xmlns:a16="http://schemas.microsoft.com/office/drawing/2014/main" val="1884132176"/>
                    </a:ext>
                  </a:extLst>
                </a:gridCol>
                <a:gridCol w="787168">
                  <a:extLst>
                    <a:ext uri="{9D8B030D-6E8A-4147-A177-3AD203B41FA5}">
                      <a16:colId xmlns:a16="http://schemas.microsoft.com/office/drawing/2014/main" val="2999161423"/>
                    </a:ext>
                  </a:extLst>
                </a:gridCol>
                <a:gridCol w="1259398">
                  <a:extLst>
                    <a:ext uri="{9D8B030D-6E8A-4147-A177-3AD203B41FA5}">
                      <a16:colId xmlns:a16="http://schemas.microsoft.com/office/drawing/2014/main" val="4232633307"/>
                    </a:ext>
                  </a:extLst>
                </a:gridCol>
              </a:tblGrid>
              <a:tr h="370840">
                <a:tc>
                  <a:txBody>
                    <a:bodyPr/>
                    <a:lstStyle/>
                    <a:p>
                      <a:r>
                        <a:rPr lang="fi-FI" dirty="0" err="1"/>
                        <a:t>sore_ID</a:t>
                      </a:r>
                      <a:endParaRPr lang="fi-FI" dirty="0"/>
                    </a:p>
                  </a:txBody>
                  <a:tcPr/>
                </a:tc>
                <a:tc>
                  <a:txBody>
                    <a:bodyPr/>
                    <a:lstStyle/>
                    <a:p>
                      <a:r>
                        <a:rPr lang="fi-FI" dirty="0" err="1">
                          <a:solidFill>
                            <a:srgbClr val="FF0000"/>
                          </a:solidFill>
                        </a:rPr>
                        <a:t>student</a:t>
                      </a:r>
                      <a:r>
                        <a:rPr lang="fi-FI" dirty="0">
                          <a:solidFill>
                            <a:srgbClr val="FF0000"/>
                          </a:solidFill>
                        </a:rPr>
                        <a:t>-ID</a:t>
                      </a:r>
                    </a:p>
                  </a:txBody>
                  <a:tcPr/>
                </a:tc>
                <a:tc>
                  <a:txBody>
                    <a:bodyPr/>
                    <a:lstStyle/>
                    <a:p>
                      <a:r>
                        <a:rPr lang="fi-FI" dirty="0" err="1">
                          <a:solidFill>
                            <a:srgbClr val="FF0000"/>
                          </a:solidFill>
                        </a:rPr>
                        <a:t>subject</a:t>
                      </a:r>
                      <a:r>
                        <a:rPr lang="fi-FI" dirty="0">
                          <a:solidFill>
                            <a:srgbClr val="FF0000"/>
                          </a:solidFill>
                        </a:rPr>
                        <a:t>-ID</a:t>
                      </a:r>
                    </a:p>
                  </a:txBody>
                  <a:tcPr/>
                </a:tc>
                <a:tc>
                  <a:txBody>
                    <a:bodyPr/>
                    <a:lstStyle/>
                    <a:p>
                      <a:r>
                        <a:rPr lang="fi-FI" dirty="0" err="1"/>
                        <a:t>marks</a:t>
                      </a:r>
                      <a:endParaRPr lang="fi-FI" dirty="0"/>
                    </a:p>
                  </a:txBody>
                  <a:tcPr/>
                </a:tc>
                <a:tc>
                  <a:txBody>
                    <a:bodyPr/>
                    <a:lstStyle/>
                    <a:p>
                      <a:r>
                        <a:rPr lang="fi-FI" dirty="0" err="1"/>
                        <a:t>teacher</a:t>
                      </a:r>
                      <a:endParaRPr lang="fi-FI" dirty="0"/>
                    </a:p>
                  </a:txBody>
                  <a:tcPr/>
                </a:tc>
                <a:extLst>
                  <a:ext uri="{0D108BD9-81ED-4DB2-BD59-A6C34878D82A}">
                    <a16:rowId xmlns:a16="http://schemas.microsoft.com/office/drawing/2014/main" val="2720598591"/>
                  </a:ext>
                </a:extLst>
              </a:tr>
              <a:tr h="370840">
                <a:tc>
                  <a:txBody>
                    <a:bodyPr/>
                    <a:lstStyle/>
                    <a:p>
                      <a:r>
                        <a:rPr lang="fi-FI" dirty="0"/>
                        <a:t>1</a:t>
                      </a:r>
                    </a:p>
                  </a:txBody>
                  <a:tcPr/>
                </a:tc>
                <a:tc>
                  <a:txBody>
                    <a:bodyPr/>
                    <a:lstStyle/>
                    <a:p>
                      <a:r>
                        <a:rPr lang="fi-FI" dirty="0"/>
                        <a:t>1</a:t>
                      </a:r>
                    </a:p>
                  </a:txBody>
                  <a:tcPr/>
                </a:tc>
                <a:tc>
                  <a:txBody>
                    <a:bodyPr/>
                    <a:lstStyle/>
                    <a:p>
                      <a:r>
                        <a:rPr lang="fi-FI" dirty="0"/>
                        <a:t>1</a:t>
                      </a:r>
                    </a:p>
                  </a:txBody>
                  <a:tcPr/>
                </a:tc>
                <a:tc>
                  <a:txBody>
                    <a:bodyPr/>
                    <a:lstStyle/>
                    <a:p>
                      <a:r>
                        <a:rPr lang="fi-FI" dirty="0"/>
                        <a:t>82</a:t>
                      </a:r>
                    </a:p>
                  </a:txBody>
                  <a:tcPr/>
                </a:tc>
                <a:tc>
                  <a:txBody>
                    <a:bodyPr/>
                    <a:lstStyle/>
                    <a:p>
                      <a:r>
                        <a:rPr lang="fi-FI" dirty="0"/>
                        <a:t>Amir</a:t>
                      </a:r>
                    </a:p>
                  </a:txBody>
                  <a:tcPr/>
                </a:tc>
                <a:extLst>
                  <a:ext uri="{0D108BD9-81ED-4DB2-BD59-A6C34878D82A}">
                    <a16:rowId xmlns:a16="http://schemas.microsoft.com/office/drawing/2014/main" val="280361498"/>
                  </a:ext>
                </a:extLst>
              </a:tr>
              <a:tr h="370840">
                <a:tc>
                  <a:txBody>
                    <a:bodyPr/>
                    <a:lstStyle/>
                    <a:p>
                      <a:r>
                        <a:rPr lang="fi-FI" dirty="0"/>
                        <a:t>2</a:t>
                      </a:r>
                    </a:p>
                  </a:txBody>
                  <a:tcPr/>
                </a:tc>
                <a:tc>
                  <a:txBody>
                    <a:bodyPr/>
                    <a:lstStyle/>
                    <a:p>
                      <a:r>
                        <a:rPr lang="fi-FI" dirty="0"/>
                        <a:t>1</a:t>
                      </a:r>
                    </a:p>
                  </a:txBody>
                  <a:tcPr/>
                </a:tc>
                <a:tc>
                  <a:txBody>
                    <a:bodyPr/>
                    <a:lstStyle/>
                    <a:p>
                      <a:r>
                        <a:rPr lang="fi-FI" dirty="0"/>
                        <a:t>2</a:t>
                      </a:r>
                    </a:p>
                  </a:txBody>
                  <a:tcPr/>
                </a:tc>
                <a:tc>
                  <a:txBody>
                    <a:bodyPr/>
                    <a:lstStyle/>
                    <a:p>
                      <a:r>
                        <a:rPr lang="fi-FI" dirty="0"/>
                        <a:t>77</a:t>
                      </a:r>
                    </a:p>
                  </a:txBody>
                  <a:tcPr/>
                </a:tc>
                <a:tc>
                  <a:txBody>
                    <a:bodyPr/>
                    <a:lstStyle/>
                    <a:p>
                      <a:r>
                        <a:rPr lang="fi-FI" dirty="0"/>
                        <a:t>Simo</a:t>
                      </a:r>
                    </a:p>
                  </a:txBody>
                  <a:tcPr/>
                </a:tc>
                <a:extLst>
                  <a:ext uri="{0D108BD9-81ED-4DB2-BD59-A6C34878D82A}">
                    <a16:rowId xmlns:a16="http://schemas.microsoft.com/office/drawing/2014/main" val="2252645228"/>
                  </a:ext>
                </a:extLst>
              </a:tr>
              <a:tr h="370840">
                <a:tc>
                  <a:txBody>
                    <a:bodyPr/>
                    <a:lstStyle/>
                    <a:p>
                      <a:r>
                        <a:rPr lang="fi-FI" dirty="0"/>
                        <a:t>3</a:t>
                      </a:r>
                    </a:p>
                  </a:txBody>
                  <a:tcPr/>
                </a:tc>
                <a:tc>
                  <a:txBody>
                    <a:bodyPr/>
                    <a:lstStyle/>
                    <a:p>
                      <a:r>
                        <a:rPr lang="fi-FI" dirty="0"/>
                        <a:t>2</a:t>
                      </a:r>
                    </a:p>
                  </a:txBody>
                  <a:tcPr/>
                </a:tc>
                <a:tc>
                  <a:txBody>
                    <a:bodyPr/>
                    <a:lstStyle/>
                    <a:p>
                      <a:r>
                        <a:rPr lang="fi-FI" dirty="0"/>
                        <a:t>1</a:t>
                      </a:r>
                    </a:p>
                  </a:txBody>
                  <a:tcPr/>
                </a:tc>
                <a:tc>
                  <a:txBody>
                    <a:bodyPr/>
                    <a:lstStyle/>
                    <a:p>
                      <a:r>
                        <a:rPr lang="fi-FI" dirty="0"/>
                        <a:t>85</a:t>
                      </a:r>
                    </a:p>
                  </a:txBody>
                  <a:tcPr/>
                </a:tc>
                <a:tc>
                  <a:txBody>
                    <a:bodyPr/>
                    <a:lstStyle/>
                    <a:p>
                      <a:r>
                        <a:rPr lang="fi-FI" dirty="0"/>
                        <a:t>Vesa</a:t>
                      </a:r>
                    </a:p>
                  </a:txBody>
                  <a:tcPr/>
                </a:tc>
                <a:extLst>
                  <a:ext uri="{0D108BD9-81ED-4DB2-BD59-A6C34878D82A}">
                    <a16:rowId xmlns:a16="http://schemas.microsoft.com/office/drawing/2014/main" val="2408317366"/>
                  </a:ext>
                </a:extLst>
              </a:tr>
              <a:tr h="370840">
                <a:tc>
                  <a:txBody>
                    <a:bodyPr/>
                    <a:lstStyle/>
                    <a:p>
                      <a:r>
                        <a:rPr lang="fi-FI" dirty="0"/>
                        <a:t>4</a:t>
                      </a:r>
                    </a:p>
                  </a:txBody>
                  <a:tcPr/>
                </a:tc>
                <a:tc>
                  <a:txBody>
                    <a:bodyPr/>
                    <a:lstStyle/>
                    <a:p>
                      <a:r>
                        <a:rPr lang="fi-FI" dirty="0"/>
                        <a:t>3</a:t>
                      </a:r>
                    </a:p>
                  </a:txBody>
                  <a:tcPr/>
                </a:tc>
                <a:tc>
                  <a:txBody>
                    <a:bodyPr/>
                    <a:lstStyle/>
                    <a:p>
                      <a:r>
                        <a:rPr lang="fi-FI" dirty="0"/>
                        <a:t>3</a:t>
                      </a:r>
                    </a:p>
                  </a:txBody>
                  <a:tcPr/>
                </a:tc>
                <a:tc>
                  <a:txBody>
                    <a:bodyPr/>
                    <a:lstStyle/>
                    <a:p>
                      <a:r>
                        <a:rPr lang="fi-FI" dirty="0"/>
                        <a:t>82</a:t>
                      </a:r>
                    </a:p>
                  </a:txBody>
                  <a:tcPr/>
                </a:tc>
                <a:tc>
                  <a:txBody>
                    <a:bodyPr/>
                    <a:lstStyle/>
                    <a:p>
                      <a:r>
                        <a:rPr lang="fi-FI" dirty="0"/>
                        <a:t>Auvo</a:t>
                      </a:r>
                    </a:p>
                  </a:txBody>
                  <a:tcPr/>
                </a:tc>
                <a:extLst>
                  <a:ext uri="{0D108BD9-81ED-4DB2-BD59-A6C34878D82A}">
                    <a16:rowId xmlns:a16="http://schemas.microsoft.com/office/drawing/2014/main" val="3373922471"/>
                  </a:ext>
                </a:extLst>
              </a:tr>
            </a:tbl>
          </a:graphicData>
        </a:graphic>
      </p:graphicFrame>
      <p:graphicFrame>
        <p:nvGraphicFramePr>
          <p:cNvPr id="6" name="Table 5">
            <a:extLst>
              <a:ext uri="{FF2B5EF4-FFF2-40B4-BE49-F238E27FC236}">
                <a16:creationId xmlns:a16="http://schemas.microsoft.com/office/drawing/2014/main" id="{5011B4FD-99C3-4AFE-90DD-F3FAD472BEBE}"/>
              </a:ext>
            </a:extLst>
          </p:cNvPr>
          <p:cNvGraphicFramePr>
            <a:graphicFrameLocks noGrp="1"/>
          </p:cNvGraphicFramePr>
          <p:nvPr>
            <p:extLst>
              <p:ext uri="{D42A27DB-BD31-4B8C-83A1-F6EECF244321}">
                <p14:modId xmlns:p14="http://schemas.microsoft.com/office/powerpoint/2010/main" val="1321012592"/>
              </p:ext>
            </p:extLst>
          </p:nvPr>
        </p:nvGraphicFramePr>
        <p:xfrm>
          <a:off x="5442148" y="3380324"/>
          <a:ext cx="2574321" cy="2123438"/>
        </p:xfrm>
        <a:graphic>
          <a:graphicData uri="http://schemas.openxmlformats.org/drawingml/2006/table">
            <a:tbl>
              <a:tblPr firstRow="1" bandRow="1">
                <a:tableStyleId>{5C22544A-7EE6-4342-B048-85BDC9FD1C3A}</a:tableStyleId>
              </a:tblPr>
              <a:tblGrid>
                <a:gridCol w="1337837">
                  <a:extLst>
                    <a:ext uri="{9D8B030D-6E8A-4147-A177-3AD203B41FA5}">
                      <a16:colId xmlns:a16="http://schemas.microsoft.com/office/drawing/2014/main" val="670606076"/>
                    </a:ext>
                  </a:extLst>
                </a:gridCol>
                <a:gridCol w="1236484">
                  <a:extLst>
                    <a:ext uri="{9D8B030D-6E8A-4147-A177-3AD203B41FA5}">
                      <a16:colId xmlns:a16="http://schemas.microsoft.com/office/drawing/2014/main" val="1559884435"/>
                    </a:ext>
                  </a:extLst>
                </a:gridCol>
              </a:tblGrid>
              <a:tr h="619062">
                <a:tc>
                  <a:txBody>
                    <a:bodyPr/>
                    <a:lstStyle/>
                    <a:p>
                      <a:r>
                        <a:rPr lang="fi-FI" dirty="0" err="1"/>
                        <a:t>ExamName</a:t>
                      </a:r>
                      <a:endParaRPr lang="fi-FI" dirty="0"/>
                    </a:p>
                  </a:txBody>
                  <a:tcPr/>
                </a:tc>
                <a:tc>
                  <a:txBody>
                    <a:bodyPr/>
                    <a:lstStyle/>
                    <a:p>
                      <a:r>
                        <a:rPr lang="fi-FI" dirty="0" err="1">
                          <a:solidFill>
                            <a:srgbClr val="FFC000"/>
                          </a:solidFill>
                        </a:rPr>
                        <a:t>TotalMarks</a:t>
                      </a:r>
                      <a:endParaRPr lang="fi-FI" dirty="0">
                        <a:solidFill>
                          <a:srgbClr val="FFC000"/>
                        </a:solidFill>
                      </a:endParaRPr>
                    </a:p>
                  </a:txBody>
                  <a:tcPr/>
                </a:tc>
                <a:extLst>
                  <a:ext uri="{0D108BD9-81ED-4DB2-BD59-A6C34878D82A}">
                    <a16:rowId xmlns:a16="http://schemas.microsoft.com/office/drawing/2014/main" val="44652647"/>
                  </a:ext>
                </a:extLst>
              </a:tr>
              <a:tr h="376094">
                <a:tc>
                  <a:txBody>
                    <a:bodyPr/>
                    <a:lstStyle/>
                    <a:p>
                      <a:endParaRPr lang="fi-FI" dirty="0"/>
                    </a:p>
                  </a:txBody>
                  <a:tcPr/>
                </a:tc>
                <a:tc>
                  <a:txBody>
                    <a:bodyPr/>
                    <a:lstStyle/>
                    <a:p>
                      <a:endParaRPr lang="fi-FI"/>
                    </a:p>
                  </a:txBody>
                  <a:tcPr/>
                </a:tc>
                <a:extLst>
                  <a:ext uri="{0D108BD9-81ED-4DB2-BD59-A6C34878D82A}">
                    <a16:rowId xmlns:a16="http://schemas.microsoft.com/office/drawing/2014/main" val="1637977716"/>
                  </a:ext>
                </a:extLst>
              </a:tr>
              <a:tr h="376094">
                <a:tc>
                  <a:txBody>
                    <a:bodyPr/>
                    <a:lstStyle/>
                    <a:p>
                      <a:endParaRPr lang="fi-FI"/>
                    </a:p>
                  </a:txBody>
                  <a:tcPr/>
                </a:tc>
                <a:tc>
                  <a:txBody>
                    <a:bodyPr/>
                    <a:lstStyle/>
                    <a:p>
                      <a:endParaRPr lang="fi-FI"/>
                    </a:p>
                  </a:txBody>
                  <a:tcPr/>
                </a:tc>
                <a:extLst>
                  <a:ext uri="{0D108BD9-81ED-4DB2-BD59-A6C34878D82A}">
                    <a16:rowId xmlns:a16="http://schemas.microsoft.com/office/drawing/2014/main" val="2237428536"/>
                  </a:ext>
                </a:extLst>
              </a:tr>
              <a:tr h="376094">
                <a:tc>
                  <a:txBody>
                    <a:bodyPr/>
                    <a:lstStyle/>
                    <a:p>
                      <a:endParaRPr lang="fi-FI"/>
                    </a:p>
                  </a:txBody>
                  <a:tcPr/>
                </a:tc>
                <a:tc>
                  <a:txBody>
                    <a:bodyPr/>
                    <a:lstStyle/>
                    <a:p>
                      <a:endParaRPr lang="fi-FI"/>
                    </a:p>
                  </a:txBody>
                  <a:tcPr/>
                </a:tc>
                <a:extLst>
                  <a:ext uri="{0D108BD9-81ED-4DB2-BD59-A6C34878D82A}">
                    <a16:rowId xmlns:a16="http://schemas.microsoft.com/office/drawing/2014/main" val="3743756257"/>
                  </a:ext>
                </a:extLst>
              </a:tr>
              <a:tr h="376094">
                <a:tc>
                  <a:txBody>
                    <a:bodyPr/>
                    <a:lstStyle/>
                    <a:p>
                      <a:endParaRPr lang="fi-FI"/>
                    </a:p>
                  </a:txBody>
                  <a:tcPr/>
                </a:tc>
                <a:tc>
                  <a:txBody>
                    <a:bodyPr/>
                    <a:lstStyle/>
                    <a:p>
                      <a:endParaRPr lang="fi-FI" dirty="0"/>
                    </a:p>
                  </a:txBody>
                  <a:tcPr/>
                </a:tc>
                <a:extLst>
                  <a:ext uri="{0D108BD9-81ED-4DB2-BD59-A6C34878D82A}">
                    <a16:rowId xmlns:a16="http://schemas.microsoft.com/office/drawing/2014/main" val="1798743656"/>
                  </a:ext>
                </a:extLst>
              </a:tr>
            </a:tbl>
          </a:graphicData>
        </a:graphic>
      </p:graphicFrame>
      <p:sp>
        <p:nvSpPr>
          <p:cNvPr id="7" name="TextBox 6">
            <a:extLst>
              <a:ext uri="{FF2B5EF4-FFF2-40B4-BE49-F238E27FC236}">
                <a16:creationId xmlns:a16="http://schemas.microsoft.com/office/drawing/2014/main" id="{C9E7AE5E-A2A6-4401-A616-8B0057F9E715}"/>
              </a:ext>
            </a:extLst>
          </p:cNvPr>
          <p:cNvSpPr txBox="1"/>
          <p:nvPr/>
        </p:nvSpPr>
        <p:spPr>
          <a:xfrm>
            <a:off x="8542594" y="3951514"/>
            <a:ext cx="3123588" cy="1754326"/>
          </a:xfrm>
          <a:prstGeom prst="rect">
            <a:avLst/>
          </a:prstGeom>
          <a:noFill/>
        </p:spPr>
        <p:txBody>
          <a:bodyPr wrap="square" rtlCol="0">
            <a:spAutoFit/>
          </a:bodyPr>
          <a:lstStyle/>
          <a:p>
            <a:r>
              <a:rPr lang="en-US" dirty="0"/>
              <a:t>For a table to be in 3</a:t>
            </a:r>
            <a:r>
              <a:rPr lang="en-US" baseline="30000" dirty="0"/>
              <a:t>rd</a:t>
            </a:r>
            <a:r>
              <a:rPr lang="en-US" dirty="0"/>
              <a:t> Normal form:</a:t>
            </a:r>
          </a:p>
          <a:p>
            <a:pPr marL="342900" indent="-342900">
              <a:buAutoNum type="arabicPeriod"/>
            </a:pPr>
            <a:r>
              <a:rPr lang="en-US" dirty="0"/>
              <a:t>It has to be in 2nd Normal Form</a:t>
            </a:r>
          </a:p>
          <a:p>
            <a:pPr marL="342900" indent="-342900">
              <a:buAutoNum type="arabicPeriod"/>
            </a:pPr>
            <a:r>
              <a:rPr lang="en-US" dirty="0"/>
              <a:t>And it should be </a:t>
            </a:r>
            <a:r>
              <a:rPr lang="en-US" b="1" i="1" dirty="0"/>
              <a:t>transitive dependency</a:t>
            </a:r>
          </a:p>
        </p:txBody>
      </p:sp>
      <p:sp>
        <p:nvSpPr>
          <p:cNvPr id="4" name="Arrow: Curved Up 3">
            <a:extLst>
              <a:ext uri="{FF2B5EF4-FFF2-40B4-BE49-F238E27FC236}">
                <a16:creationId xmlns:a16="http://schemas.microsoft.com/office/drawing/2014/main" id="{961832D1-5A11-4581-8BFA-795EC92C779E}"/>
              </a:ext>
            </a:extLst>
          </p:cNvPr>
          <p:cNvSpPr/>
          <p:nvPr/>
        </p:nvSpPr>
        <p:spPr>
          <a:xfrm rot="10588245">
            <a:off x="6207450" y="3063287"/>
            <a:ext cx="806245" cy="27530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solidFill>
            </a:endParaRPr>
          </a:p>
        </p:txBody>
      </p:sp>
      <p:sp>
        <p:nvSpPr>
          <p:cNvPr id="8" name="TextBox 7">
            <a:extLst>
              <a:ext uri="{FF2B5EF4-FFF2-40B4-BE49-F238E27FC236}">
                <a16:creationId xmlns:a16="http://schemas.microsoft.com/office/drawing/2014/main" id="{75530516-5AA0-48B4-BFA9-4F5E19B8B3FF}"/>
              </a:ext>
            </a:extLst>
          </p:cNvPr>
          <p:cNvSpPr txBox="1"/>
          <p:nvPr/>
        </p:nvSpPr>
        <p:spPr>
          <a:xfrm>
            <a:off x="1097404" y="2327413"/>
            <a:ext cx="7379703"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TotalMarks</a:t>
            </a:r>
            <a:r>
              <a:rPr lang="en-US" dirty="0"/>
              <a:t> depends to the </a:t>
            </a:r>
            <a:r>
              <a:rPr lang="en-US" dirty="0" err="1"/>
              <a:t>ExamName</a:t>
            </a:r>
            <a:r>
              <a:rPr lang="en-US" dirty="0"/>
              <a:t>, e.g., KMM vs. Math, which total marks does not depend on primary keys </a:t>
            </a:r>
          </a:p>
        </p:txBody>
      </p:sp>
    </p:spTree>
    <p:extLst>
      <p:ext uri="{BB962C8B-B14F-4D97-AF65-F5344CB8AC3E}">
        <p14:creationId xmlns:p14="http://schemas.microsoft.com/office/powerpoint/2010/main" val="124398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33F0-D5DB-4D01-B5B2-2BE563270440}"/>
              </a:ext>
            </a:extLst>
          </p:cNvPr>
          <p:cNvSpPr>
            <a:spLocks noGrp="1"/>
          </p:cNvSpPr>
          <p:nvPr>
            <p:ph type="title"/>
          </p:nvPr>
        </p:nvSpPr>
        <p:spPr/>
        <p:txBody>
          <a:bodyPr/>
          <a:lstStyle/>
          <a:p>
            <a:r>
              <a:rPr lang="fi-FI" dirty="0" err="1"/>
              <a:t>Transitive</a:t>
            </a:r>
            <a:r>
              <a:rPr lang="fi-FI" dirty="0"/>
              <a:t> </a:t>
            </a:r>
            <a:r>
              <a:rPr lang="fi-FI" dirty="0" err="1"/>
              <a:t>dependency</a:t>
            </a:r>
            <a:endParaRPr lang="fi-FI" dirty="0"/>
          </a:p>
        </p:txBody>
      </p:sp>
      <p:graphicFrame>
        <p:nvGraphicFramePr>
          <p:cNvPr id="7" name="Content Placeholder 6">
            <a:extLst>
              <a:ext uri="{FF2B5EF4-FFF2-40B4-BE49-F238E27FC236}">
                <a16:creationId xmlns:a16="http://schemas.microsoft.com/office/drawing/2014/main" id="{9BD2E509-9715-44A0-948E-79AD4ECDD4B9}"/>
              </a:ext>
            </a:extLst>
          </p:cNvPr>
          <p:cNvGraphicFramePr>
            <a:graphicFrameLocks noGrp="1"/>
          </p:cNvGraphicFramePr>
          <p:nvPr>
            <p:ph idx="1"/>
            <p:extLst>
              <p:ext uri="{D42A27DB-BD31-4B8C-83A1-F6EECF244321}">
                <p14:modId xmlns:p14="http://schemas.microsoft.com/office/powerpoint/2010/main" val="962409585"/>
              </p:ext>
            </p:extLst>
          </p:nvPr>
        </p:nvGraphicFramePr>
        <p:xfrm>
          <a:off x="1096963" y="1846263"/>
          <a:ext cx="10058400" cy="3708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773522395"/>
                    </a:ext>
                  </a:extLst>
                </a:gridCol>
                <a:gridCol w="1676400">
                  <a:extLst>
                    <a:ext uri="{9D8B030D-6E8A-4147-A177-3AD203B41FA5}">
                      <a16:colId xmlns:a16="http://schemas.microsoft.com/office/drawing/2014/main" val="2818925205"/>
                    </a:ext>
                  </a:extLst>
                </a:gridCol>
                <a:gridCol w="1676400">
                  <a:extLst>
                    <a:ext uri="{9D8B030D-6E8A-4147-A177-3AD203B41FA5}">
                      <a16:colId xmlns:a16="http://schemas.microsoft.com/office/drawing/2014/main" val="2807517864"/>
                    </a:ext>
                  </a:extLst>
                </a:gridCol>
                <a:gridCol w="1676400">
                  <a:extLst>
                    <a:ext uri="{9D8B030D-6E8A-4147-A177-3AD203B41FA5}">
                      <a16:colId xmlns:a16="http://schemas.microsoft.com/office/drawing/2014/main" val="349663540"/>
                    </a:ext>
                  </a:extLst>
                </a:gridCol>
                <a:gridCol w="1676400">
                  <a:extLst>
                    <a:ext uri="{9D8B030D-6E8A-4147-A177-3AD203B41FA5}">
                      <a16:colId xmlns:a16="http://schemas.microsoft.com/office/drawing/2014/main" val="2778905997"/>
                    </a:ext>
                  </a:extLst>
                </a:gridCol>
                <a:gridCol w="1676400">
                  <a:extLst>
                    <a:ext uri="{9D8B030D-6E8A-4147-A177-3AD203B41FA5}">
                      <a16:colId xmlns:a16="http://schemas.microsoft.com/office/drawing/2014/main" val="3717342353"/>
                    </a:ext>
                  </a:extLst>
                </a:gridCol>
              </a:tblGrid>
              <a:tr h="370840">
                <a:tc>
                  <a:txBody>
                    <a:bodyPr/>
                    <a:lstStyle/>
                    <a:p>
                      <a:r>
                        <a:rPr lang="fi-FI" dirty="0" err="1"/>
                        <a:t>Score_ID</a:t>
                      </a:r>
                      <a:endParaRPr lang="fi-FI" dirty="0"/>
                    </a:p>
                  </a:txBody>
                  <a:tcPr marL="104221" marR="104221"/>
                </a:tc>
                <a:tc>
                  <a:txBody>
                    <a:bodyPr/>
                    <a:lstStyle/>
                    <a:p>
                      <a:r>
                        <a:rPr lang="fi-FI" i="1" dirty="0" err="1"/>
                        <a:t>Student_ID</a:t>
                      </a:r>
                      <a:endParaRPr lang="fi-FI" i="1" dirty="0"/>
                    </a:p>
                  </a:txBody>
                  <a:tcPr marL="104221" marR="104221">
                    <a:solidFill>
                      <a:srgbClr val="FFC000"/>
                    </a:solidFill>
                  </a:tcPr>
                </a:tc>
                <a:tc>
                  <a:txBody>
                    <a:bodyPr/>
                    <a:lstStyle/>
                    <a:p>
                      <a:r>
                        <a:rPr lang="fi-FI" i="1" dirty="0" err="1"/>
                        <a:t>Subject_ID</a:t>
                      </a:r>
                      <a:endParaRPr lang="fi-FI" i="1" dirty="0"/>
                    </a:p>
                  </a:txBody>
                  <a:tcPr marL="104221" marR="104221">
                    <a:solidFill>
                      <a:srgbClr val="FFC000"/>
                    </a:solidFill>
                  </a:tcPr>
                </a:tc>
                <a:tc>
                  <a:txBody>
                    <a:bodyPr/>
                    <a:lstStyle/>
                    <a:p>
                      <a:r>
                        <a:rPr lang="fi-FI" dirty="0"/>
                        <a:t>Marks</a:t>
                      </a:r>
                    </a:p>
                  </a:txBody>
                  <a:tcPr marL="104221" marR="104221"/>
                </a:tc>
                <a:tc>
                  <a:txBody>
                    <a:bodyPr/>
                    <a:lstStyle/>
                    <a:p>
                      <a:r>
                        <a:rPr lang="fi-FI" dirty="0" err="1"/>
                        <a:t>ExamName</a:t>
                      </a:r>
                      <a:endParaRPr lang="fi-FI" dirty="0"/>
                    </a:p>
                  </a:txBody>
                  <a:tcPr marL="104221" marR="104221">
                    <a:solidFill>
                      <a:schemeClr val="tx2">
                        <a:lumMod val="40000"/>
                        <a:lumOff val="60000"/>
                      </a:schemeClr>
                    </a:solidFill>
                  </a:tcPr>
                </a:tc>
                <a:tc>
                  <a:txBody>
                    <a:bodyPr/>
                    <a:lstStyle/>
                    <a:p>
                      <a:r>
                        <a:rPr lang="fi-FI" dirty="0" err="1"/>
                        <a:t>TotalMarks</a:t>
                      </a:r>
                      <a:endParaRPr lang="fi-FI" dirty="0"/>
                    </a:p>
                  </a:txBody>
                  <a:tcPr marL="104221" marR="104221">
                    <a:solidFill>
                      <a:schemeClr val="tx2">
                        <a:lumMod val="40000"/>
                        <a:lumOff val="60000"/>
                      </a:schemeClr>
                    </a:solidFill>
                  </a:tcPr>
                </a:tc>
                <a:extLst>
                  <a:ext uri="{0D108BD9-81ED-4DB2-BD59-A6C34878D82A}">
                    <a16:rowId xmlns:a16="http://schemas.microsoft.com/office/drawing/2014/main" val="3620892071"/>
                  </a:ext>
                </a:extLst>
              </a:tr>
            </a:tbl>
          </a:graphicData>
        </a:graphic>
      </p:graphicFrame>
      <p:sp>
        <p:nvSpPr>
          <p:cNvPr id="8" name="TextBox 7">
            <a:extLst>
              <a:ext uri="{FF2B5EF4-FFF2-40B4-BE49-F238E27FC236}">
                <a16:creationId xmlns:a16="http://schemas.microsoft.com/office/drawing/2014/main" id="{7A55A86D-95A4-458E-8917-65A1F2193B2D}"/>
              </a:ext>
            </a:extLst>
          </p:cNvPr>
          <p:cNvSpPr txBox="1"/>
          <p:nvPr/>
        </p:nvSpPr>
        <p:spPr>
          <a:xfrm>
            <a:off x="598199" y="2651345"/>
            <a:ext cx="11055927" cy="3970318"/>
          </a:xfrm>
          <a:prstGeom prst="rect">
            <a:avLst/>
          </a:prstGeom>
          <a:noFill/>
        </p:spPr>
        <p:txBody>
          <a:bodyPr wrap="square" rtlCol="0">
            <a:spAutoFit/>
          </a:bodyPr>
          <a:lstStyle/>
          <a:p>
            <a:r>
              <a:rPr lang="en-US" dirty="0"/>
              <a:t>The primary key for the score table is a composite key (</a:t>
            </a:r>
            <a:r>
              <a:rPr lang="en-US" dirty="0" err="1"/>
              <a:t>students_ID</a:t>
            </a:r>
            <a:r>
              <a:rPr lang="en-US" dirty="0"/>
              <a:t> and </a:t>
            </a:r>
            <a:r>
              <a:rPr lang="en-US" dirty="0" err="1"/>
              <a:t>subject_ID</a:t>
            </a:r>
            <a:r>
              <a:rPr lang="en-US" dirty="0"/>
              <a:t>).</a:t>
            </a:r>
          </a:p>
          <a:p>
            <a:endParaRPr lang="en-US" dirty="0"/>
          </a:p>
          <a:p>
            <a:pPr marL="800100" lvl="1" indent="-342900">
              <a:buFont typeface="Arial" panose="020B0604020202020204" pitchFamily="34" charset="0"/>
              <a:buChar char="•"/>
            </a:pPr>
            <a:r>
              <a:rPr lang="en-US" dirty="0"/>
              <a:t>The </a:t>
            </a:r>
            <a:r>
              <a:rPr lang="en-US" dirty="0" err="1"/>
              <a:t>ExamName</a:t>
            </a:r>
            <a:r>
              <a:rPr lang="en-US" dirty="0"/>
              <a:t>  now depends on </a:t>
            </a:r>
            <a:r>
              <a:rPr lang="en-US" dirty="0" err="1"/>
              <a:t>students_ID</a:t>
            </a:r>
            <a:r>
              <a:rPr lang="en-US" dirty="0"/>
              <a:t> and </a:t>
            </a:r>
            <a:r>
              <a:rPr lang="en-US" dirty="0" err="1"/>
              <a:t>subject_ID</a:t>
            </a:r>
            <a:r>
              <a:rPr lang="en-US" dirty="0"/>
              <a:t>. For example, for some courses (Java) we have a practical exam and for some, e.g., Math we do not. So we can not say that the exam name depends on the student’s name and subject both.</a:t>
            </a:r>
          </a:p>
          <a:p>
            <a:pPr marL="800100" lvl="1" indent="-342900">
              <a:buFont typeface="Arial" panose="020B0604020202020204" pitchFamily="34" charset="0"/>
              <a:buChar char="•"/>
            </a:pPr>
            <a:endParaRPr lang="en-US" dirty="0"/>
          </a:p>
          <a:p>
            <a:pPr marL="742950" lvl="1" indent="-285750">
              <a:buFont typeface="Arial" panose="020B0604020202020204" pitchFamily="34" charset="0"/>
              <a:buChar char="•"/>
            </a:pPr>
            <a:r>
              <a:rPr lang="en-US" dirty="0"/>
              <a:t>What about the </a:t>
            </a:r>
            <a:r>
              <a:rPr lang="en-US" dirty="0" err="1"/>
              <a:t>TotalMarks</a:t>
            </a:r>
            <a:r>
              <a:rPr lang="en-US" dirty="0"/>
              <a:t>? Does it depend on the student or subject? </a:t>
            </a:r>
            <a:r>
              <a:rPr lang="en-US" dirty="0" err="1"/>
              <a:t>TotalMarks</a:t>
            </a:r>
            <a:r>
              <a:rPr lang="en-US" dirty="0"/>
              <a:t> depends on the exam name. For example, the exam names define how the points are calculated for the total marks?  E.g., 40 points for assignment and  50 points for exam in KMM course. But for Math written exam gives the total marks.</a:t>
            </a:r>
          </a:p>
          <a:p>
            <a:pPr lvl="1"/>
            <a:endParaRPr lang="en-US" dirty="0"/>
          </a:p>
          <a:p>
            <a:r>
              <a:rPr lang="en-US" dirty="0"/>
              <a:t>So in the table, the </a:t>
            </a:r>
            <a:r>
              <a:rPr lang="en-US" dirty="0" err="1"/>
              <a:t>TotalMarks</a:t>
            </a:r>
            <a:r>
              <a:rPr lang="en-US" dirty="0"/>
              <a:t> and </a:t>
            </a:r>
            <a:r>
              <a:rPr lang="en-US" dirty="0" err="1"/>
              <a:t>ExamName</a:t>
            </a:r>
            <a:r>
              <a:rPr lang="en-US" dirty="0"/>
              <a:t> are related this is called </a:t>
            </a:r>
            <a:r>
              <a:rPr lang="en-US" b="1" i="1" dirty="0"/>
              <a:t>transitive dependency</a:t>
            </a:r>
            <a:r>
              <a:rPr lang="en-US" dirty="0"/>
              <a:t>. The solution is that the </a:t>
            </a:r>
            <a:r>
              <a:rPr lang="en-US" dirty="0" err="1"/>
              <a:t>ExamName</a:t>
            </a:r>
            <a:r>
              <a:rPr lang="en-US" dirty="0"/>
              <a:t> and </a:t>
            </a:r>
            <a:r>
              <a:rPr lang="en-US" dirty="0" err="1"/>
              <a:t>TotalMarks</a:t>
            </a:r>
            <a:r>
              <a:rPr lang="en-US" dirty="0"/>
              <a:t> must be in the new table.</a:t>
            </a:r>
          </a:p>
          <a:p>
            <a:endParaRPr lang="fi-FI" dirty="0"/>
          </a:p>
        </p:txBody>
      </p:sp>
      <p:sp>
        <p:nvSpPr>
          <p:cNvPr id="9" name="Arrow: Curved Down 8">
            <a:extLst>
              <a:ext uri="{FF2B5EF4-FFF2-40B4-BE49-F238E27FC236}">
                <a16:creationId xmlns:a16="http://schemas.microsoft.com/office/drawing/2014/main" id="{38A405AC-FDE2-4E8F-B46C-0B2A28693EBE}"/>
              </a:ext>
            </a:extLst>
          </p:cNvPr>
          <p:cNvSpPr/>
          <p:nvPr/>
        </p:nvSpPr>
        <p:spPr>
          <a:xfrm rot="10800000">
            <a:off x="9014393" y="2194007"/>
            <a:ext cx="1062182" cy="3708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solidFill>
            </a:endParaRPr>
          </a:p>
        </p:txBody>
      </p:sp>
    </p:spTree>
    <p:extLst>
      <p:ext uri="{BB962C8B-B14F-4D97-AF65-F5344CB8AC3E}">
        <p14:creationId xmlns:p14="http://schemas.microsoft.com/office/powerpoint/2010/main" val="592000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4A8D-030F-487E-B8D7-2DAD539ECC3F}"/>
              </a:ext>
            </a:extLst>
          </p:cNvPr>
          <p:cNvSpPr>
            <a:spLocks noGrp="1"/>
          </p:cNvSpPr>
          <p:nvPr>
            <p:ph type="title"/>
          </p:nvPr>
        </p:nvSpPr>
        <p:spPr/>
        <p:txBody>
          <a:bodyPr/>
          <a:lstStyle/>
          <a:p>
            <a:r>
              <a:rPr lang="fi-FI" dirty="0" err="1"/>
              <a:t>Solution</a:t>
            </a:r>
            <a:r>
              <a:rPr lang="fi-FI" dirty="0"/>
              <a:t> for </a:t>
            </a:r>
            <a:r>
              <a:rPr lang="fi-FI" dirty="0" err="1"/>
              <a:t>transitive</a:t>
            </a:r>
            <a:r>
              <a:rPr lang="fi-FI" dirty="0"/>
              <a:t> </a:t>
            </a:r>
            <a:r>
              <a:rPr lang="fi-FI" dirty="0" err="1"/>
              <a:t>dependency</a:t>
            </a:r>
            <a:endParaRPr lang="fi-FI" dirty="0"/>
          </a:p>
        </p:txBody>
      </p:sp>
      <p:pic>
        <p:nvPicPr>
          <p:cNvPr id="4" name="Picture 3">
            <a:extLst>
              <a:ext uri="{FF2B5EF4-FFF2-40B4-BE49-F238E27FC236}">
                <a16:creationId xmlns:a16="http://schemas.microsoft.com/office/drawing/2014/main" id="{2F70D751-7FBD-4118-881F-88B9830D0CA8}"/>
              </a:ext>
            </a:extLst>
          </p:cNvPr>
          <p:cNvPicPr>
            <a:picLocks noChangeAspect="1"/>
          </p:cNvPicPr>
          <p:nvPr/>
        </p:nvPicPr>
        <p:blipFill>
          <a:blip r:embed="rId2"/>
          <a:stretch>
            <a:fillRect/>
          </a:stretch>
        </p:blipFill>
        <p:spPr>
          <a:xfrm>
            <a:off x="6858037" y="5135507"/>
            <a:ext cx="2634304" cy="445107"/>
          </a:xfrm>
          <a:prstGeom prst="rect">
            <a:avLst/>
          </a:prstGeom>
        </p:spPr>
      </p:pic>
      <p:pic>
        <p:nvPicPr>
          <p:cNvPr id="5" name="Picture 4">
            <a:extLst>
              <a:ext uri="{FF2B5EF4-FFF2-40B4-BE49-F238E27FC236}">
                <a16:creationId xmlns:a16="http://schemas.microsoft.com/office/drawing/2014/main" id="{B5DDBC66-EA09-48BB-A1BB-7928750602A8}"/>
              </a:ext>
            </a:extLst>
          </p:cNvPr>
          <p:cNvPicPr>
            <a:picLocks noChangeAspect="1"/>
          </p:cNvPicPr>
          <p:nvPr/>
        </p:nvPicPr>
        <p:blipFill>
          <a:blip r:embed="rId3"/>
          <a:stretch>
            <a:fillRect/>
          </a:stretch>
        </p:blipFill>
        <p:spPr>
          <a:xfrm>
            <a:off x="952834" y="1835675"/>
            <a:ext cx="5143166" cy="2308043"/>
          </a:xfrm>
          <a:prstGeom prst="rect">
            <a:avLst/>
          </a:prstGeom>
        </p:spPr>
      </p:pic>
      <p:pic>
        <p:nvPicPr>
          <p:cNvPr id="6" name="Picture 5">
            <a:extLst>
              <a:ext uri="{FF2B5EF4-FFF2-40B4-BE49-F238E27FC236}">
                <a16:creationId xmlns:a16="http://schemas.microsoft.com/office/drawing/2014/main" id="{9DE261C7-D08F-480F-99CF-712AF86FE3AF}"/>
              </a:ext>
            </a:extLst>
          </p:cNvPr>
          <p:cNvPicPr>
            <a:picLocks noChangeAspect="1"/>
          </p:cNvPicPr>
          <p:nvPr/>
        </p:nvPicPr>
        <p:blipFill>
          <a:blip r:embed="rId4"/>
          <a:stretch>
            <a:fillRect/>
          </a:stretch>
        </p:blipFill>
        <p:spPr>
          <a:xfrm>
            <a:off x="6489290" y="1835675"/>
            <a:ext cx="2889795" cy="1980045"/>
          </a:xfrm>
          <a:prstGeom prst="rect">
            <a:avLst/>
          </a:prstGeom>
        </p:spPr>
      </p:pic>
      <p:pic>
        <p:nvPicPr>
          <p:cNvPr id="7" name="Picture 6">
            <a:extLst>
              <a:ext uri="{FF2B5EF4-FFF2-40B4-BE49-F238E27FC236}">
                <a16:creationId xmlns:a16="http://schemas.microsoft.com/office/drawing/2014/main" id="{8833498C-5EF3-4508-85D1-A2D5FD453A57}"/>
              </a:ext>
            </a:extLst>
          </p:cNvPr>
          <p:cNvPicPr>
            <a:picLocks noChangeAspect="1"/>
          </p:cNvPicPr>
          <p:nvPr/>
        </p:nvPicPr>
        <p:blipFill>
          <a:blip r:embed="rId5"/>
          <a:stretch>
            <a:fillRect/>
          </a:stretch>
        </p:blipFill>
        <p:spPr>
          <a:xfrm>
            <a:off x="1031278" y="4611365"/>
            <a:ext cx="4148475" cy="1679768"/>
          </a:xfrm>
          <a:prstGeom prst="rect">
            <a:avLst/>
          </a:prstGeom>
        </p:spPr>
      </p:pic>
      <p:sp>
        <p:nvSpPr>
          <p:cNvPr id="8" name="TextBox 7">
            <a:extLst>
              <a:ext uri="{FF2B5EF4-FFF2-40B4-BE49-F238E27FC236}">
                <a16:creationId xmlns:a16="http://schemas.microsoft.com/office/drawing/2014/main" id="{946F005E-21F1-4D73-B75D-9567520FC413}"/>
              </a:ext>
            </a:extLst>
          </p:cNvPr>
          <p:cNvSpPr txBox="1"/>
          <p:nvPr/>
        </p:nvSpPr>
        <p:spPr>
          <a:xfrm>
            <a:off x="1213575" y="4242033"/>
            <a:ext cx="2142836" cy="369332"/>
          </a:xfrm>
          <a:prstGeom prst="rect">
            <a:avLst/>
          </a:prstGeom>
          <a:noFill/>
        </p:spPr>
        <p:txBody>
          <a:bodyPr wrap="square" rtlCol="0">
            <a:spAutoFit/>
          </a:bodyPr>
          <a:lstStyle/>
          <a:p>
            <a:r>
              <a:rPr lang="fi-FI" dirty="0" err="1"/>
              <a:t>Score</a:t>
            </a:r>
            <a:r>
              <a:rPr lang="fi-FI" dirty="0"/>
              <a:t> </a:t>
            </a:r>
            <a:r>
              <a:rPr lang="fi-FI" dirty="0" err="1"/>
              <a:t>Table</a:t>
            </a:r>
            <a:endParaRPr lang="fi-FI" dirty="0"/>
          </a:p>
        </p:txBody>
      </p:sp>
      <p:sp>
        <p:nvSpPr>
          <p:cNvPr id="9" name="TextBox 8">
            <a:extLst>
              <a:ext uri="{FF2B5EF4-FFF2-40B4-BE49-F238E27FC236}">
                <a16:creationId xmlns:a16="http://schemas.microsoft.com/office/drawing/2014/main" id="{32824AF6-EF92-4D3D-A22A-48F25D5A3147}"/>
              </a:ext>
            </a:extLst>
          </p:cNvPr>
          <p:cNvSpPr txBox="1"/>
          <p:nvPr/>
        </p:nvSpPr>
        <p:spPr>
          <a:xfrm>
            <a:off x="6489290" y="4731723"/>
            <a:ext cx="1828800" cy="369332"/>
          </a:xfrm>
          <a:prstGeom prst="rect">
            <a:avLst/>
          </a:prstGeom>
          <a:noFill/>
        </p:spPr>
        <p:txBody>
          <a:bodyPr wrap="square" rtlCol="0">
            <a:spAutoFit/>
          </a:bodyPr>
          <a:lstStyle/>
          <a:p>
            <a:r>
              <a:rPr lang="fi-FI" dirty="0" err="1"/>
              <a:t>Exam</a:t>
            </a:r>
            <a:r>
              <a:rPr lang="fi-FI" dirty="0"/>
              <a:t> </a:t>
            </a:r>
            <a:r>
              <a:rPr lang="fi-FI" dirty="0" err="1"/>
              <a:t>Table</a:t>
            </a:r>
            <a:endParaRPr lang="fi-FI" dirty="0"/>
          </a:p>
        </p:txBody>
      </p:sp>
    </p:spTree>
    <p:extLst>
      <p:ext uri="{BB962C8B-B14F-4D97-AF65-F5344CB8AC3E}">
        <p14:creationId xmlns:p14="http://schemas.microsoft.com/office/powerpoint/2010/main" val="4235097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34DA-3FD1-4AF6-A869-65D782EA62B7}"/>
              </a:ext>
            </a:extLst>
          </p:cNvPr>
          <p:cNvSpPr>
            <a:spLocks noGrp="1"/>
          </p:cNvSpPr>
          <p:nvPr>
            <p:ph type="title"/>
          </p:nvPr>
        </p:nvSpPr>
        <p:spPr/>
        <p:txBody>
          <a:bodyPr/>
          <a:lstStyle/>
          <a:p>
            <a:r>
              <a:rPr lang="fi-FI" dirty="0" err="1"/>
              <a:t>Boyce-Codd</a:t>
            </a:r>
            <a:r>
              <a:rPr lang="fi-FI" dirty="0"/>
              <a:t> </a:t>
            </a:r>
            <a:r>
              <a:rPr lang="fi-FI" dirty="0" err="1"/>
              <a:t>Normal</a:t>
            </a:r>
            <a:r>
              <a:rPr lang="fi-FI" dirty="0"/>
              <a:t> </a:t>
            </a:r>
            <a:r>
              <a:rPr lang="fi-FI" dirty="0" err="1"/>
              <a:t>Form</a:t>
            </a:r>
            <a:r>
              <a:rPr lang="fi-FI" dirty="0"/>
              <a:t> (3.5N)</a:t>
            </a:r>
          </a:p>
        </p:txBody>
      </p:sp>
      <p:sp>
        <p:nvSpPr>
          <p:cNvPr id="3" name="Content Placeholder 2">
            <a:extLst>
              <a:ext uri="{FF2B5EF4-FFF2-40B4-BE49-F238E27FC236}">
                <a16:creationId xmlns:a16="http://schemas.microsoft.com/office/drawing/2014/main" id="{453B9B1E-0797-4265-BE27-FAA56886E525}"/>
              </a:ext>
            </a:extLst>
          </p:cNvPr>
          <p:cNvSpPr>
            <a:spLocks noGrp="1"/>
          </p:cNvSpPr>
          <p:nvPr>
            <p:ph idx="1"/>
          </p:nvPr>
        </p:nvSpPr>
        <p:spPr/>
        <p:txBody>
          <a:bodyPr/>
          <a:lstStyle/>
          <a:p>
            <a:r>
              <a:rPr lang="en-US" dirty="0"/>
              <a:t>The table should be in 2N form</a:t>
            </a:r>
          </a:p>
          <a:p>
            <a:r>
              <a:rPr lang="en-US" dirty="0"/>
              <a:t>For any dependency A—&gt;B then A should be a super key</a:t>
            </a:r>
          </a:p>
          <a:p>
            <a:pPr lvl="1"/>
            <a:r>
              <a:rPr lang="en-US" dirty="0"/>
              <a:t>Or A not be a prime attribute while B is a prime attribute; meaning </a:t>
            </a:r>
            <a:r>
              <a:rPr lang="en-US" i="1" dirty="0"/>
              <a:t>a none. prime attribute drives the prime attribute which BCNF does not allow this type of dependency</a:t>
            </a:r>
          </a:p>
          <a:p>
            <a:pPr lvl="1"/>
            <a:endParaRPr lang="fi-FI" dirty="0"/>
          </a:p>
          <a:p>
            <a:pPr lvl="1"/>
            <a:endParaRPr lang="fi-FI" dirty="0"/>
          </a:p>
          <a:p>
            <a:pPr lvl="1"/>
            <a:endParaRPr lang="fi-FI" dirty="0"/>
          </a:p>
          <a:p>
            <a:pPr marL="457200" lvl="1" indent="0">
              <a:buNone/>
            </a:pPr>
            <a:endParaRPr lang="fi-FI" dirty="0"/>
          </a:p>
        </p:txBody>
      </p:sp>
      <p:graphicFrame>
        <p:nvGraphicFramePr>
          <p:cNvPr id="5" name="Table 4">
            <a:extLst>
              <a:ext uri="{FF2B5EF4-FFF2-40B4-BE49-F238E27FC236}">
                <a16:creationId xmlns:a16="http://schemas.microsoft.com/office/drawing/2014/main" id="{3B0C7167-3F06-42D5-B0ED-B5E6B0C3E311}"/>
              </a:ext>
            </a:extLst>
          </p:cNvPr>
          <p:cNvGraphicFramePr>
            <a:graphicFrameLocks noGrp="1"/>
          </p:cNvGraphicFramePr>
          <p:nvPr>
            <p:extLst>
              <p:ext uri="{D42A27DB-BD31-4B8C-83A1-F6EECF244321}">
                <p14:modId xmlns:p14="http://schemas.microsoft.com/office/powerpoint/2010/main" val="1342542414"/>
              </p:ext>
            </p:extLst>
          </p:nvPr>
        </p:nvGraphicFramePr>
        <p:xfrm>
          <a:off x="1388969" y="3857414"/>
          <a:ext cx="4200558" cy="1854200"/>
        </p:xfrm>
        <a:graphic>
          <a:graphicData uri="http://schemas.openxmlformats.org/drawingml/2006/table">
            <a:tbl>
              <a:tblPr firstRow="1" bandRow="1">
                <a:tableStyleId>{5C22544A-7EE6-4342-B048-85BDC9FD1C3A}</a:tableStyleId>
              </a:tblPr>
              <a:tblGrid>
                <a:gridCol w="1409233">
                  <a:extLst>
                    <a:ext uri="{9D8B030D-6E8A-4147-A177-3AD203B41FA5}">
                      <a16:colId xmlns:a16="http://schemas.microsoft.com/office/drawing/2014/main" val="2697806241"/>
                    </a:ext>
                  </a:extLst>
                </a:gridCol>
                <a:gridCol w="1230658">
                  <a:extLst>
                    <a:ext uri="{9D8B030D-6E8A-4147-A177-3AD203B41FA5}">
                      <a16:colId xmlns:a16="http://schemas.microsoft.com/office/drawing/2014/main" val="89861729"/>
                    </a:ext>
                  </a:extLst>
                </a:gridCol>
                <a:gridCol w="1560667">
                  <a:extLst>
                    <a:ext uri="{9D8B030D-6E8A-4147-A177-3AD203B41FA5}">
                      <a16:colId xmlns:a16="http://schemas.microsoft.com/office/drawing/2014/main" val="633269666"/>
                    </a:ext>
                  </a:extLst>
                </a:gridCol>
              </a:tblGrid>
              <a:tr h="370840">
                <a:tc>
                  <a:txBody>
                    <a:bodyPr/>
                    <a:lstStyle/>
                    <a:p>
                      <a:r>
                        <a:rPr lang="fi-FI" dirty="0" err="1">
                          <a:solidFill>
                            <a:srgbClr val="FF0000"/>
                          </a:solidFill>
                        </a:rPr>
                        <a:t>Student_ID</a:t>
                      </a:r>
                      <a:endParaRPr lang="fi-FI" dirty="0">
                        <a:solidFill>
                          <a:srgbClr val="FF0000"/>
                        </a:solidFill>
                      </a:endParaRPr>
                    </a:p>
                  </a:txBody>
                  <a:tcPr/>
                </a:tc>
                <a:tc>
                  <a:txBody>
                    <a:bodyPr/>
                    <a:lstStyle/>
                    <a:p>
                      <a:r>
                        <a:rPr lang="fi-FI" dirty="0" err="1">
                          <a:solidFill>
                            <a:srgbClr val="FF0000"/>
                          </a:solidFill>
                        </a:rPr>
                        <a:t>Subject</a:t>
                      </a:r>
                      <a:endParaRPr lang="fi-FI" dirty="0">
                        <a:solidFill>
                          <a:srgbClr val="FF0000"/>
                        </a:solidFill>
                      </a:endParaRPr>
                    </a:p>
                  </a:txBody>
                  <a:tcPr/>
                </a:tc>
                <a:tc>
                  <a:txBody>
                    <a:bodyPr/>
                    <a:lstStyle/>
                    <a:p>
                      <a:r>
                        <a:rPr lang="fi-FI" dirty="0" err="1"/>
                        <a:t>teacher</a:t>
                      </a:r>
                      <a:endParaRPr lang="fi-FI" dirty="0"/>
                    </a:p>
                  </a:txBody>
                  <a:tcPr/>
                </a:tc>
                <a:extLst>
                  <a:ext uri="{0D108BD9-81ED-4DB2-BD59-A6C34878D82A}">
                    <a16:rowId xmlns:a16="http://schemas.microsoft.com/office/drawing/2014/main" val="979948522"/>
                  </a:ext>
                </a:extLst>
              </a:tr>
              <a:tr h="370840">
                <a:tc>
                  <a:txBody>
                    <a:bodyPr/>
                    <a:lstStyle/>
                    <a:p>
                      <a:r>
                        <a:rPr lang="fi-FI" dirty="0"/>
                        <a:t>101</a:t>
                      </a:r>
                    </a:p>
                  </a:txBody>
                  <a:tcPr/>
                </a:tc>
                <a:tc>
                  <a:txBody>
                    <a:bodyPr/>
                    <a:lstStyle/>
                    <a:p>
                      <a:r>
                        <a:rPr lang="fi-FI" dirty="0"/>
                        <a:t>Java</a:t>
                      </a:r>
                    </a:p>
                  </a:txBody>
                  <a:tcPr/>
                </a:tc>
                <a:tc>
                  <a:txBody>
                    <a:bodyPr/>
                    <a:lstStyle/>
                    <a:p>
                      <a:r>
                        <a:rPr lang="fi-FI" dirty="0"/>
                        <a:t>Amir</a:t>
                      </a:r>
                    </a:p>
                  </a:txBody>
                  <a:tcPr/>
                </a:tc>
                <a:extLst>
                  <a:ext uri="{0D108BD9-81ED-4DB2-BD59-A6C34878D82A}">
                    <a16:rowId xmlns:a16="http://schemas.microsoft.com/office/drawing/2014/main" val="839416607"/>
                  </a:ext>
                </a:extLst>
              </a:tr>
              <a:tr h="370840">
                <a:tc>
                  <a:txBody>
                    <a:bodyPr/>
                    <a:lstStyle/>
                    <a:p>
                      <a:r>
                        <a:rPr lang="fi-FI" dirty="0"/>
                        <a:t>101</a:t>
                      </a:r>
                    </a:p>
                  </a:txBody>
                  <a:tcPr/>
                </a:tc>
                <a:tc>
                  <a:txBody>
                    <a:bodyPr/>
                    <a:lstStyle/>
                    <a:p>
                      <a:r>
                        <a:rPr lang="fi-FI" dirty="0"/>
                        <a:t>C++</a:t>
                      </a:r>
                    </a:p>
                  </a:txBody>
                  <a:tcPr/>
                </a:tc>
                <a:tc>
                  <a:txBody>
                    <a:bodyPr/>
                    <a:lstStyle/>
                    <a:p>
                      <a:r>
                        <a:rPr lang="fi-FI" dirty="0"/>
                        <a:t>Simo</a:t>
                      </a:r>
                    </a:p>
                  </a:txBody>
                  <a:tcPr/>
                </a:tc>
                <a:extLst>
                  <a:ext uri="{0D108BD9-81ED-4DB2-BD59-A6C34878D82A}">
                    <a16:rowId xmlns:a16="http://schemas.microsoft.com/office/drawing/2014/main" val="411574692"/>
                  </a:ext>
                </a:extLst>
              </a:tr>
              <a:tr h="370840">
                <a:tc>
                  <a:txBody>
                    <a:bodyPr/>
                    <a:lstStyle/>
                    <a:p>
                      <a:r>
                        <a:rPr lang="fi-FI" dirty="0"/>
                        <a:t>102</a:t>
                      </a:r>
                    </a:p>
                  </a:txBody>
                  <a:tcPr/>
                </a:tc>
                <a:tc>
                  <a:txBody>
                    <a:bodyPr/>
                    <a:lstStyle/>
                    <a:p>
                      <a:r>
                        <a:rPr lang="fi-FI" dirty="0"/>
                        <a:t>Java</a:t>
                      </a:r>
                    </a:p>
                  </a:txBody>
                  <a:tcPr/>
                </a:tc>
                <a:tc>
                  <a:txBody>
                    <a:bodyPr/>
                    <a:lstStyle/>
                    <a:p>
                      <a:r>
                        <a:rPr lang="fi-FI" dirty="0"/>
                        <a:t>Vesa</a:t>
                      </a:r>
                    </a:p>
                  </a:txBody>
                  <a:tcPr/>
                </a:tc>
                <a:extLst>
                  <a:ext uri="{0D108BD9-81ED-4DB2-BD59-A6C34878D82A}">
                    <a16:rowId xmlns:a16="http://schemas.microsoft.com/office/drawing/2014/main" val="2043537724"/>
                  </a:ext>
                </a:extLst>
              </a:tr>
              <a:tr h="370840">
                <a:tc>
                  <a:txBody>
                    <a:bodyPr/>
                    <a:lstStyle/>
                    <a:p>
                      <a:r>
                        <a:rPr lang="fi-FI" dirty="0"/>
                        <a:t>103</a:t>
                      </a:r>
                    </a:p>
                  </a:txBody>
                  <a:tcPr/>
                </a:tc>
                <a:tc>
                  <a:txBody>
                    <a:bodyPr/>
                    <a:lstStyle/>
                    <a:p>
                      <a:r>
                        <a:rPr lang="fi-FI" dirty="0"/>
                        <a:t>C#</a:t>
                      </a:r>
                    </a:p>
                  </a:txBody>
                  <a:tcPr/>
                </a:tc>
                <a:tc>
                  <a:txBody>
                    <a:bodyPr/>
                    <a:lstStyle/>
                    <a:p>
                      <a:r>
                        <a:rPr lang="fi-FI" dirty="0"/>
                        <a:t>Hannu</a:t>
                      </a:r>
                    </a:p>
                  </a:txBody>
                  <a:tcPr/>
                </a:tc>
                <a:extLst>
                  <a:ext uri="{0D108BD9-81ED-4DB2-BD59-A6C34878D82A}">
                    <a16:rowId xmlns:a16="http://schemas.microsoft.com/office/drawing/2014/main" val="1684718517"/>
                  </a:ext>
                </a:extLst>
              </a:tr>
            </a:tbl>
          </a:graphicData>
        </a:graphic>
      </p:graphicFrame>
      <p:sp>
        <p:nvSpPr>
          <p:cNvPr id="6" name="TextBox 5">
            <a:extLst>
              <a:ext uri="{FF2B5EF4-FFF2-40B4-BE49-F238E27FC236}">
                <a16:creationId xmlns:a16="http://schemas.microsoft.com/office/drawing/2014/main" id="{48A59335-501B-4951-A3F5-F49AD17EDA87}"/>
              </a:ext>
            </a:extLst>
          </p:cNvPr>
          <p:cNvSpPr txBox="1"/>
          <p:nvPr/>
        </p:nvSpPr>
        <p:spPr>
          <a:xfrm>
            <a:off x="6602474" y="3429000"/>
            <a:ext cx="4287824" cy="2308324"/>
          </a:xfrm>
          <a:prstGeom prst="rect">
            <a:avLst/>
          </a:prstGeom>
          <a:noFill/>
        </p:spPr>
        <p:txBody>
          <a:bodyPr wrap="square" rtlCol="0">
            <a:spAutoFit/>
          </a:bodyPr>
          <a:lstStyle/>
          <a:p>
            <a:r>
              <a:rPr lang="en-US" dirty="0"/>
              <a:t>One student may participate in multiple courses which has a different teacher. Multiple teachers teach one subject, e.g., java</a:t>
            </a:r>
          </a:p>
          <a:p>
            <a:endParaRPr lang="en-US" dirty="0"/>
          </a:p>
          <a:p>
            <a:r>
              <a:rPr lang="en-US" dirty="0"/>
              <a:t>Here we can use the teacher’s name to find the subject as well. The subject is a primary key.</a:t>
            </a:r>
          </a:p>
        </p:txBody>
      </p:sp>
      <p:sp>
        <p:nvSpPr>
          <p:cNvPr id="4" name="TextBox 3">
            <a:extLst>
              <a:ext uri="{FF2B5EF4-FFF2-40B4-BE49-F238E27FC236}">
                <a16:creationId xmlns:a16="http://schemas.microsoft.com/office/drawing/2014/main" id="{F574A3A7-B96E-4872-B982-B3C7CEE09656}"/>
              </a:ext>
            </a:extLst>
          </p:cNvPr>
          <p:cNvSpPr txBox="1"/>
          <p:nvPr/>
        </p:nvSpPr>
        <p:spPr>
          <a:xfrm>
            <a:off x="4611757" y="5869094"/>
            <a:ext cx="4621696" cy="369332"/>
          </a:xfrm>
          <a:prstGeom prst="rect">
            <a:avLst/>
          </a:prstGeom>
          <a:noFill/>
        </p:spPr>
        <p:txBody>
          <a:bodyPr wrap="square" rtlCol="0">
            <a:spAutoFit/>
          </a:bodyPr>
          <a:lstStyle/>
          <a:p>
            <a:r>
              <a:rPr lang="en-US" dirty="0"/>
              <a:t>Who teaches java course?</a:t>
            </a:r>
          </a:p>
        </p:txBody>
      </p:sp>
    </p:spTree>
    <p:extLst>
      <p:ext uri="{BB962C8B-B14F-4D97-AF65-F5344CB8AC3E}">
        <p14:creationId xmlns:p14="http://schemas.microsoft.com/office/powerpoint/2010/main" val="822739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358B-D0EF-45D4-A0AF-C70DE4D11473}"/>
              </a:ext>
            </a:extLst>
          </p:cNvPr>
          <p:cNvSpPr>
            <a:spLocks noGrp="1"/>
          </p:cNvSpPr>
          <p:nvPr>
            <p:ph type="title"/>
          </p:nvPr>
        </p:nvSpPr>
        <p:spPr/>
        <p:txBody>
          <a:bodyPr/>
          <a:lstStyle/>
          <a:p>
            <a:r>
              <a:rPr lang="fi-FI" dirty="0" err="1"/>
              <a:t>Solution</a:t>
            </a:r>
            <a:r>
              <a:rPr lang="fi-FI" dirty="0"/>
              <a:t> BCNF</a:t>
            </a:r>
          </a:p>
        </p:txBody>
      </p:sp>
      <p:graphicFrame>
        <p:nvGraphicFramePr>
          <p:cNvPr id="4" name="Table 3">
            <a:extLst>
              <a:ext uri="{FF2B5EF4-FFF2-40B4-BE49-F238E27FC236}">
                <a16:creationId xmlns:a16="http://schemas.microsoft.com/office/drawing/2014/main" id="{4E753D4F-B523-46D5-9D6F-31FF1E40AE04}"/>
              </a:ext>
            </a:extLst>
          </p:cNvPr>
          <p:cNvGraphicFramePr>
            <a:graphicFrameLocks noGrp="1"/>
          </p:cNvGraphicFramePr>
          <p:nvPr>
            <p:extLst>
              <p:ext uri="{D42A27DB-BD31-4B8C-83A1-F6EECF244321}">
                <p14:modId xmlns:p14="http://schemas.microsoft.com/office/powerpoint/2010/main" val="4253702842"/>
              </p:ext>
            </p:extLst>
          </p:nvPr>
        </p:nvGraphicFramePr>
        <p:xfrm>
          <a:off x="838200" y="3158066"/>
          <a:ext cx="5061156" cy="370840"/>
        </p:xfrm>
        <a:graphic>
          <a:graphicData uri="http://schemas.openxmlformats.org/drawingml/2006/table">
            <a:tbl>
              <a:tblPr firstRow="1" bandRow="1">
                <a:tableStyleId>{5C22544A-7EE6-4342-B048-85BDC9FD1C3A}</a:tableStyleId>
              </a:tblPr>
              <a:tblGrid>
                <a:gridCol w="2530578">
                  <a:extLst>
                    <a:ext uri="{9D8B030D-6E8A-4147-A177-3AD203B41FA5}">
                      <a16:colId xmlns:a16="http://schemas.microsoft.com/office/drawing/2014/main" val="2933415844"/>
                    </a:ext>
                  </a:extLst>
                </a:gridCol>
                <a:gridCol w="2530578">
                  <a:extLst>
                    <a:ext uri="{9D8B030D-6E8A-4147-A177-3AD203B41FA5}">
                      <a16:colId xmlns:a16="http://schemas.microsoft.com/office/drawing/2014/main" val="457594528"/>
                    </a:ext>
                  </a:extLst>
                </a:gridCol>
              </a:tblGrid>
              <a:tr h="370840">
                <a:tc>
                  <a:txBody>
                    <a:bodyPr/>
                    <a:lstStyle/>
                    <a:p>
                      <a:r>
                        <a:rPr lang="fi-FI" dirty="0" err="1">
                          <a:solidFill>
                            <a:srgbClr val="FF0000"/>
                          </a:solidFill>
                        </a:rPr>
                        <a:t>Student_ID</a:t>
                      </a:r>
                      <a:endParaRPr lang="fi-FI" dirty="0">
                        <a:solidFill>
                          <a:srgbClr val="FF0000"/>
                        </a:solidFill>
                      </a:endParaRPr>
                    </a:p>
                  </a:txBody>
                  <a:tcPr/>
                </a:tc>
                <a:tc>
                  <a:txBody>
                    <a:bodyPr/>
                    <a:lstStyle/>
                    <a:p>
                      <a:r>
                        <a:rPr lang="fi-FI" dirty="0" err="1"/>
                        <a:t>Teacher_ID</a:t>
                      </a:r>
                      <a:endParaRPr lang="fi-FI" dirty="0"/>
                    </a:p>
                  </a:txBody>
                  <a:tcPr/>
                </a:tc>
                <a:extLst>
                  <a:ext uri="{0D108BD9-81ED-4DB2-BD59-A6C34878D82A}">
                    <a16:rowId xmlns:a16="http://schemas.microsoft.com/office/drawing/2014/main" val="4258623889"/>
                  </a:ext>
                </a:extLst>
              </a:tr>
            </a:tbl>
          </a:graphicData>
        </a:graphic>
      </p:graphicFrame>
      <p:graphicFrame>
        <p:nvGraphicFramePr>
          <p:cNvPr id="5" name="Table 4">
            <a:extLst>
              <a:ext uri="{FF2B5EF4-FFF2-40B4-BE49-F238E27FC236}">
                <a16:creationId xmlns:a16="http://schemas.microsoft.com/office/drawing/2014/main" id="{A748FEB0-55A9-4CB6-8D06-FAF711225A27}"/>
              </a:ext>
            </a:extLst>
          </p:cNvPr>
          <p:cNvGraphicFramePr>
            <a:graphicFrameLocks noGrp="1"/>
          </p:cNvGraphicFramePr>
          <p:nvPr>
            <p:extLst>
              <p:ext uri="{D42A27DB-BD31-4B8C-83A1-F6EECF244321}">
                <p14:modId xmlns:p14="http://schemas.microsoft.com/office/powerpoint/2010/main" val="2197274254"/>
              </p:ext>
            </p:extLst>
          </p:nvPr>
        </p:nvGraphicFramePr>
        <p:xfrm>
          <a:off x="838200" y="4810864"/>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37898715"/>
                    </a:ext>
                  </a:extLst>
                </a:gridCol>
                <a:gridCol w="2709333">
                  <a:extLst>
                    <a:ext uri="{9D8B030D-6E8A-4147-A177-3AD203B41FA5}">
                      <a16:colId xmlns:a16="http://schemas.microsoft.com/office/drawing/2014/main" val="90494124"/>
                    </a:ext>
                  </a:extLst>
                </a:gridCol>
                <a:gridCol w="2709333">
                  <a:extLst>
                    <a:ext uri="{9D8B030D-6E8A-4147-A177-3AD203B41FA5}">
                      <a16:colId xmlns:a16="http://schemas.microsoft.com/office/drawing/2014/main" val="365042965"/>
                    </a:ext>
                  </a:extLst>
                </a:gridCol>
              </a:tblGrid>
              <a:tr h="370840">
                <a:tc>
                  <a:txBody>
                    <a:bodyPr/>
                    <a:lstStyle/>
                    <a:p>
                      <a:r>
                        <a:rPr lang="fi-FI" dirty="0" err="1">
                          <a:solidFill>
                            <a:srgbClr val="FF0000"/>
                          </a:solidFill>
                        </a:rPr>
                        <a:t>Teacher_ID</a:t>
                      </a:r>
                      <a:endParaRPr lang="fi-FI" dirty="0">
                        <a:solidFill>
                          <a:srgbClr val="FF0000"/>
                        </a:solidFill>
                      </a:endParaRPr>
                    </a:p>
                  </a:txBody>
                  <a:tcPr/>
                </a:tc>
                <a:tc>
                  <a:txBody>
                    <a:bodyPr/>
                    <a:lstStyle/>
                    <a:p>
                      <a:r>
                        <a:rPr lang="fi-FI" dirty="0" err="1"/>
                        <a:t>Teacher</a:t>
                      </a:r>
                      <a:endParaRPr lang="fi-FI" dirty="0"/>
                    </a:p>
                  </a:txBody>
                  <a:tcPr/>
                </a:tc>
                <a:tc>
                  <a:txBody>
                    <a:bodyPr/>
                    <a:lstStyle/>
                    <a:p>
                      <a:r>
                        <a:rPr lang="fi-FI" dirty="0" err="1"/>
                        <a:t>subject</a:t>
                      </a:r>
                      <a:endParaRPr lang="fi-FI" dirty="0"/>
                    </a:p>
                  </a:txBody>
                  <a:tcPr/>
                </a:tc>
                <a:extLst>
                  <a:ext uri="{0D108BD9-81ED-4DB2-BD59-A6C34878D82A}">
                    <a16:rowId xmlns:a16="http://schemas.microsoft.com/office/drawing/2014/main" val="429432461"/>
                  </a:ext>
                </a:extLst>
              </a:tr>
            </a:tbl>
          </a:graphicData>
        </a:graphic>
      </p:graphicFrame>
      <p:sp>
        <p:nvSpPr>
          <p:cNvPr id="6" name="TextBox 5">
            <a:extLst>
              <a:ext uri="{FF2B5EF4-FFF2-40B4-BE49-F238E27FC236}">
                <a16:creationId xmlns:a16="http://schemas.microsoft.com/office/drawing/2014/main" id="{DA7BF578-5B3B-43B0-832B-C0F26DF5F212}"/>
              </a:ext>
            </a:extLst>
          </p:cNvPr>
          <p:cNvSpPr txBox="1"/>
          <p:nvPr/>
        </p:nvSpPr>
        <p:spPr>
          <a:xfrm>
            <a:off x="727586" y="2684206"/>
            <a:ext cx="2330245" cy="369332"/>
          </a:xfrm>
          <a:prstGeom prst="rect">
            <a:avLst/>
          </a:prstGeom>
          <a:noFill/>
        </p:spPr>
        <p:txBody>
          <a:bodyPr wrap="square" rtlCol="0">
            <a:spAutoFit/>
          </a:bodyPr>
          <a:lstStyle/>
          <a:p>
            <a:r>
              <a:rPr lang="fi-FI" dirty="0" err="1"/>
              <a:t>Student</a:t>
            </a:r>
            <a:r>
              <a:rPr lang="fi-FI" dirty="0"/>
              <a:t> </a:t>
            </a:r>
            <a:r>
              <a:rPr lang="fi-FI" dirty="0" err="1"/>
              <a:t>Table</a:t>
            </a:r>
            <a:endParaRPr lang="fi-FI" dirty="0"/>
          </a:p>
        </p:txBody>
      </p:sp>
      <p:sp>
        <p:nvSpPr>
          <p:cNvPr id="7" name="TextBox 6">
            <a:extLst>
              <a:ext uri="{FF2B5EF4-FFF2-40B4-BE49-F238E27FC236}">
                <a16:creationId xmlns:a16="http://schemas.microsoft.com/office/drawing/2014/main" id="{4025D393-459F-4E47-AEA2-85A580D605D4}"/>
              </a:ext>
            </a:extLst>
          </p:cNvPr>
          <p:cNvSpPr txBox="1"/>
          <p:nvPr/>
        </p:nvSpPr>
        <p:spPr>
          <a:xfrm>
            <a:off x="766916" y="4473677"/>
            <a:ext cx="1779639" cy="369332"/>
          </a:xfrm>
          <a:prstGeom prst="rect">
            <a:avLst/>
          </a:prstGeom>
          <a:noFill/>
        </p:spPr>
        <p:txBody>
          <a:bodyPr wrap="square" rtlCol="0">
            <a:spAutoFit/>
          </a:bodyPr>
          <a:lstStyle/>
          <a:p>
            <a:r>
              <a:rPr lang="fi-FI" dirty="0" err="1"/>
              <a:t>Teacher</a:t>
            </a:r>
            <a:r>
              <a:rPr lang="fi-FI" dirty="0"/>
              <a:t> </a:t>
            </a:r>
            <a:r>
              <a:rPr lang="fi-FI" dirty="0" err="1"/>
              <a:t>Table</a:t>
            </a:r>
            <a:endParaRPr lang="fi-FI" dirty="0"/>
          </a:p>
        </p:txBody>
      </p:sp>
    </p:spTree>
    <p:extLst>
      <p:ext uri="{BB962C8B-B14F-4D97-AF65-F5344CB8AC3E}">
        <p14:creationId xmlns:p14="http://schemas.microsoft.com/office/powerpoint/2010/main" val="354583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BEFA-4C0E-45D0-97E0-FC8A6A926C0A}"/>
              </a:ext>
            </a:extLst>
          </p:cNvPr>
          <p:cNvSpPr>
            <a:spLocks noGrp="1"/>
          </p:cNvSpPr>
          <p:nvPr>
            <p:ph type="title"/>
          </p:nvPr>
        </p:nvSpPr>
        <p:spPr>
          <a:xfrm>
            <a:off x="1097280" y="286603"/>
            <a:ext cx="10058400" cy="975535"/>
          </a:xfrm>
        </p:spPr>
        <p:txBody>
          <a:bodyPr/>
          <a:lstStyle/>
          <a:p>
            <a:r>
              <a:rPr lang="fi-FI" dirty="0"/>
              <a:t>4N	</a:t>
            </a:r>
          </a:p>
        </p:txBody>
      </p:sp>
      <p:sp>
        <p:nvSpPr>
          <p:cNvPr id="3" name="Content Placeholder 2">
            <a:extLst>
              <a:ext uri="{FF2B5EF4-FFF2-40B4-BE49-F238E27FC236}">
                <a16:creationId xmlns:a16="http://schemas.microsoft.com/office/drawing/2014/main" id="{C06D65D2-0300-4604-BC28-1C0459EC6874}"/>
              </a:ext>
            </a:extLst>
          </p:cNvPr>
          <p:cNvSpPr>
            <a:spLocks noGrp="1"/>
          </p:cNvSpPr>
          <p:nvPr>
            <p:ph idx="1"/>
          </p:nvPr>
        </p:nvSpPr>
        <p:spPr>
          <a:xfrm>
            <a:off x="631184" y="1782614"/>
            <a:ext cx="4940761" cy="3416300"/>
          </a:xfrm>
        </p:spPr>
        <p:txBody>
          <a:bodyPr>
            <a:normAutofit/>
          </a:bodyPr>
          <a:lstStyle/>
          <a:p>
            <a:r>
              <a:rPr lang="fi-FI" sz="2000" dirty="0"/>
              <a:t>It </a:t>
            </a:r>
            <a:r>
              <a:rPr lang="fi-FI" sz="2000" dirty="0" err="1"/>
              <a:t>should</a:t>
            </a:r>
            <a:r>
              <a:rPr lang="fi-FI" sz="2000" dirty="0"/>
              <a:t> </a:t>
            </a:r>
            <a:r>
              <a:rPr lang="fi-FI" sz="2000" dirty="0" err="1"/>
              <a:t>satisfy</a:t>
            </a:r>
            <a:r>
              <a:rPr lang="fi-FI" sz="2000" dirty="0"/>
              <a:t> BCNF</a:t>
            </a:r>
          </a:p>
          <a:p>
            <a:r>
              <a:rPr lang="fi-FI" sz="2000" dirty="0"/>
              <a:t>IT </a:t>
            </a:r>
            <a:r>
              <a:rPr lang="fi-FI" sz="2000" dirty="0" err="1"/>
              <a:t>should</a:t>
            </a:r>
            <a:r>
              <a:rPr lang="fi-FI" sz="2000" dirty="0"/>
              <a:t> </a:t>
            </a:r>
            <a:r>
              <a:rPr lang="fi-FI" sz="2000" dirty="0" err="1"/>
              <a:t>not</a:t>
            </a:r>
            <a:r>
              <a:rPr lang="fi-FI" sz="2000" dirty="0"/>
              <a:t> </a:t>
            </a:r>
            <a:r>
              <a:rPr lang="fi-FI" sz="2000" dirty="0" err="1"/>
              <a:t>have</a:t>
            </a:r>
            <a:r>
              <a:rPr lang="fi-FI" sz="2000" dirty="0"/>
              <a:t> </a:t>
            </a:r>
          </a:p>
          <a:p>
            <a:pPr lvl="1"/>
            <a:r>
              <a:rPr lang="fi-FI" sz="1800" dirty="0"/>
              <a:t>Multi-</a:t>
            </a:r>
            <a:r>
              <a:rPr lang="fi-FI" sz="1800" dirty="0" err="1"/>
              <a:t>Valued</a:t>
            </a:r>
            <a:r>
              <a:rPr lang="fi-FI" sz="1800" dirty="0"/>
              <a:t> </a:t>
            </a:r>
            <a:r>
              <a:rPr lang="fi-FI" sz="1800" dirty="0" err="1"/>
              <a:t>dependency</a:t>
            </a:r>
            <a:endParaRPr lang="fi-FI" sz="1800" dirty="0"/>
          </a:p>
          <a:p>
            <a:r>
              <a:rPr lang="fi-FI" sz="2000" dirty="0"/>
              <a:t>In 2NF </a:t>
            </a:r>
            <a:r>
              <a:rPr lang="fi-FI" sz="2000" dirty="0" err="1"/>
              <a:t>we</a:t>
            </a:r>
            <a:r>
              <a:rPr lang="fi-FI" sz="2000" dirty="0"/>
              <a:t> </a:t>
            </a:r>
            <a:r>
              <a:rPr lang="fi-FI" sz="1800" dirty="0" err="1"/>
              <a:t>removed</a:t>
            </a:r>
            <a:r>
              <a:rPr lang="fi-FI" sz="2000" dirty="0"/>
              <a:t> </a:t>
            </a:r>
            <a:r>
              <a:rPr lang="fi-FI" sz="2000" b="1" i="1" dirty="0" err="1"/>
              <a:t>partial</a:t>
            </a:r>
            <a:r>
              <a:rPr lang="fi-FI" sz="2000" b="1" i="1" dirty="0"/>
              <a:t> </a:t>
            </a:r>
            <a:r>
              <a:rPr lang="fi-FI" sz="2000" b="1" i="1" dirty="0" err="1"/>
              <a:t>dependency</a:t>
            </a:r>
            <a:r>
              <a:rPr lang="fi-FI" sz="2000" b="1" i="1" dirty="0"/>
              <a:t> </a:t>
            </a:r>
            <a:r>
              <a:rPr lang="fi-FI" sz="2000" dirty="0"/>
              <a:t>and, </a:t>
            </a:r>
          </a:p>
          <a:p>
            <a:r>
              <a:rPr lang="fi-FI" sz="2000" dirty="0"/>
              <a:t>In 3NF </a:t>
            </a:r>
            <a:r>
              <a:rPr lang="fi-FI" sz="2000" dirty="0" err="1"/>
              <a:t>we</a:t>
            </a:r>
            <a:r>
              <a:rPr lang="fi-FI" sz="2000" dirty="0"/>
              <a:t> </a:t>
            </a:r>
            <a:r>
              <a:rPr lang="fi-FI" sz="2000" dirty="0" err="1"/>
              <a:t>removed</a:t>
            </a:r>
            <a:r>
              <a:rPr lang="fi-FI" sz="2000" dirty="0"/>
              <a:t> </a:t>
            </a:r>
            <a:r>
              <a:rPr lang="fi-FI" sz="2000" b="1" i="1" dirty="0" err="1"/>
              <a:t>transitive</a:t>
            </a:r>
            <a:r>
              <a:rPr lang="fi-FI" sz="2000" b="1" i="1" dirty="0"/>
              <a:t> </a:t>
            </a:r>
            <a:r>
              <a:rPr lang="fi-FI" sz="2000" b="1" i="1" dirty="0" err="1"/>
              <a:t>dependency</a:t>
            </a:r>
            <a:r>
              <a:rPr lang="fi-FI" sz="2000" dirty="0"/>
              <a:t>.</a:t>
            </a:r>
          </a:p>
          <a:p>
            <a:r>
              <a:rPr lang="fi-FI" sz="2000" dirty="0"/>
              <a:t>In 4NF </a:t>
            </a:r>
            <a:r>
              <a:rPr lang="fi-FI" sz="2000" b="1" i="1" dirty="0"/>
              <a:t>Multi-</a:t>
            </a:r>
            <a:r>
              <a:rPr lang="fi-FI" sz="2000" b="1" i="1" dirty="0" err="1"/>
              <a:t>valued</a:t>
            </a:r>
            <a:r>
              <a:rPr lang="fi-FI" sz="2000" b="1" i="1" dirty="0"/>
              <a:t> </a:t>
            </a:r>
            <a:r>
              <a:rPr lang="fi-FI" sz="2000" b="1" i="1" dirty="0" err="1"/>
              <a:t>dependency</a:t>
            </a:r>
            <a:endParaRPr lang="fi-FI" sz="2000" b="1" dirty="0"/>
          </a:p>
        </p:txBody>
      </p:sp>
      <p:sp>
        <p:nvSpPr>
          <p:cNvPr id="4" name="TextBox 3">
            <a:extLst>
              <a:ext uri="{FF2B5EF4-FFF2-40B4-BE49-F238E27FC236}">
                <a16:creationId xmlns:a16="http://schemas.microsoft.com/office/drawing/2014/main" id="{06295888-357C-483A-A5A2-0CF7E5ADBFC8}"/>
              </a:ext>
            </a:extLst>
          </p:cNvPr>
          <p:cNvSpPr txBox="1"/>
          <p:nvPr/>
        </p:nvSpPr>
        <p:spPr>
          <a:xfrm>
            <a:off x="7686512" y="2135692"/>
            <a:ext cx="3606800" cy="923330"/>
          </a:xfrm>
          <a:prstGeom prst="rect">
            <a:avLst/>
          </a:prstGeom>
          <a:noFill/>
        </p:spPr>
        <p:txBody>
          <a:bodyPr wrap="square" rtlCol="0">
            <a:spAutoFit/>
          </a:bodyPr>
          <a:lstStyle/>
          <a:p>
            <a:r>
              <a:rPr lang="fi-FI" dirty="0"/>
              <a:t>A—&gt;B, is a multi-</a:t>
            </a:r>
            <a:r>
              <a:rPr lang="fi-FI" dirty="0" err="1"/>
              <a:t>valued</a:t>
            </a:r>
            <a:r>
              <a:rPr lang="fi-FI" dirty="0"/>
              <a:t> </a:t>
            </a:r>
            <a:r>
              <a:rPr lang="fi-FI" dirty="0" err="1"/>
              <a:t>dependency</a:t>
            </a:r>
            <a:r>
              <a:rPr lang="fi-FI" dirty="0"/>
              <a:t> </a:t>
            </a:r>
            <a:r>
              <a:rPr lang="fi-FI" dirty="0" err="1"/>
              <a:t>if</a:t>
            </a:r>
            <a:r>
              <a:rPr lang="fi-FI" dirty="0"/>
              <a:t> A1 </a:t>
            </a:r>
            <a:r>
              <a:rPr lang="fi-FI" dirty="0" err="1"/>
              <a:t>depends</a:t>
            </a:r>
            <a:r>
              <a:rPr lang="fi-FI" dirty="0"/>
              <a:t> on B1 and B2.</a:t>
            </a:r>
          </a:p>
        </p:txBody>
      </p:sp>
      <p:graphicFrame>
        <p:nvGraphicFramePr>
          <p:cNvPr id="5" name="Table 4">
            <a:extLst>
              <a:ext uri="{FF2B5EF4-FFF2-40B4-BE49-F238E27FC236}">
                <a16:creationId xmlns:a16="http://schemas.microsoft.com/office/drawing/2014/main" id="{84C0C877-30AD-4298-BF5B-3BBBFE28AE7F}"/>
              </a:ext>
            </a:extLst>
          </p:cNvPr>
          <p:cNvGraphicFramePr>
            <a:graphicFrameLocks noGrp="1"/>
          </p:cNvGraphicFramePr>
          <p:nvPr>
            <p:extLst>
              <p:ext uri="{D42A27DB-BD31-4B8C-83A1-F6EECF244321}">
                <p14:modId xmlns:p14="http://schemas.microsoft.com/office/powerpoint/2010/main" val="1309063965"/>
              </p:ext>
            </p:extLst>
          </p:nvPr>
        </p:nvGraphicFramePr>
        <p:xfrm>
          <a:off x="5897985" y="4533474"/>
          <a:ext cx="2064916" cy="365760"/>
        </p:xfrm>
        <a:graphic>
          <a:graphicData uri="http://schemas.openxmlformats.org/drawingml/2006/table">
            <a:tbl>
              <a:tblPr firstRow="1" bandRow="1">
                <a:tableStyleId>{5C22544A-7EE6-4342-B048-85BDC9FD1C3A}</a:tableStyleId>
              </a:tblPr>
              <a:tblGrid>
                <a:gridCol w="1032458">
                  <a:extLst>
                    <a:ext uri="{9D8B030D-6E8A-4147-A177-3AD203B41FA5}">
                      <a16:colId xmlns:a16="http://schemas.microsoft.com/office/drawing/2014/main" val="3183067583"/>
                    </a:ext>
                  </a:extLst>
                </a:gridCol>
                <a:gridCol w="1032458">
                  <a:extLst>
                    <a:ext uri="{9D8B030D-6E8A-4147-A177-3AD203B41FA5}">
                      <a16:colId xmlns:a16="http://schemas.microsoft.com/office/drawing/2014/main" val="1231745864"/>
                    </a:ext>
                  </a:extLst>
                </a:gridCol>
              </a:tblGrid>
              <a:tr h="347134">
                <a:tc>
                  <a:txBody>
                    <a:bodyPr/>
                    <a:lstStyle/>
                    <a:p>
                      <a:pPr algn="ctr"/>
                      <a:r>
                        <a:rPr lang="fi-FI" dirty="0"/>
                        <a:t>A</a:t>
                      </a:r>
                    </a:p>
                  </a:txBody>
                  <a:tcPr/>
                </a:tc>
                <a:tc>
                  <a:txBody>
                    <a:bodyPr/>
                    <a:lstStyle/>
                    <a:p>
                      <a:pPr algn="ctr"/>
                      <a:r>
                        <a:rPr lang="fi-FI" b="0" dirty="0"/>
                        <a:t>B</a:t>
                      </a:r>
                    </a:p>
                  </a:txBody>
                  <a:tcPr>
                    <a:solidFill>
                      <a:srgbClr val="00B050"/>
                    </a:solidFill>
                  </a:tcPr>
                </a:tc>
                <a:extLst>
                  <a:ext uri="{0D108BD9-81ED-4DB2-BD59-A6C34878D82A}">
                    <a16:rowId xmlns:a16="http://schemas.microsoft.com/office/drawing/2014/main" val="958956698"/>
                  </a:ext>
                </a:extLst>
              </a:tr>
            </a:tbl>
          </a:graphicData>
        </a:graphic>
      </p:graphicFrame>
      <p:graphicFrame>
        <p:nvGraphicFramePr>
          <p:cNvPr id="6" name="Table 5">
            <a:extLst>
              <a:ext uri="{FF2B5EF4-FFF2-40B4-BE49-F238E27FC236}">
                <a16:creationId xmlns:a16="http://schemas.microsoft.com/office/drawing/2014/main" id="{2D4D14FA-7800-47E8-A857-7F00BBB552D0}"/>
              </a:ext>
            </a:extLst>
          </p:cNvPr>
          <p:cNvGraphicFramePr>
            <a:graphicFrameLocks noGrp="1"/>
          </p:cNvGraphicFramePr>
          <p:nvPr>
            <p:extLst>
              <p:ext uri="{D42A27DB-BD31-4B8C-83A1-F6EECF244321}">
                <p14:modId xmlns:p14="http://schemas.microsoft.com/office/powerpoint/2010/main" val="3094732978"/>
              </p:ext>
            </p:extLst>
          </p:nvPr>
        </p:nvGraphicFramePr>
        <p:xfrm>
          <a:off x="8121750" y="4498762"/>
          <a:ext cx="2235198" cy="370840"/>
        </p:xfrm>
        <a:graphic>
          <a:graphicData uri="http://schemas.openxmlformats.org/drawingml/2006/table">
            <a:tbl>
              <a:tblPr firstRow="1" bandRow="1">
                <a:tableStyleId>{5C22544A-7EE6-4342-B048-85BDC9FD1C3A}</a:tableStyleId>
              </a:tblPr>
              <a:tblGrid>
                <a:gridCol w="745066">
                  <a:extLst>
                    <a:ext uri="{9D8B030D-6E8A-4147-A177-3AD203B41FA5}">
                      <a16:colId xmlns:a16="http://schemas.microsoft.com/office/drawing/2014/main" val="2469614350"/>
                    </a:ext>
                  </a:extLst>
                </a:gridCol>
                <a:gridCol w="745066">
                  <a:extLst>
                    <a:ext uri="{9D8B030D-6E8A-4147-A177-3AD203B41FA5}">
                      <a16:colId xmlns:a16="http://schemas.microsoft.com/office/drawing/2014/main" val="3053288875"/>
                    </a:ext>
                  </a:extLst>
                </a:gridCol>
                <a:gridCol w="745066">
                  <a:extLst>
                    <a:ext uri="{9D8B030D-6E8A-4147-A177-3AD203B41FA5}">
                      <a16:colId xmlns:a16="http://schemas.microsoft.com/office/drawing/2014/main" val="4250320347"/>
                    </a:ext>
                  </a:extLst>
                </a:gridCol>
              </a:tblGrid>
              <a:tr h="370840">
                <a:tc>
                  <a:txBody>
                    <a:bodyPr/>
                    <a:lstStyle/>
                    <a:p>
                      <a:pPr algn="ctr"/>
                      <a:r>
                        <a:rPr lang="fi-FI" dirty="0"/>
                        <a:t>A</a:t>
                      </a:r>
                    </a:p>
                  </a:txBody>
                  <a:tcPr/>
                </a:tc>
                <a:tc>
                  <a:txBody>
                    <a:bodyPr/>
                    <a:lstStyle/>
                    <a:p>
                      <a:pPr algn="ctr"/>
                      <a:r>
                        <a:rPr lang="fi-FI" dirty="0"/>
                        <a:t>B</a:t>
                      </a:r>
                    </a:p>
                  </a:txBody>
                  <a:tcPr>
                    <a:solidFill>
                      <a:srgbClr val="00B050"/>
                    </a:solidFill>
                  </a:tcPr>
                </a:tc>
                <a:tc>
                  <a:txBody>
                    <a:bodyPr/>
                    <a:lstStyle/>
                    <a:p>
                      <a:pPr algn="ctr"/>
                      <a:r>
                        <a:rPr lang="fi-FI" dirty="0"/>
                        <a:t>C</a:t>
                      </a:r>
                    </a:p>
                  </a:txBody>
                  <a:tcPr>
                    <a:solidFill>
                      <a:srgbClr val="00B050"/>
                    </a:solidFill>
                  </a:tcPr>
                </a:tc>
                <a:extLst>
                  <a:ext uri="{0D108BD9-81ED-4DB2-BD59-A6C34878D82A}">
                    <a16:rowId xmlns:a16="http://schemas.microsoft.com/office/drawing/2014/main" val="2264645226"/>
                  </a:ext>
                </a:extLst>
              </a:tr>
            </a:tbl>
          </a:graphicData>
        </a:graphic>
      </p:graphicFrame>
      <p:sp>
        <p:nvSpPr>
          <p:cNvPr id="7" name="TextBox 6">
            <a:extLst>
              <a:ext uri="{FF2B5EF4-FFF2-40B4-BE49-F238E27FC236}">
                <a16:creationId xmlns:a16="http://schemas.microsoft.com/office/drawing/2014/main" id="{16A3F5D0-D6E8-4E7E-9DB1-D901621595CB}"/>
              </a:ext>
            </a:extLst>
          </p:cNvPr>
          <p:cNvSpPr txBox="1"/>
          <p:nvPr/>
        </p:nvSpPr>
        <p:spPr>
          <a:xfrm>
            <a:off x="311249" y="5403358"/>
            <a:ext cx="8928100" cy="369332"/>
          </a:xfrm>
          <a:prstGeom prst="rect">
            <a:avLst/>
          </a:prstGeom>
          <a:noFill/>
        </p:spPr>
        <p:txBody>
          <a:bodyPr wrap="square" rtlCol="0">
            <a:spAutoFit/>
          </a:bodyPr>
          <a:lstStyle/>
          <a:p>
            <a:r>
              <a:rPr lang="fi-FI" dirty="0"/>
              <a:t>A </a:t>
            </a:r>
            <a:r>
              <a:rPr lang="fi-FI" dirty="0" err="1"/>
              <a:t>table</a:t>
            </a:r>
            <a:r>
              <a:rPr lang="fi-FI" dirty="0"/>
              <a:t> </a:t>
            </a:r>
            <a:r>
              <a:rPr lang="fi-FI" dirty="0" err="1"/>
              <a:t>should</a:t>
            </a:r>
            <a:r>
              <a:rPr lang="fi-FI" dirty="0"/>
              <a:t> </a:t>
            </a:r>
            <a:r>
              <a:rPr lang="fi-FI" dirty="0" err="1"/>
              <a:t>have</a:t>
            </a:r>
            <a:r>
              <a:rPr lang="fi-FI" dirty="0"/>
              <a:t> at </a:t>
            </a:r>
            <a:r>
              <a:rPr lang="fi-FI" dirty="0" err="1"/>
              <a:t>least</a:t>
            </a:r>
            <a:r>
              <a:rPr lang="fi-FI" dirty="0"/>
              <a:t> 3 </a:t>
            </a:r>
            <a:r>
              <a:rPr lang="fi-FI" dirty="0" err="1"/>
              <a:t>columns</a:t>
            </a:r>
            <a:r>
              <a:rPr lang="fi-FI" dirty="0"/>
              <a:t> to </a:t>
            </a:r>
            <a:r>
              <a:rPr lang="fi-FI" dirty="0" err="1"/>
              <a:t>have</a:t>
            </a:r>
            <a:r>
              <a:rPr lang="fi-FI" dirty="0"/>
              <a:t> a multi-</a:t>
            </a:r>
            <a:r>
              <a:rPr lang="fi-FI" dirty="0" err="1"/>
              <a:t>valued</a:t>
            </a:r>
            <a:r>
              <a:rPr lang="fi-FI" dirty="0"/>
              <a:t> </a:t>
            </a:r>
            <a:r>
              <a:rPr lang="fi-FI" dirty="0" err="1"/>
              <a:t>dependency</a:t>
            </a:r>
            <a:endParaRPr lang="fi-FI" dirty="0"/>
          </a:p>
        </p:txBody>
      </p:sp>
      <p:sp>
        <p:nvSpPr>
          <p:cNvPr id="8" name="TextBox 7">
            <a:extLst>
              <a:ext uri="{FF2B5EF4-FFF2-40B4-BE49-F238E27FC236}">
                <a16:creationId xmlns:a16="http://schemas.microsoft.com/office/drawing/2014/main" id="{AD1E3E3C-6951-4BDB-B542-48020A2B6CA8}"/>
              </a:ext>
            </a:extLst>
          </p:cNvPr>
          <p:cNvSpPr txBox="1"/>
          <p:nvPr/>
        </p:nvSpPr>
        <p:spPr>
          <a:xfrm>
            <a:off x="6629400" y="5130800"/>
            <a:ext cx="330200" cy="365760"/>
          </a:xfrm>
          <a:prstGeom prst="rect">
            <a:avLst/>
          </a:prstGeom>
          <a:noFill/>
        </p:spPr>
        <p:txBody>
          <a:bodyPr wrap="square" rtlCol="0">
            <a:spAutoFit/>
          </a:bodyPr>
          <a:lstStyle/>
          <a:p>
            <a:r>
              <a:rPr lang="fi-FI" dirty="0">
                <a:solidFill>
                  <a:srgbClr val="FF0000"/>
                </a:solidFill>
              </a:rPr>
              <a:t>X</a:t>
            </a:r>
          </a:p>
        </p:txBody>
      </p:sp>
      <p:sp>
        <p:nvSpPr>
          <p:cNvPr id="9" name="TextBox 8">
            <a:extLst>
              <a:ext uri="{FF2B5EF4-FFF2-40B4-BE49-F238E27FC236}">
                <a16:creationId xmlns:a16="http://schemas.microsoft.com/office/drawing/2014/main" id="{3751A793-9E4A-4E13-85ED-BB2C91B863E7}"/>
              </a:ext>
            </a:extLst>
          </p:cNvPr>
          <p:cNvSpPr txBox="1"/>
          <p:nvPr/>
        </p:nvSpPr>
        <p:spPr>
          <a:xfrm>
            <a:off x="8915400" y="5016034"/>
            <a:ext cx="850900" cy="365760"/>
          </a:xfrm>
          <a:prstGeom prst="rect">
            <a:avLst/>
          </a:prstGeom>
          <a:noFill/>
        </p:spPr>
        <p:txBody>
          <a:bodyPr wrap="square" rtlCol="0">
            <a:spAutoFit/>
          </a:bodyPr>
          <a:lstStyle/>
          <a:p>
            <a:r>
              <a:rPr lang="fi-FI" dirty="0"/>
              <a:t>OK</a:t>
            </a:r>
          </a:p>
        </p:txBody>
      </p:sp>
      <p:sp>
        <p:nvSpPr>
          <p:cNvPr id="10" name="TextBox 9">
            <a:extLst>
              <a:ext uri="{FF2B5EF4-FFF2-40B4-BE49-F238E27FC236}">
                <a16:creationId xmlns:a16="http://schemas.microsoft.com/office/drawing/2014/main" id="{E3978FF0-F5AF-459D-AA73-AED46D1377AA}"/>
              </a:ext>
            </a:extLst>
          </p:cNvPr>
          <p:cNvSpPr txBox="1"/>
          <p:nvPr/>
        </p:nvSpPr>
        <p:spPr>
          <a:xfrm>
            <a:off x="8444948" y="5403358"/>
            <a:ext cx="3208495" cy="646331"/>
          </a:xfrm>
          <a:prstGeom prst="rect">
            <a:avLst/>
          </a:prstGeom>
          <a:noFill/>
        </p:spPr>
        <p:txBody>
          <a:bodyPr wrap="square" rtlCol="0">
            <a:spAutoFit/>
          </a:bodyPr>
          <a:lstStyle/>
          <a:p>
            <a:r>
              <a:rPr lang="fi-FI" dirty="0"/>
              <a:t>B and C </a:t>
            </a:r>
            <a:r>
              <a:rPr lang="fi-FI" dirty="0" err="1"/>
              <a:t>should</a:t>
            </a:r>
            <a:r>
              <a:rPr lang="fi-FI" dirty="0"/>
              <a:t> </a:t>
            </a:r>
            <a:r>
              <a:rPr lang="fi-FI" dirty="0" err="1"/>
              <a:t>be</a:t>
            </a:r>
            <a:r>
              <a:rPr lang="fi-FI" dirty="0"/>
              <a:t> </a:t>
            </a:r>
            <a:r>
              <a:rPr lang="fi-FI" dirty="0" err="1"/>
              <a:t>independent</a:t>
            </a:r>
            <a:r>
              <a:rPr lang="fi-FI" dirty="0"/>
              <a:t> </a:t>
            </a:r>
            <a:r>
              <a:rPr lang="fi-FI" dirty="0" err="1"/>
              <a:t>from</a:t>
            </a:r>
            <a:r>
              <a:rPr lang="fi-FI" dirty="0"/>
              <a:t> </a:t>
            </a:r>
            <a:r>
              <a:rPr lang="fi-FI" dirty="0" err="1"/>
              <a:t>each</a:t>
            </a:r>
            <a:r>
              <a:rPr lang="fi-FI" dirty="0"/>
              <a:t> </a:t>
            </a:r>
            <a:r>
              <a:rPr lang="fi-FI" dirty="0" err="1"/>
              <a:t>other</a:t>
            </a:r>
            <a:endParaRPr lang="fi-FI" dirty="0"/>
          </a:p>
        </p:txBody>
      </p:sp>
    </p:spTree>
    <p:extLst>
      <p:ext uri="{BB962C8B-B14F-4D97-AF65-F5344CB8AC3E}">
        <p14:creationId xmlns:p14="http://schemas.microsoft.com/office/powerpoint/2010/main" val="222299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A1AD-9B8B-4035-8DC7-0B2490A0892B}"/>
              </a:ext>
            </a:extLst>
          </p:cNvPr>
          <p:cNvSpPr>
            <a:spLocks noGrp="1"/>
          </p:cNvSpPr>
          <p:nvPr>
            <p:ph type="title"/>
          </p:nvPr>
        </p:nvSpPr>
        <p:spPr/>
        <p:txBody>
          <a:bodyPr/>
          <a:lstStyle/>
          <a:p>
            <a:r>
              <a:rPr lang="fi-FI" dirty="0" err="1"/>
              <a:t>Example</a:t>
            </a:r>
            <a:endParaRPr lang="fi-FI" dirty="0"/>
          </a:p>
        </p:txBody>
      </p:sp>
      <p:graphicFrame>
        <p:nvGraphicFramePr>
          <p:cNvPr id="5" name="Table 4">
            <a:extLst>
              <a:ext uri="{FF2B5EF4-FFF2-40B4-BE49-F238E27FC236}">
                <a16:creationId xmlns:a16="http://schemas.microsoft.com/office/drawing/2014/main" id="{A4241FDA-6526-46E0-A045-C6A4CA1047F5}"/>
              </a:ext>
            </a:extLst>
          </p:cNvPr>
          <p:cNvGraphicFramePr>
            <a:graphicFrameLocks noGrp="1"/>
          </p:cNvGraphicFramePr>
          <p:nvPr>
            <p:extLst>
              <p:ext uri="{D42A27DB-BD31-4B8C-83A1-F6EECF244321}">
                <p14:modId xmlns:p14="http://schemas.microsoft.com/office/powerpoint/2010/main" val="2735669924"/>
              </p:ext>
            </p:extLst>
          </p:nvPr>
        </p:nvGraphicFramePr>
        <p:xfrm>
          <a:off x="468671" y="209023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5848149"/>
                    </a:ext>
                  </a:extLst>
                </a:gridCol>
                <a:gridCol w="2709333">
                  <a:extLst>
                    <a:ext uri="{9D8B030D-6E8A-4147-A177-3AD203B41FA5}">
                      <a16:colId xmlns:a16="http://schemas.microsoft.com/office/drawing/2014/main" val="2485222663"/>
                    </a:ext>
                  </a:extLst>
                </a:gridCol>
                <a:gridCol w="2709333">
                  <a:extLst>
                    <a:ext uri="{9D8B030D-6E8A-4147-A177-3AD203B41FA5}">
                      <a16:colId xmlns:a16="http://schemas.microsoft.com/office/drawing/2014/main" val="2165363183"/>
                    </a:ext>
                  </a:extLst>
                </a:gridCol>
              </a:tblGrid>
              <a:tr h="370840">
                <a:tc>
                  <a:txBody>
                    <a:bodyPr/>
                    <a:lstStyle/>
                    <a:p>
                      <a:r>
                        <a:rPr lang="fi-FI" dirty="0" err="1"/>
                        <a:t>Student_ID</a:t>
                      </a:r>
                      <a:endParaRPr lang="fi-FI" dirty="0"/>
                    </a:p>
                  </a:txBody>
                  <a:tcPr/>
                </a:tc>
                <a:tc>
                  <a:txBody>
                    <a:bodyPr/>
                    <a:lstStyle/>
                    <a:p>
                      <a:r>
                        <a:rPr lang="fi-FI" dirty="0"/>
                        <a:t>Course</a:t>
                      </a:r>
                    </a:p>
                  </a:txBody>
                  <a:tcPr/>
                </a:tc>
                <a:tc>
                  <a:txBody>
                    <a:bodyPr/>
                    <a:lstStyle/>
                    <a:p>
                      <a:r>
                        <a:rPr lang="fi-FI" dirty="0"/>
                        <a:t>hobby</a:t>
                      </a:r>
                    </a:p>
                  </a:txBody>
                  <a:tcPr/>
                </a:tc>
                <a:extLst>
                  <a:ext uri="{0D108BD9-81ED-4DB2-BD59-A6C34878D82A}">
                    <a16:rowId xmlns:a16="http://schemas.microsoft.com/office/drawing/2014/main" val="2449871107"/>
                  </a:ext>
                </a:extLst>
              </a:tr>
              <a:tr h="370840">
                <a:tc>
                  <a:txBody>
                    <a:bodyPr/>
                    <a:lstStyle/>
                    <a:p>
                      <a:r>
                        <a:rPr lang="fi-FI" dirty="0"/>
                        <a:t>1</a:t>
                      </a:r>
                    </a:p>
                  </a:txBody>
                  <a:tcPr/>
                </a:tc>
                <a:tc>
                  <a:txBody>
                    <a:bodyPr/>
                    <a:lstStyle/>
                    <a:p>
                      <a:r>
                        <a:rPr lang="fi-FI" dirty="0" err="1"/>
                        <a:t>Physic</a:t>
                      </a:r>
                      <a:endParaRPr lang="fi-FI" dirty="0"/>
                    </a:p>
                  </a:txBody>
                  <a:tcPr/>
                </a:tc>
                <a:tc>
                  <a:txBody>
                    <a:bodyPr/>
                    <a:lstStyle/>
                    <a:p>
                      <a:r>
                        <a:rPr lang="fi-FI" dirty="0"/>
                        <a:t>Aikido</a:t>
                      </a:r>
                    </a:p>
                  </a:txBody>
                  <a:tcPr/>
                </a:tc>
                <a:extLst>
                  <a:ext uri="{0D108BD9-81ED-4DB2-BD59-A6C34878D82A}">
                    <a16:rowId xmlns:a16="http://schemas.microsoft.com/office/drawing/2014/main" val="4035060270"/>
                  </a:ext>
                </a:extLst>
              </a:tr>
              <a:tr h="370840">
                <a:tc>
                  <a:txBody>
                    <a:bodyPr/>
                    <a:lstStyle/>
                    <a:p>
                      <a:r>
                        <a:rPr lang="fi-FI" dirty="0"/>
                        <a:t>1</a:t>
                      </a:r>
                    </a:p>
                  </a:txBody>
                  <a:tcPr/>
                </a:tc>
                <a:tc>
                  <a:txBody>
                    <a:bodyPr/>
                    <a:lstStyle/>
                    <a:p>
                      <a:r>
                        <a:rPr lang="fi-FI" dirty="0"/>
                        <a:t>Math</a:t>
                      </a:r>
                    </a:p>
                  </a:txBody>
                  <a:tcPr/>
                </a:tc>
                <a:tc>
                  <a:txBody>
                    <a:bodyPr/>
                    <a:lstStyle/>
                    <a:p>
                      <a:r>
                        <a:rPr lang="fi-FI" dirty="0" err="1"/>
                        <a:t>Ski</a:t>
                      </a:r>
                      <a:endParaRPr lang="fi-FI" dirty="0"/>
                    </a:p>
                  </a:txBody>
                  <a:tcPr/>
                </a:tc>
                <a:extLst>
                  <a:ext uri="{0D108BD9-81ED-4DB2-BD59-A6C34878D82A}">
                    <a16:rowId xmlns:a16="http://schemas.microsoft.com/office/drawing/2014/main" val="3245863933"/>
                  </a:ext>
                </a:extLst>
              </a:tr>
              <a:tr h="370840">
                <a:tc>
                  <a:txBody>
                    <a:bodyPr/>
                    <a:lstStyle/>
                    <a:p>
                      <a:r>
                        <a:rPr lang="fi-FI" dirty="0"/>
                        <a:t>2</a:t>
                      </a:r>
                    </a:p>
                  </a:txBody>
                  <a:tcPr/>
                </a:tc>
                <a:tc>
                  <a:txBody>
                    <a:bodyPr/>
                    <a:lstStyle/>
                    <a:p>
                      <a:r>
                        <a:rPr lang="fi-FI" dirty="0"/>
                        <a:t>C#</a:t>
                      </a:r>
                    </a:p>
                  </a:txBody>
                  <a:tcPr/>
                </a:tc>
                <a:tc>
                  <a:txBody>
                    <a:bodyPr/>
                    <a:lstStyle/>
                    <a:p>
                      <a:r>
                        <a:rPr lang="fi-FI" dirty="0" err="1"/>
                        <a:t>football</a:t>
                      </a:r>
                      <a:endParaRPr lang="fi-FI" dirty="0"/>
                    </a:p>
                  </a:txBody>
                  <a:tcPr/>
                </a:tc>
                <a:extLst>
                  <a:ext uri="{0D108BD9-81ED-4DB2-BD59-A6C34878D82A}">
                    <a16:rowId xmlns:a16="http://schemas.microsoft.com/office/drawing/2014/main" val="2110106567"/>
                  </a:ext>
                </a:extLst>
              </a:tr>
            </a:tbl>
          </a:graphicData>
        </a:graphic>
      </p:graphicFrame>
      <p:sp>
        <p:nvSpPr>
          <p:cNvPr id="6" name="TextBox 5">
            <a:extLst>
              <a:ext uri="{FF2B5EF4-FFF2-40B4-BE49-F238E27FC236}">
                <a16:creationId xmlns:a16="http://schemas.microsoft.com/office/drawing/2014/main" id="{33FEA8B6-8E2D-4A94-A3E9-ADBC86596F58}"/>
              </a:ext>
            </a:extLst>
          </p:cNvPr>
          <p:cNvSpPr txBox="1"/>
          <p:nvPr/>
        </p:nvSpPr>
        <p:spPr>
          <a:xfrm>
            <a:off x="838200" y="4316361"/>
            <a:ext cx="4815348" cy="1754326"/>
          </a:xfrm>
          <a:prstGeom prst="rect">
            <a:avLst/>
          </a:prstGeom>
          <a:noFill/>
        </p:spPr>
        <p:txBody>
          <a:bodyPr wrap="square" rtlCol="0">
            <a:spAutoFit/>
          </a:bodyPr>
          <a:lstStyle/>
          <a:p>
            <a:r>
              <a:rPr lang="en-US" dirty="0"/>
              <a:t>There is no relation between course and hobby of students  so it is advised it should be in a separate table of the multi-value dependency.</a:t>
            </a:r>
          </a:p>
          <a:p>
            <a:endParaRPr lang="en-US" dirty="0"/>
          </a:p>
          <a:p>
            <a:endParaRPr lang="en-US" dirty="0"/>
          </a:p>
          <a:p>
            <a:r>
              <a:rPr lang="en-US" i="1" dirty="0"/>
              <a:t>Student and hobby table</a:t>
            </a:r>
          </a:p>
        </p:txBody>
      </p:sp>
      <p:graphicFrame>
        <p:nvGraphicFramePr>
          <p:cNvPr id="7" name="Table 6">
            <a:extLst>
              <a:ext uri="{FF2B5EF4-FFF2-40B4-BE49-F238E27FC236}">
                <a16:creationId xmlns:a16="http://schemas.microsoft.com/office/drawing/2014/main" id="{70A3F7F7-9E91-41A0-BC23-A30C3EDA94F1}"/>
              </a:ext>
            </a:extLst>
          </p:cNvPr>
          <p:cNvGraphicFramePr>
            <a:graphicFrameLocks noGrp="1"/>
          </p:cNvGraphicFramePr>
          <p:nvPr>
            <p:extLst>
              <p:ext uri="{D42A27DB-BD31-4B8C-83A1-F6EECF244321}">
                <p14:modId xmlns:p14="http://schemas.microsoft.com/office/powerpoint/2010/main" val="2166628615"/>
              </p:ext>
            </p:extLst>
          </p:nvPr>
        </p:nvGraphicFramePr>
        <p:xfrm>
          <a:off x="5909186" y="4103874"/>
          <a:ext cx="2467898" cy="2123440"/>
        </p:xfrm>
        <a:graphic>
          <a:graphicData uri="http://schemas.openxmlformats.org/drawingml/2006/table">
            <a:tbl>
              <a:tblPr firstRow="1" bandRow="1">
                <a:tableStyleId>{5C22544A-7EE6-4342-B048-85BDC9FD1C3A}</a:tableStyleId>
              </a:tblPr>
              <a:tblGrid>
                <a:gridCol w="1233949">
                  <a:extLst>
                    <a:ext uri="{9D8B030D-6E8A-4147-A177-3AD203B41FA5}">
                      <a16:colId xmlns:a16="http://schemas.microsoft.com/office/drawing/2014/main" val="2177194411"/>
                    </a:ext>
                  </a:extLst>
                </a:gridCol>
                <a:gridCol w="1233949">
                  <a:extLst>
                    <a:ext uri="{9D8B030D-6E8A-4147-A177-3AD203B41FA5}">
                      <a16:colId xmlns:a16="http://schemas.microsoft.com/office/drawing/2014/main" val="2171030521"/>
                    </a:ext>
                  </a:extLst>
                </a:gridCol>
              </a:tblGrid>
              <a:tr h="370840">
                <a:tc>
                  <a:txBody>
                    <a:bodyPr/>
                    <a:lstStyle/>
                    <a:p>
                      <a:r>
                        <a:rPr lang="fi-FI" dirty="0" err="1"/>
                        <a:t>Student_ID</a:t>
                      </a:r>
                      <a:endParaRPr lang="fi-FI" dirty="0"/>
                    </a:p>
                  </a:txBody>
                  <a:tcPr/>
                </a:tc>
                <a:tc>
                  <a:txBody>
                    <a:bodyPr/>
                    <a:lstStyle/>
                    <a:p>
                      <a:r>
                        <a:rPr lang="fi-FI" dirty="0"/>
                        <a:t>Course</a:t>
                      </a:r>
                    </a:p>
                  </a:txBody>
                  <a:tcPr/>
                </a:tc>
                <a:extLst>
                  <a:ext uri="{0D108BD9-81ED-4DB2-BD59-A6C34878D82A}">
                    <a16:rowId xmlns:a16="http://schemas.microsoft.com/office/drawing/2014/main" val="3380701257"/>
                  </a:ext>
                </a:extLst>
              </a:tr>
              <a:tr h="370840">
                <a:tc>
                  <a:txBody>
                    <a:bodyPr/>
                    <a:lstStyle/>
                    <a:p>
                      <a:endParaRPr lang="fi-FI" dirty="0"/>
                    </a:p>
                  </a:txBody>
                  <a:tcPr/>
                </a:tc>
                <a:tc>
                  <a:txBody>
                    <a:bodyPr/>
                    <a:lstStyle/>
                    <a:p>
                      <a:endParaRPr lang="fi-FI"/>
                    </a:p>
                  </a:txBody>
                  <a:tcPr/>
                </a:tc>
                <a:extLst>
                  <a:ext uri="{0D108BD9-81ED-4DB2-BD59-A6C34878D82A}">
                    <a16:rowId xmlns:a16="http://schemas.microsoft.com/office/drawing/2014/main" val="4211637385"/>
                  </a:ext>
                </a:extLst>
              </a:tr>
              <a:tr h="370840">
                <a:tc>
                  <a:txBody>
                    <a:bodyPr/>
                    <a:lstStyle/>
                    <a:p>
                      <a:endParaRPr lang="fi-FI"/>
                    </a:p>
                  </a:txBody>
                  <a:tcPr/>
                </a:tc>
                <a:tc>
                  <a:txBody>
                    <a:bodyPr/>
                    <a:lstStyle/>
                    <a:p>
                      <a:endParaRPr lang="fi-FI"/>
                    </a:p>
                  </a:txBody>
                  <a:tcPr/>
                </a:tc>
                <a:extLst>
                  <a:ext uri="{0D108BD9-81ED-4DB2-BD59-A6C34878D82A}">
                    <a16:rowId xmlns:a16="http://schemas.microsoft.com/office/drawing/2014/main" val="2653003332"/>
                  </a:ext>
                </a:extLst>
              </a:tr>
              <a:tr h="370840">
                <a:tc>
                  <a:txBody>
                    <a:bodyPr/>
                    <a:lstStyle/>
                    <a:p>
                      <a:endParaRPr lang="fi-FI"/>
                    </a:p>
                  </a:txBody>
                  <a:tcPr/>
                </a:tc>
                <a:tc>
                  <a:txBody>
                    <a:bodyPr/>
                    <a:lstStyle/>
                    <a:p>
                      <a:endParaRPr lang="fi-FI"/>
                    </a:p>
                  </a:txBody>
                  <a:tcPr/>
                </a:tc>
                <a:extLst>
                  <a:ext uri="{0D108BD9-81ED-4DB2-BD59-A6C34878D82A}">
                    <a16:rowId xmlns:a16="http://schemas.microsoft.com/office/drawing/2014/main" val="3194596449"/>
                  </a:ext>
                </a:extLst>
              </a:tr>
              <a:tr h="370840">
                <a:tc>
                  <a:txBody>
                    <a:bodyPr/>
                    <a:lstStyle/>
                    <a:p>
                      <a:endParaRPr lang="fi-FI"/>
                    </a:p>
                  </a:txBody>
                  <a:tcPr/>
                </a:tc>
                <a:tc>
                  <a:txBody>
                    <a:bodyPr/>
                    <a:lstStyle/>
                    <a:p>
                      <a:endParaRPr lang="fi-FI" dirty="0"/>
                    </a:p>
                  </a:txBody>
                  <a:tcPr/>
                </a:tc>
                <a:extLst>
                  <a:ext uri="{0D108BD9-81ED-4DB2-BD59-A6C34878D82A}">
                    <a16:rowId xmlns:a16="http://schemas.microsoft.com/office/drawing/2014/main" val="1336877535"/>
                  </a:ext>
                </a:extLst>
              </a:tr>
            </a:tbl>
          </a:graphicData>
        </a:graphic>
      </p:graphicFrame>
      <p:graphicFrame>
        <p:nvGraphicFramePr>
          <p:cNvPr id="8" name="Table 7">
            <a:extLst>
              <a:ext uri="{FF2B5EF4-FFF2-40B4-BE49-F238E27FC236}">
                <a16:creationId xmlns:a16="http://schemas.microsoft.com/office/drawing/2014/main" id="{4FB4AAEB-7F5C-49C4-9B69-7299C03F3A1E}"/>
              </a:ext>
            </a:extLst>
          </p:cNvPr>
          <p:cNvGraphicFramePr>
            <a:graphicFrameLocks noGrp="1"/>
          </p:cNvGraphicFramePr>
          <p:nvPr>
            <p:extLst>
              <p:ext uri="{D42A27DB-BD31-4B8C-83A1-F6EECF244321}">
                <p14:modId xmlns:p14="http://schemas.microsoft.com/office/powerpoint/2010/main" val="2909352775"/>
              </p:ext>
            </p:extLst>
          </p:nvPr>
        </p:nvGraphicFramePr>
        <p:xfrm>
          <a:off x="8998155" y="4116711"/>
          <a:ext cx="2662904" cy="1854200"/>
        </p:xfrm>
        <a:graphic>
          <a:graphicData uri="http://schemas.openxmlformats.org/drawingml/2006/table">
            <a:tbl>
              <a:tblPr firstRow="1" bandRow="1">
                <a:tableStyleId>{5C22544A-7EE6-4342-B048-85BDC9FD1C3A}</a:tableStyleId>
              </a:tblPr>
              <a:tblGrid>
                <a:gridCol w="1331452">
                  <a:extLst>
                    <a:ext uri="{9D8B030D-6E8A-4147-A177-3AD203B41FA5}">
                      <a16:colId xmlns:a16="http://schemas.microsoft.com/office/drawing/2014/main" val="2177194411"/>
                    </a:ext>
                  </a:extLst>
                </a:gridCol>
                <a:gridCol w="1331452">
                  <a:extLst>
                    <a:ext uri="{9D8B030D-6E8A-4147-A177-3AD203B41FA5}">
                      <a16:colId xmlns:a16="http://schemas.microsoft.com/office/drawing/2014/main" val="2171030521"/>
                    </a:ext>
                  </a:extLst>
                </a:gridCol>
              </a:tblGrid>
              <a:tr h="370840">
                <a:tc>
                  <a:txBody>
                    <a:bodyPr/>
                    <a:lstStyle/>
                    <a:p>
                      <a:r>
                        <a:rPr lang="fi-FI" dirty="0" err="1"/>
                        <a:t>Student_ID</a:t>
                      </a:r>
                      <a:endParaRPr lang="fi-FI" dirty="0"/>
                    </a:p>
                  </a:txBody>
                  <a:tcPr/>
                </a:tc>
                <a:tc>
                  <a:txBody>
                    <a:bodyPr/>
                    <a:lstStyle/>
                    <a:p>
                      <a:r>
                        <a:rPr lang="fi-FI" dirty="0"/>
                        <a:t> hobby</a:t>
                      </a:r>
                    </a:p>
                  </a:txBody>
                  <a:tcPr/>
                </a:tc>
                <a:extLst>
                  <a:ext uri="{0D108BD9-81ED-4DB2-BD59-A6C34878D82A}">
                    <a16:rowId xmlns:a16="http://schemas.microsoft.com/office/drawing/2014/main" val="3380701257"/>
                  </a:ext>
                </a:extLst>
              </a:tr>
              <a:tr h="370840">
                <a:tc>
                  <a:txBody>
                    <a:bodyPr/>
                    <a:lstStyle/>
                    <a:p>
                      <a:endParaRPr lang="fi-FI"/>
                    </a:p>
                  </a:txBody>
                  <a:tcPr/>
                </a:tc>
                <a:tc>
                  <a:txBody>
                    <a:bodyPr/>
                    <a:lstStyle/>
                    <a:p>
                      <a:endParaRPr lang="fi-FI"/>
                    </a:p>
                  </a:txBody>
                  <a:tcPr/>
                </a:tc>
                <a:extLst>
                  <a:ext uri="{0D108BD9-81ED-4DB2-BD59-A6C34878D82A}">
                    <a16:rowId xmlns:a16="http://schemas.microsoft.com/office/drawing/2014/main" val="4211637385"/>
                  </a:ext>
                </a:extLst>
              </a:tr>
              <a:tr h="370840">
                <a:tc>
                  <a:txBody>
                    <a:bodyPr/>
                    <a:lstStyle/>
                    <a:p>
                      <a:endParaRPr lang="fi-FI"/>
                    </a:p>
                  </a:txBody>
                  <a:tcPr/>
                </a:tc>
                <a:tc>
                  <a:txBody>
                    <a:bodyPr/>
                    <a:lstStyle/>
                    <a:p>
                      <a:endParaRPr lang="fi-FI" dirty="0"/>
                    </a:p>
                  </a:txBody>
                  <a:tcPr/>
                </a:tc>
                <a:extLst>
                  <a:ext uri="{0D108BD9-81ED-4DB2-BD59-A6C34878D82A}">
                    <a16:rowId xmlns:a16="http://schemas.microsoft.com/office/drawing/2014/main" val="2653003332"/>
                  </a:ext>
                </a:extLst>
              </a:tr>
              <a:tr h="370840">
                <a:tc>
                  <a:txBody>
                    <a:bodyPr/>
                    <a:lstStyle/>
                    <a:p>
                      <a:endParaRPr lang="fi-FI"/>
                    </a:p>
                  </a:txBody>
                  <a:tcPr/>
                </a:tc>
                <a:tc>
                  <a:txBody>
                    <a:bodyPr/>
                    <a:lstStyle/>
                    <a:p>
                      <a:endParaRPr lang="fi-FI"/>
                    </a:p>
                  </a:txBody>
                  <a:tcPr/>
                </a:tc>
                <a:extLst>
                  <a:ext uri="{0D108BD9-81ED-4DB2-BD59-A6C34878D82A}">
                    <a16:rowId xmlns:a16="http://schemas.microsoft.com/office/drawing/2014/main" val="3194596449"/>
                  </a:ext>
                </a:extLst>
              </a:tr>
              <a:tr h="370840">
                <a:tc>
                  <a:txBody>
                    <a:bodyPr/>
                    <a:lstStyle/>
                    <a:p>
                      <a:endParaRPr lang="fi-FI"/>
                    </a:p>
                  </a:txBody>
                  <a:tcPr/>
                </a:tc>
                <a:tc>
                  <a:txBody>
                    <a:bodyPr/>
                    <a:lstStyle/>
                    <a:p>
                      <a:endParaRPr lang="fi-FI" dirty="0"/>
                    </a:p>
                  </a:txBody>
                  <a:tcPr/>
                </a:tc>
                <a:extLst>
                  <a:ext uri="{0D108BD9-81ED-4DB2-BD59-A6C34878D82A}">
                    <a16:rowId xmlns:a16="http://schemas.microsoft.com/office/drawing/2014/main" val="1336877535"/>
                  </a:ext>
                </a:extLst>
              </a:tr>
            </a:tbl>
          </a:graphicData>
        </a:graphic>
      </p:graphicFrame>
    </p:spTree>
    <p:extLst>
      <p:ext uri="{BB962C8B-B14F-4D97-AF65-F5344CB8AC3E}">
        <p14:creationId xmlns:p14="http://schemas.microsoft.com/office/powerpoint/2010/main" val="182117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19BD-00DD-420D-8234-3E335BFBAA40}"/>
              </a:ext>
            </a:extLst>
          </p:cNvPr>
          <p:cNvSpPr>
            <a:spLocks noGrp="1"/>
          </p:cNvSpPr>
          <p:nvPr>
            <p:ph type="title"/>
          </p:nvPr>
        </p:nvSpPr>
        <p:spPr/>
        <p:txBody>
          <a:bodyPr/>
          <a:lstStyle/>
          <a:p>
            <a:r>
              <a:rPr lang="fi-FI" dirty="0"/>
              <a:t>5N(PJNF)-Project Join </a:t>
            </a:r>
            <a:r>
              <a:rPr lang="fi-FI" dirty="0" err="1"/>
              <a:t>Normal</a:t>
            </a:r>
            <a:r>
              <a:rPr lang="fi-FI" dirty="0"/>
              <a:t> </a:t>
            </a:r>
            <a:r>
              <a:rPr lang="fi-FI" dirty="0" err="1"/>
              <a:t>Form</a:t>
            </a:r>
            <a:endParaRPr lang="fi-FI" dirty="0"/>
          </a:p>
        </p:txBody>
      </p:sp>
      <p:sp>
        <p:nvSpPr>
          <p:cNvPr id="3" name="Content Placeholder 2">
            <a:extLst>
              <a:ext uri="{FF2B5EF4-FFF2-40B4-BE49-F238E27FC236}">
                <a16:creationId xmlns:a16="http://schemas.microsoft.com/office/drawing/2014/main" id="{CEE51D57-43C5-48FB-8C6D-9EF52F184D99}"/>
              </a:ext>
            </a:extLst>
          </p:cNvPr>
          <p:cNvSpPr>
            <a:spLocks noGrp="1"/>
          </p:cNvSpPr>
          <p:nvPr>
            <p:ph idx="1"/>
          </p:nvPr>
        </p:nvSpPr>
        <p:spPr/>
        <p:txBody>
          <a:bodyPr/>
          <a:lstStyle/>
          <a:p>
            <a:r>
              <a:rPr lang="fi-FI" dirty="0"/>
              <a:t>It </a:t>
            </a:r>
            <a:r>
              <a:rPr lang="fi-FI" dirty="0" err="1"/>
              <a:t>should</a:t>
            </a:r>
            <a:r>
              <a:rPr lang="fi-FI" dirty="0"/>
              <a:t> </a:t>
            </a:r>
            <a:r>
              <a:rPr lang="fi-FI" dirty="0" err="1"/>
              <a:t>be</a:t>
            </a:r>
            <a:r>
              <a:rPr lang="fi-FI" dirty="0"/>
              <a:t> in 4NF</a:t>
            </a:r>
          </a:p>
          <a:p>
            <a:r>
              <a:rPr lang="fi-FI" dirty="0"/>
              <a:t>It </a:t>
            </a:r>
            <a:r>
              <a:rPr lang="fi-FI" dirty="0" err="1"/>
              <a:t>should</a:t>
            </a:r>
            <a:r>
              <a:rPr lang="fi-FI" dirty="0"/>
              <a:t> </a:t>
            </a:r>
            <a:r>
              <a:rPr lang="fi-FI" dirty="0" err="1"/>
              <a:t>not</a:t>
            </a:r>
            <a:r>
              <a:rPr lang="fi-FI" dirty="0"/>
              <a:t> </a:t>
            </a:r>
            <a:r>
              <a:rPr lang="fi-FI" dirty="0" err="1"/>
              <a:t>have</a:t>
            </a:r>
            <a:r>
              <a:rPr lang="fi-FI" dirty="0"/>
              <a:t> </a:t>
            </a:r>
            <a:r>
              <a:rPr lang="fi-FI" i="1" dirty="0"/>
              <a:t>Join </a:t>
            </a:r>
            <a:r>
              <a:rPr lang="fi-FI" i="1" dirty="0" err="1"/>
              <a:t>Dependency</a:t>
            </a:r>
            <a:endParaRPr lang="fi-FI" i="1" dirty="0"/>
          </a:p>
          <a:p>
            <a:pPr lvl="1"/>
            <a:r>
              <a:rPr lang="fi-FI" i="1" dirty="0"/>
              <a:t>If </a:t>
            </a:r>
            <a:r>
              <a:rPr lang="fi-FI" i="1" dirty="0" err="1"/>
              <a:t>so</a:t>
            </a:r>
            <a:r>
              <a:rPr lang="fi-FI" i="1" dirty="0"/>
              <a:t> </a:t>
            </a:r>
            <a:r>
              <a:rPr lang="fi-FI" i="1" dirty="0" err="1"/>
              <a:t>then</a:t>
            </a:r>
            <a:r>
              <a:rPr lang="fi-FI" i="1" dirty="0"/>
              <a:t> </a:t>
            </a:r>
            <a:r>
              <a:rPr lang="fi-FI" i="1" dirty="0" err="1"/>
              <a:t>we</a:t>
            </a:r>
            <a:r>
              <a:rPr lang="fi-FI" i="1" dirty="0"/>
              <a:t> </a:t>
            </a:r>
            <a:r>
              <a:rPr lang="fi-FI" i="1" dirty="0" err="1"/>
              <a:t>can</a:t>
            </a:r>
            <a:r>
              <a:rPr lang="fi-FI" i="1" dirty="0"/>
              <a:t> </a:t>
            </a:r>
            <a:r>
              <a:rPr lang="fi-FI" i="1" dirty="0" err="1"/>
              <a:t>make</a:t>
            </a:r>
            <a:r>
              <a:rPr lang="fi-FI" i="1" dirty="0"/>
              <a:t> it to a </a:t>
            </a:r>
            <a:r>
              <a:rPr lang="fi-FI" i="1" dirty="0" err="1"/>
              <a:t>small</a:t>
            </a:r>
            <a:r>
              <a:rPr lang="fi-FI" i="1" dirty="0"/>
              <a:t> </a:t>
            </a:r>
            <a:r>
              <a:rPr lang="fi-FI" i="1" dirty="0" err="1"/>
              <a:t>relation</a:t>
            </a:r>
            <a:endParaRPr lang="fi-FI" dirty="0"/>
          </a:p>
        </p:txBody>
      </p:sp>
      <p:graphicFrame>
        <p:nvGraphicFramePr>
          <p:cNvPr id="4" name="Table 3">
            <a:extLst>
              <a:ext uri="{FF2B5EF4-FFF2-40B4-BE49-F238E27FC236}">
                <a16:creationId xmlns:a16="http://schemas.microsoft.com/office/drawing/2014/main" id="{1FE41484-C90E-4D73-90AD-D6714A45AE28}"/>
              </a:ext>
            </a:extLst>
          </p:cNvPr>
          <p:cNvGraphicFramePr>
            <a:graphicFrameLocks noGrp="1"/>
          </p:cNvGraphicFramePr>
          <p:nvPr>
            <p:extLst>
              <p:ext uri="{D42A27DB-BD31-4B8C-83A1-F6EECF244321}">
                <p14:modId xmlns:p14="http://schemas.microsoft.com/office/powerpoint/2010/main" val="3256609852"/>
              </p:ext>
            </p:extLst>
          </p:nvPr>
        </p:nvGraphicFramePr>
        <p:xfrm>
          <a:off x="599223" y="3102407"/>
          <a:ext cx="4808516" cy="1483360"/>
        </p:xfrm>
        <a:graphic>
          <a:graphicData uri="http://schemas.openxmlformats.org/drawingml/2006/table">
            <a:tbl>
              <a:tblPr firstRow="1" bandRow="1">
                <a:tableStyleId>{5C22544A-7EE6-4342-B048-85BDC9FD1C3A}</a:tableStyleId>
              </a:tblPr>
              <a:tblGrid>
                <a:gridCol w="1164666">
                  <a:extLst>
                    <a:ext uri="{9D8B030D-6E8A-4147-A177-3AD203B41FA5}">
                      <a16:colId xmlns:a16="http://schemas.microsoft.com/office/drawing/2014/main" val="3433912081"/>
                    </a:ext>
                  </a:extLst>
                </a:gridCol>
                <a:gridCol w="1491916">
                  <a:extLst>
                    <a:ext uri="{9D8B030D-6E8A-4147-A177-3AD203B41FA5}">
                      <a16:colId xmlns:a16="http://schemas.microsoft.com/office/drawing/2014/main" val="1970952209"/>
                    </a:ext>
                  </a:extLst>
                </a:gridCol>
                <a:gridCol w="2151934">
                  <a:extLst>
                    <a:ext uri="{9D8B030D-6E8A-4147-A177-3AD203B41FA5}">
                      <a16:colId xmlns:a16="http://schemas.microsoft.com/office/drawing/2014/main" val="3967097870"/>
                    </a:ext>
                  </a:extLst>
                </a:gridCol>
              </a:tblGrid>
              <a:tr h="370840">
                <a:tc>
                  <a:txBody>
                    <a:bodyPr/>
                    <a:lstStyle/>
                    <a:p>
                      <a:r>
                        <a:rPr lang="fi-FI" dirty="0" err="1"/>
                        <a:t>Supplied</a:t>
                      </a:r>
                      <a:endParaRPr lang="fi-FI" dirty="0"/>
                    </a:p>
                  </a:txBody>
                  <a:tcPr/>
                </a:tc>
                <a:tc>
                  <a:txBody>
                    <a:bodyPr/>
                    <a:lstStyle/>
                    <a:p>
                      <a:r>
                        <a:rPr lang="fi-FI" dirty="0"/>
                        <a:t>Product</a:t>
                      </a:r>
                    </a:p>
                  </a:txBody>
                  <a:tcPr/>
                </a:tc>
                <a:tc>
                  <a:txBody>
                    <a:bodyPr/>
                    <a:lstStyle/>
                    <a:p>
                      <a:r>
                        <a:rPr lang="fi-FI" dirty="0" err="1"/>
                        <a:t>customer</a:t>
                      </a:r>
                      <a:endParaRPr lang="fi-FI" dirty="0"/>
                    </a:p>
                  </a:txBody>
                  <a:tcPr/>
                </a:tc>
                <a:extLst>
                  <a:ext uri="{0D108BD9-81ED-4DB2-BD59-A6C34878D82A}">
                    <a16:rowId xmlns:a16="http://schemas.microsoft.com/office/drawing/2014/main" val="1926991889"/>
                  </a:ext>
                </a:extLst>
              </a:tr>
              <a:tr h="370840">
                <a:tc>
                  <a:txBody>
                    <a:bodyPr/>
                    <a:lstStyle/>
                    <a:p>
                      <a:r>
                        <a:rPr lang="fi-FI" dirty="0"/>
                        <a:t>ABC</a:t>
                      </a:r>
                    </a:p>
                  </a:txBody>
                  <a:tcPr/>
                </a:tc>
                <a:tc>
                  <a:txBody>
                    <a:bodyPr/>
                    <a:lstStyle/>
                    <a:p>
                      <a:r>
                        <a:rPr lang="fi-FI" dirty="0"/>
                        <a:t>X1</a:t>
                      </a:r>
                    </a:p>
                  </a:txBody>
                  <a:tcPr/>
                </a:tc>
                <a:tc>
                  <a:txBody>
                    <a:bodyPr/>
                    <a:lstStyle/>
                    <a:p>
                      <a:r>
                        <a:rPr lang="fi-FI" dirty="0" err="1"/>
                        <a:t>Giganti</a:t>
                      </a:r>
                      <a:endParaRPr lang="fi-FI" dirty="0"/>
                    </a:p>
                  </a:txBody>
                  <a:tcPr/>
                </a:tc>
                <a:extLst>
                  <a:ext uri="{0D108BD9-81ED-4DB2-BD59-A6C34878D82A}">
                    <a16:rowId xmlns:a16="http://schemas.microsoft.com/office/drawing/2014/main" val="341603607"/>
                  </a:ext>
                </a:extLst>
              </a:tr>
              <a:tr h="370840">
                <a:tc>
                  <a:txBody>
                    <a:bodyPr/>
                    <a:lstStyle/>
                    <a:p>
                      <a:r>
                        <a:rPr lang="fi-FI" dirty="0"/>
                        <a:t>ABC</a:t>
                      </a:r>
                    </a:p>
                  </a:txBody>
                  <a:tcPr/>
                </a:tc>
                <a:tc>
                  <a:txBody>
                    <a:bodyPr/>
                    <a:lstStyle/>
                    <a:p>
                      <a:r>
                        <a:rPr lang="fi-FI" dirty="0"/>
                        <a:t>Y2</a:t>
                      </a:r>
                    </a:p>
                  </a:txBody>
                  <a:tcPr/>
                </a:tc>
                <a:tc>
                  <a:txBody>
                    <a:bodyPr/>
                    <a:lstStyle/>
                    <a:p>
                      <a:r>
                        <a:rPr lang="fi-FI" dirty="0"/>
                        <a:t>Ikea</a:t>
                      </a:r>
                    </a:p>
                  </a:txBody>
                  <a:tcPr/>
                </a:tc>
                <a:extLst>
                  <a:ext uri="{0D108BD9-81ED-4DB2-BD59-A6C34878D82A}">
                    <a16:rowId xmlns:a16="http://schemas.microsoft.com/office/drawing/2014/main" val="3428484056"/>
                  </a:ext>
                </a:extLst>
              </a:tr>
              <a:tr h="370840">
                <a:tc>
                  <a:txBody>
                    <a:bodyPr/>
                    <a:lstStyle/>
                    <a:p>
                      <a:r>
                        <a:rPr lang="fi-FI" dirty="0"/>
                        <a:t>DFCH</a:t>
                      </a:r>
                    </a:p>
                  </a:txBody>
                  <a:tcPr/>
                </a:tc>
                <a:tc>
                  <a:txBody>
                    <a:bodyPr/>
                    <a:lstStyle/>
                    <a:p>
                      <a:r>
                        <a:rPr lang="fi-FI" dirty="0"/>
                        <a:t>M25</a:t>
                      </a:r>
                    </a:p>
                  </a:txBody>
                  <a:tcPr/>
                </a:tc>
                <a:tc>
                  <a:txBody>
                    <a:bodyPr/>
                    <a:lstStyle/>
                    <a:p>
                      <a:r>
                        <a:rPr lang="fi-FI" dirty="0"/>
                        <a:t>metropolia</a:t>
                      </a:r>
                    </a:p>
                  </a:txBody>
                  <a:tcPr/>
                </a:tc>
                <a:extLst>
                  <a:ext uri="{0D108BD9-81ED-4DB2-BD59-A6C34878D82A}">
                    <a16:rowId xmlns:a16="http://schemas.microsoft.com/office/drawing/2014/main" val="2402754381"/>
                  </a:ext>
                </a:extLst>
              </a:tr>
            </a:tbl>
          </a:graphicData>
        </a:graphic>
      </p:graphicFrame>
      <p:sp>
        <p:nvSpPr>
          <p:cNvPr id="5" name="Rectangle 4">
            <a:extLst>
              <a:ext uri="{FF2B5EF4-FFF2-40B4-BE49-F238E27FC236}">
                <a16:creationId xmlns:a16="http://schemas.microsoft.com/office/drawing/2014/main" id="{DF988880-8AE2-489A-8D8C-3A1A749D7D39}"/>
              </a:ext>
            </a:extLst>
          </p:cNvPr>
          <p:cNvSpPr/>
          <p:nvPr/>
        </p:nvSpPr>
        <p:spPr>
          <a:xfrm>
            <a:off x="391312" y="5064874"/>
            <a:ext cx="1521542" cy="52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Supplier</a:t>
            </a:r>
          </a:p>
        </p:txBody>
      </p:sp>
      <p:cxnSp>
        <p:nvCxnSpPr>
          <p:cNvPr id="7" name="Straight Connector 6">
            <a:extLst>
              <a:ext uri="{FF2B5EF4-FFF2-40B4-BE49-F238E27FC236}">
                <a16:creationId xmlns:a16="http://schemas.microsoft.com/office/drawing/2014/main" id="{BB35144B-8D1A-49B2-B437-CDB6FB8CCB1A}"/>
              </a:ext>
            </a:extLst>
          </p:cNvPr>
          <p:cNvCxnSpPr/>
          <p:nvPr/>
        </p:nvCxnSpPr>
        <p:spPr>
          <a:xfrm>
            <a:off x="1912854" y="5310680"/>
            <a:ext cx="89473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Diamond 7">
            <a:extLst>
              <a:ext uri="{FF2B5EF4-FFF2-40B4-BE49-F238E27FC236}">
                <a16:creationId xmlns:a16="http://schemas.microsoft.com/office/drawing/2014/main" id="{5CC891EF-2878-4373-8793-2849E137FD42}"/>
              </a:ext>
            </a:extLst>
          </p:cNvPr>
          <p:cNvSpPr/>
          <p:nvPr/>
        </p:nvSpPr>
        <p:spPr>
          <a:xfrm>
            <a:off x="2807589" y="4867502"/>
            <a:ext cx="1258528" cy="8848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define</a:t>
            </a:r>
            <a:endParaRPr lang="fi-FI" dirty="0"/>
          </a:p>
        </p:txBody>
      </p:sp>
      <p:cxnSp>
        <p:nvCxnSpPr>
          <p:cNvPr id="10" name="Straight Connector 9">
            <a:extLst>
              <a:ext uri="{FF2B5EF4-FFF2-40B4-BE49-F238E27FC236}">
                <a16:creationId xmlns:a16="http://schemas.microsoft.com/office/drawing/2014/main" id="{C640F30D-ED20-40DB-9F3A-D3C3B1AD1D2D}"/>
              </a:ext>
            </a:extLst>
          </p:cNvPr>
          <p:cNvCxnSpPr/>
          <p:nvPr/>
        </p:nvCxnSpPr>
        <p:spPr>
          <a:xfrm>
            <a:off x="4095615" y="5310680"/>
            <a:ext cx="1002891"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863CA32-4980-4891-BDF6-D5CAFB03CCB8}"/>
              </a:ext>
            </a:extLst>
          </p:cNvPr>
          <p:cNvSpPr/>
          <p:nvPr/>
        </p:nvSpPr>
        <p:spPr>
          <a:xfrm>
            <a:off x="5118170" y="4986216"/>
            <a:ext cx="1858297" cy="678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customer</a:t>
            </a:r>
            <a:endParaRPr lang="fi-FI" dirty="0"/>
          </a:p>
        </p:txBody>
      </p:sp>
      <p:cxnSp>
        <p:nvCxnSpPr>
          <p:cNvPr id="13" name="Straight Connector 12">
            <a:extLst>
              <a:ext uri="{FF2B5EF4-FFF2-40B4-BE49-F238E27FC236}">
                <a16:creationId xmlns:a16="http://schemas.microsoft.com/office/drawing/2014/main" id="{282050BF-31E7-4266-AC3E-E77727810179}"/>
              </a:ext>
            </a:extLst>
          </p:cNvPr>
          <p:cNvCxnSpPr>
            <a:cxnSpLocks/>
            <a:stCxn id="8" idx="2"/>
          </p:cNvCxnSpPr>
          <p:nvPr/>
        </p:nvCxnSpPr>
        <p:spPr>
          <a:xfrm flipH="1">
            <a:off x="3434397" y="5752397"/>
            <a:ext cx="2456" cy="24047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8545F1-779D-46D0-9852-3E84605DB086}"/>
              </a:ext>
            </a:extLst>
          </p:cNvPr>
          <p:cNvSpPr/>
          <p:nvPr/>
        </p:nvSpPr>
        <p:spPr>
          <a:xfrm>
            <a:off x="2397093" y="5957730"/>
            <a:ext cx="2074606" cy="58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Product</a:t>
            </a:r>
          </a:p>
        </p:txBody>
      </p:sp>
      <p:cxnSp>
        <p:nvCxnSpPr>
          <p:cNvPr id="16" name="Straight Connector 15">
            <a:extLst>
              <a:ext uri="{FF2B5EF4-FFF2-40B4-BE49-F238E27FC236}">
                <a16:creationId xmlns:a16="http://schemas.microsoft.com/office/drawing/2014/main" id="{37DB4265-B530-4013-9704-1B5A6D657819}"/>
              </a:ext>
            </a:extLst>
          </p:cNvPr>
          <p:cNvCxnSpPr/>
          <p:nvPr/>
        </p:nvCxnSpPr>
        <p:spPr>
          <a:xfrm>
            <a:off x="1912854" y="5157128"/>
            <a:ext cx="196645" cy="15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B13E30-9F96-4327-9AEF-C4C15F33595C}"/>
              </a:ext>
            </a:extLst>
          </p:cNvPr>
          <p:cNvCxnSpPr/>
          <p:nvPr/>
        </p:nvCxnSpPr>
        <p:spPr>
          <a:xfrm flipH="1">
            <a:off x="1932518" y="5325428"/>
            <a:ext cx="250721" cy="129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FD830C9-7D92-4F23-99D6-31619FBAFE1C}"/>
              </a:ext>
            </a:extLst>
          </p:cNvPr>
          <p:cNvCxnSpPr/>
          <p:nvPr/>
        </p:nvCxnSpPr>
        <p:spPr>
          <a:xfrm flipH="1">
            <a:off x="4982978" y="5121983"/>
            <a:ext cx="135192" cy="153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53F7057-F090-482A-BEA9-911B26F69292}"/>
              </a:ext>
            </a:extLst>
          </p:cNvPr>
          <p:cNvCxnSpPr/>
          <p:nvPr/>
        </p:nvCxnSpPr>
        <p:spPr>
          <a:xfrm>
            <a:off x="4960851" y="5275535"/>
            <a:ext cx="147487" cy="170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6619618-7168-4F07-8099-6A7DBA4B604C}"/>
              </a:ext>
            </a:extLst>
          </p:cNvPr>
          <p:cNvCxnSpPr/>
          <p:nvPr/>
        </p:nvCxnSpPr>
        <p:spPr>
          <a:xfrm flipH="1">
            <a:off x="3259872" y="5872636"/>
            <a:ext cx="172066" cy="69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8B5EA4-178B-4245-AC06-FFBB2C4C5637}"/>
              </a:ext>
            </a:extLst>
          </p:cNvPr>
          <p:cNvCxnSpPr/>
          <p:nvPr/>
        </p:nvCxnSpPr>
        <p:spPr>
          <a:xfrm>
            <a:off x="3434396" y="5875828"/>
            <a:ext cx="231056" cy="5240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18187CA3-E4A9-4713-B957-6DD6D65FCED9}"/>
              </a:ext>
            </a:extLst>
          </p:cNvPr>
          <p:cNvGraphicFramePr>
            <a:graphicFrameLocks noGrp="1"/>
          </p:cNvGraphicFramePr>
          <p:nvPr>
            <p:extLst>
              <p:ext uri="{D42A27DB-BD31-4B8C-83A1-F6EECF244321}">
                <p14:modId xmlns:p14="http://schemas.microsoft.com/office/powerpoint/2010/main" val="3653204173"/>
              </p:ext>
            </p:extLst>
          </p:nvPr>
        </p:nvGraphicFramePr>
        <p:xfrm>
          <a:off x="6494206" y="2059628"/>
          <a:ext cx="5470014" cy="370840"/>
        </p:xfrm>
        <a:graphic>
          <a:graphicData uri="http://schemas.openxmlformats.org/drawingml/2006/table">
            <a:tbl>
              <a:tblPr firstRow="1" bandRow="1">
                <a:tableStyleId>{5C22544A-7EE6-4342-B048-85BDC9FD1C3A}</a:tableStyleId>
              </a:tblPr>
              <a:tblGrid>
                <a:gridCol w="1823338">
                  <a:extLst>
                    <a:ext uri="{9D8B030D-6E8A-4147-A177-3AD203B41FA5}">
                      <a16:colId xmlns:a16="http://schemas.microsoft.com/office/drawing/2014/main" val="4084561899"/>
                    </a:ext>
                  </a:extLst>
                </a:gridCol>
                <a:gridCol w="1823338">
                  <a:extLst>
                    <a:ext uri="{9D8B030D-6E8A-4147-A177-3AD203B41FA5}">
                      <a16:colId xmlns:a16="http://schemas.microsoft.com/office/drawing/2014/main" val="1845840966"/>
                    </a:ext>
                  </a:extLst>
                </a:gridCol>
                <a:gridCol w="1823338">
                  <a:extLst>
                    <a:ext uri="{9D8B030D-6E8A-4147-A177-3AD203B41FA5}">
                      <a16:colId xmlns:a16="http://schemas.microsoft.com/office/drawing/2014/main" val="1464607373"/>
                    </a:ext>
                  </a:extLst>
                </a:gridCol>
              </a:tblGrid>
              <a:tr h="370840">
                <a:tc>
                  <a:txBody>
                    <a:bodyPr/>
                    <a:lstStyle/>
                    <a:p>
                      <a:r>
                        <a:rPr lang="fi-FI" dirty="0"/>
                        <a:t>Supplier </a:t>
                      </a:r>
                    </a:p>
                  </a:txBody>
                  <a:tcPr/>
                </a:tc>
                <a:tc>
                  <a:txBody>
                    <a:bodyPr/>
                    <a:lstStyle/>
                    <a:p>
                      <a:r>
                        <a:rPr lang="fi-FI" dirty="0"/>
                        <a:t>Product</a:t>
                      </a:r>
                    </a:p>
                  </a:txBody>
                  <a:tcPr/>
                </a:tc>
                <a:tc>
                  <a:txBody>
                    <a:bodyPr/>
                    <a:lstStyle/>
                    <a:p>
                      <a:r>
                        <a:rPr lang="fi-FI" dirty="0" err="1"/>
                        <a:t>customer</a:t>
                      </a:r>
                      <a:endParaRPr lang="fi-FI" dirty="0"/>
                    </a:p>
                  </a:txBody>
                  <a:tcPr/>
                </a:tc>
                <a:extLst>
                  <a:ext uri="{0D108BD9-81ED-4DB2-BD59-A6C34878D82A}">
                    <a16:rowId xmlns:a16="http://schemas.microsoft.com/office/drawing/2014/main" val="1337451564"/>
                  </a:ext>
                </a:extLst>
              </a:tr>
            </a:tbl>
          </a:graphicData>
        </a:graphic>
      </p:graphicFrame>
      <p:graphicFrame>
        <p:nvGraphicFramePr>
          <p:cNvPr id="28" name="Table 27">
            <a:extLst>
              <a:ext uri="{FF2B5EF4-FFF2-40B4-BE49-F238E27FC236}">
                <a16:creationId xmlns:a16="http://schemas.microsoft.com/office/drawing/2014/main" id="{9C84D21C-8118-49AC-897E-E9601D9FD6F4}"/>
              </a:ext>
            </a:extLst>
          </p:cNvPr>
          <p:cNvGraphicFramePr>
            <a:graphicFrameLocks noGrp="1"/>
          </p:cNvGraphicFramePr>
          <p:nvPr>
            <p:extLst>
              <p:ext uri="{D42A27DB-BD31-4B8C-83A1-F6EECF244321}">
                <p14:modId xmlns:p14="http://schemas.microsoft.com/office/powerpoint/2010/main" val="215241222"/>
              </p:ext>
            </p:extLst>
          </p:nvPr>
        </p:nvGraphicFramePr>
        <p:xfrm>
          <a:off x="6505677" y="2606452"/>
          <a:ext cx="4201652" cy="370840"/>
        </p:xfrm>
        <a:graphic>
          <a:graphicData uri="http://schemas.openxmlformats.org/drawingml/2006/table">
            <a:tbl>
              <a:tblPr firstRow="1" bandRow="1">
                <a:tableStyleId>{5C22544A-7EE6-4342-B048-85BDC9FD1C3A}</a:tableStyleId>
              </a:tblPr>
              <a:tblGrid>
                <a:gridCol w="2100826">
                  <a:extLst>
                    <a:ext uri="{9D8B030D-6E8A-4147-A177-3AD203B41FA5}">
                      <a16:colId xmlns:a16="http://schemas.microsoft.com/office/drawing/2014/main" val="406934345"/>
                    </a:ext>
                  </a:extLst>
                </a:gridCol>
                <a:gridCol w="2100826">
                  <a:extLst>
                    <a:ext uri="{9D8B030D-6E8A-4147-A177-3AD203B41FA5}">
                      <a16:colId xmlns:a16="http://schemas.microsoft.com/office/drawing/2014/main" val="505598719"/>
                    </a:ext>
                  </a:extLst>
                </a:gridCol>
              </a:tblGrid>
              <a:tr h="370840">
                <a:tc>
                  <a:txBody>
                    <a:bodyPr/>
                    <a:lstStyle/>
                    <a:p>
                      <a:r>
                        <a:rPr lang="fi-FI" dirty="0"/>
                        <a:t>Supplier </a:t>
                      </a:r>
                    </a:p>
                  </a:txBody>
                  <a:tcPr/>
                </a:tc>
                <a:tc>
                  <a:txBody>
                    <a:bodyPr/>
                    <a:lstStyle/>
                    <a:p>
                      <a:r>
                        <a:rPr lang="fi-FI" dirty="0" err="1"/>
                        <a:t>product</a:t>
                      </a:r>
                      <a:endParaRPr lang="fi-FI" dirty="0"/>
                    </a:p>
                  </a:txBody>
                  <a:tcPr/>
                </a:tc>
                <a:extLst>
                  <a:ext uri="{0D108BD9-81ED-4DB2-BD59-A6C34878D82A}">
                    <a16:rowId xmlns:a16="http://schemas.microsoft.com/office/drawing/2014/main" val="4021306203"/>
                  </a:ext>
                </a:extLst>
              </a:tr>
            </a:tbl>
          </a:graphicData>
        </a:graphic>
      </p:graphicFrame>
      <p:graphicFrame>
        <p:nvGraphicFramePr>
          <p:cNvPr id="29" name="Table 28">
            <a:extLst>
              <a:ext uri="{FF2B5EF4-FFF2-40B4-BE49-F238E27FC236}">
                <a16:creationId xmlns:a16="http://schemas.microsoft.com/office/drawing/2014/main" id="{8FBF7604-869B-4CDB-907C-7F07343C8258}"/>
              </a:ext>
            </a:extLst>
          </p:cNvPr>
          <p:cNvGraphicFramePr>
            <a:graphicFrameLocks noGrp="1"/>
          </p:cNvGraphicFramePr>
          <p:nvPr>
            <p:extLst>
              <p:ext uri="{D42A27DB-BD31-4B8C-83A1-F6EECF244321}">
                <p14:modId xmlns:p14="http://schemas.microsoft.com/office/powerpoint/2010/main" val="2496459275"/>
              </p:ext>
            </p:extLst>
          </p:nvPr>
        </p:nvGraphicFramePr>
        <p:xfrm>
          <a:off x="6557157" y="3103858"/>
          <a:ext cx="3162712" cy="370840"/>
        </p:xfrm>
        <a:graphic>
          <a:graphicData uri="http://schemas.openxmlformats.org/drawingml/2006/table">
            <a:tbl>
              <a:tblPr firstRow="1" bandRow="1">
                <a:tableStyleId>{5C22544A-7EE6-4342-B048-85BDC9FD1C3A}</a:tableStyleId>
              </a:tblPr>
              <a:tblGrid>
                <a:gridCol w="1581356">
                  <a:extLst>
                    <a:ext uri="{9D8B030D-6E8A-4147-A177-3AD203B41FA5}">
                      <a16:colId xmlns:a16="http://schemas.microsoft.com/office/drawing/2014/main" val="406934345"/>
                    </a:ext>
                  </a:extLst>
                </a:gridCol>
                <a:gridCol w="1581356">
                  <a:extLst>
                    <a:ext uri="{9D8B030D-6E8A-4147-A177-3AD203B41FA5}">
                      <a16:colId xmlns:a16="http://schemas.microsoft.com/office/drawing/2014/main" val="505598719"/>
                    </a:ext>
                  </a:extLst>
                </a:gridCol>
              </a:tblGrid>
              <a:tr h="370840">
                <a:tc>
                  <a:txBody>
                    <a:bodyPr/>
                    <a:lstStyle/>
                    <a:p>
                      <a:r>
                        <a:rPr lang="fi-FI" dirty="0"/>
                        <a:t>Supplier  </a:t>
                      </a:r>
                    </a:p>
                  </a:txBody>
                  <a:tcPr/>
                </a:tc>
                <a:tc>
                  <a:txBody>
                    <a:bodyPr/>
                    <a:lstStyle/>
                    <a:p>
                      <a:r>
                        <a:rPr lang="fi-FI" dirty="0" err="1"/>
                        <a:t>customer</a:t>
                      </a:r>
                      <a:endParaRPr lang="fi-FI" dirty="0"/>
                    </a:p>
                  </a:txBody>
                  <a:tcPr/>
                </a:tc>
                <a:extLst>
                  <a:ext uri="{0D108BD9-81ED-4DB2-BD59-A6C34878D82A}">
                    <a16:rowId xmlns:a16="http://schemas.microsoft.com/office/drawing/2014/main" val="4021306203"/>
                  </a:ext>
                </a:extLst>
              </a:tr>
            </a:tbl>
          </a:graphicData>
        </a:graphic>
      </p:graphicFrame>
      <p:graphicFrame>
        <p:nvGraphicFramePr>
          <p:cNvPr id="31" name="Table 30">
            <a:extLst>
              <a:ext uri="{FF2B5EF4-FFF2-40B4-BE49-F238E27FC236}">
                <a16:creationId xmlns:a16="http://schemas.microsoft.com/office/drawing/2014/main" id="{E586AD6B-AABE-49AF-A326-EEDDB6258DAA}"/>
              </a:ext>
            </a:extLst>
          </p:cNvPr>
          <p:cNvGraphicFramePr>
            <a:graphicFrameLocks noGrp="1"/>
          </p:cNvGraphicFramePr>
          <p:nvPr>
            <p:extLst>
              <p:ext uri="{D42A27DB-BD31-4B8C-83A1-F6EECF244321}">
                <p14:modId xmlns:p14="http://schemas.microsoft.com/office/powerpoint/2010/main" val="2013005712"/>
              </p:ext>
            </p:extLst>
          </p:nvPr>
        </p:nvGraphicFramePr>
        <p:xfrm>
          <a:off x="6494206" y="3735913"/>
          <a:ext cx="3162712" cy="370840"/>
        </p:xfrm>
        <a:graphic>
          <a:graphicData uri="http://schemas.openxmlformats.org/drawingml/2006/table">
            <a:tbl>
              <a:tblPr firstRow="1" bandRow="1">
                <a:tableStyleId>{5C22544A-7EE6-4342-B048-85BDC9FD1C3A}</a:tableStyleId>
              </a:tblPr>
              <a:tblGrid>
                <a:gridCol w="1581356">
                  <a:extLst>
                    <a:ext uri="{9D8B030D-6E8A-4147-A177-3AD203B41FA5}">
                      <a16:colId xmlns:a16="http://schemas.microsoft.com/office/drawing/2014/main" val="406934345"/>
                    </a:ext>
                  </a:extLst>
                </a:gridCol>
                <a:gridCol w="1581356">
                  <a:extLst>
                    <a:ext uri="{9D8B030D-6E8A-4147-A177-3AD203B41FA5}">
                      <a16:colId xmlns:a16="http://schemas.microsoft.com/office/drawing/2014/main" val="505598719"/>
                    </a:ext>
                  </a:extLst>
                </a:gridCol>
              </a:tblGrid>
              <a:tr h="370840">
                <a:tc>
                  <a:txBody>
                    <a:bodyPr/>
                    <a:lstStyle/>
                    <a:p>
                      <a:r>
                        <a:rPr lang="fi-FI" dirty="0" err="1"/>
                        <a:t>Customer</a:t>
                      </a:r>
                      <a:endParaRPr lang="fi-FI" dirty="0"/>
                    </a:p>
                  </a:txBody>
                  <a:tcPr/>
                </a:tc>
                <a:tc>
                  <a:txBody>
                    <a:bodyPr/>
                    <a:lstStyle/>
                    <a:p>
                      <a:r>
                        <a:rPr lang="fi-FI" dirty="0" err="1"/>
                        <a:t>product</a:t>
                      </a:r>
                      <a:endParaRPr lang="fi-FI" dirty="0"/>
                    </a:p>
                  </a:txBody>
                  <a:tcPr/>
                </a:tc>
                <a:extLst>
                  <a:ext uri="{0D108BD9-81ED-4DB2-BD59-A6C34878D82A}">
                    <a16:rowId xmlns:a16="http://schemas.microsoft.com/office/drawing/2014/main" val="4021306203"/>
                  </a:ext>
                </a:extLst>
              </a:tr>
            </a:tbl>
          </a:graphicData>
        </a:graphic>
      </p:graphicFrame>
      <p:sp>
        <p:nvSpPr>
          <p:cNvPr id="32" name="Rectangle 31">
            <a:extLst>
              <a:ext uri="{FF2B5EF4-FFF2-40B4-BE49-F238E27FC236}">
                <a16:creationId xmlns:a16="http://schemas.microsoft.com/office/drawing/2014/main" id="{81C0566C-4F6A-4E6B-8283-7142BC8BDAD2}"/>
              </a:ext>
            </a:extLst>
          </p:cNvPr>
          <p:cNvSpPr/>
          <p:nvPr/>
        </p:nvSpPr>
        <p:spPr>
          <a:xfrm>
            <a:off x="7990347" y="5215810"/>
            <a:ext cx="804603" cy="348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ectangle 32">
            <a:extLst>
              <a:ext uri="{FF2B5EF4-FFF2-40B4-BE49-F238E27FC236}">
                <a16:creationId xmlns:a16="http://schemas.microsoft.com/office/drawing/2014/main" id="{3E262736-87CF-48F4-A0D8-C31ABBC39091}"/>
              </a:ext>
            </a:extLst>
          </p:cNvPr>
          <p:cNvSpPr/>
          <p:nvPr/>
        </p:nvSpPr>
        <p:spPr>
          <a:xfrm>
            <a:off x="10471355" y="5193487"/>
            <a:ext cx="1017637" cy="33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a:extLst>
              <a:ext uri="{FF2B5EF4-FFF2-40B4-BE49-F238E27FC236}">
                <a16:creationId xmlns:a16="http://schemas.microsoft.com/office/drawing/2014/main" id="{F6871C12-4EC1-4970-A03E-84F5EEA71B2E}"/>
              </a:ext>
            </a:extLst>
          </p:cNvPr>
          <p:cNvSpPr/>
          <p:nvPr/>
        </p:nvSpPr>
        <p:spPr>
          <a:xfrm>
            <a:off x="9348019" y="6280986"/>
            <a:ext cx="904568" cy="38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36" name="Straight Connector 35">
            <a:extLst>
              <a:ext uri="{FF2B5EF4-FFF2-40B4-BE49-F238E27FC236}">
                <a16:creationId xmlns:a16="http://schemas.microsoft.com/office/drawing/2014/main" id="{E7E6BECF-99C9-4A4C-A7D0-977F0F42152E}"/>
              </a:ext>
            </a:extLst>
          </p:cNvPr>
          <p:cNvCxnSpPr>
            <a:cxnSpLocks/>
            <a:endCxn id="37" idx="1"/>
          </p:cNvCxnSpPr>
          <p:nvPr/>
        </p:nvCxnSpPr>
        <p:spPr>
          <a:xfrm flipV="1">
            <a:off x="8801508" y="5396808"/>
            <a:ext cx="546511" cy="14698"/>
          </a:xfrm>
          <a:prstGeom prst="line">
            <a:avLst/>
          </a:prstGeom>
        </p:spPr>
        <p:style>
          <a:lnRef idx="1">
            <a:schemeClr val="accent1"/>
          </a:lnRef>
          <a:fillRef idx="0">
            <a:schemeClr val="accent1"/>
          </a:fillRef>
          <a:effectRef idx="0">
            <a:schemeClr val="accent1"/>
          </a:effectRef>
          <a:fontRef idx="minor">
            <a:schemeClr val="tx1"/>
          </a:fontRef>
        </p:style>
      </p:cxnSp>
      <p:sp>
        <p:nvSpPr>
          <p:cNvPr id="37" name="Flowchart: Decision 36">
            <a:extLst>
              <a:ext uri="{FF2B5EF4-FFF2-40B4-BE49-F238E27FC236}">
                <a16:creationId xmlns:a16="http://schemas.microsoft.com/office/drawing/2014/main" id="{BFABA2DE-861C-4DF2-8C09-4F7F52C00D0E}"/>
              </a:ext>
            </a:extLst>
          </p:cNvPr>
          <p:cNvSpPr/>
          <p:nvPr/>
        </p:nvSpPr>
        <p:spPr>
          <a:xfrm>
            <a:off x="9348019" y="5193487"/>
            <a:ext cx="661220" cy="40664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8" name="Flowchart: Decision 37">
            <a:extLst>
              <a:ext uri="{FF2B5EF4-FFF2-40B4-BE49-F238E27FC236}">
                <a16:creationId xmlns:a16="http://schemas.microsoft.com/office/drawing/2014/main" id="{BC5E4FE8-8CDA-4673-8D3E-8D3488F2FE43}"/>
              </a:ext>
            </a:extLst>
          </p:cNvPr>
          <p:cNvSpPr/>
          <p:nvPr/>
        </p:nvSpPr>
        <p:spPr>
          <a:xfrm>
            <a:off x="8308261" y="5858141"/>
            <a:ext cx="661220" cy="40664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9" name="Flowchart: Decision 38">
            <a:extLst>
              <a:ext uri="{FF2B5EF4-FFF2-40B4-BE49-F238E27FC236}">
                <a16:creationId xmlns:a16="http://schemas.microsoft.com/office/drawing/2014/main" id="{9B96C6C3-6E90-44D3-9A87-7AC50C72641C}"/>
              </a:ext>
            </a:extLst>
          </p:cNvPr>
          <p:cNvSpPr/>
          <p:nvPr/>
        </p:nvSpPr>
        <p:spPr>
          <a:xfrm>
            <a:off x="10707329" y="5979863"/>
            <a:ext cx="661220" cy="40664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42" name="Straight Connector 41">
            <a:extLst>
              <a:ext uri="{FF2B5EF4-FFF2-40B4-BE49-F238E27FC236}">
                <a16:creationId xmlns:a16="http://schemas.microsoft.com/office/drawing/2014/main" id="{B4DD46EB-2FC6-4AEB-94FE-B189D4DEE6FF}"/>
              </a:ext>
            </a:extLst>
          </p:cNvPr>
          <p:cNvCxnSpPr>
            <a:stCxn id="37" idx="3"/>
            <a:endCxn id="33" idx="1"/>
          </p:cNvCxnSpPr>
          <p:nvPr/>
        </p:nvCxnSpPr>
        <p:spPr>
          <a:xfrm flipV="1">
            <a:off x="10009239" y="5361700"/>
            <a:ext cx="462116" cy="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8E774F-F1A1-4642-81EC-6A55A63FFA03}"/>
              </a:ext>
            </a:extLst>
          </p:cNvPr>
          <p:cNvCxnSpPr>
            <a:stCxn id="32" idx="2"/>
          </p:cNvCxnSpPr>
          <p:nvPr/>
        </p:nvCxnSpPr>
        <p:spPr>
          <a:xfrm>
            <a:off x="8392649" y="5564327"/>
            <a:ext cx="174522" cy="236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62DCC1E-C5C8-4563-BC62-9CC104790F3C}"/>
              </a:ext>
            </a:extLst>
          </p:cNvPr>
          <p:cNvCxnSpPr>
            <a:stCxn id="38" idx="2"/>
            <a:endCxn id="34" idx="1"/>
          </p:cNvCxnSpPr>
          <p:nvPr/>
        </p:nvCxnSpPr>
        <p:spPr>
          <a:xfrm>
            <a:off x="8638871" y="6264782"/>
            <a:ext cx="709148" cy="20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E1A9C24-23BE-4E86-BB11-40DBB75C33D2}"/>
              </a:ext>
            </a:extLst>
          </p:cNvPr>
          <p:cNvCxnSpPr>
            <a:endCxn id="39" idx="0"/>
          </p:cNvCxnSpPr>
          <p:nvPr/>
        </p:nvCxnSpPr>
        <p:spPr>
          <a:xfrm>
            <a:off x="10980173" y="5529913"/>
            <a:ext cx="57766" cy="44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0C2D73-D124-4D0D-8B88-62A1063DB953}"/>
              </a:ext>
            </a:extLst>
          </p:cNvPr>
          <p:cNvCxnSpPr>
            <a:stCxn id="39" idx="1"/>
            <a:endCxn id="34" idx="3"/>
          </p:cNvCxnSpPr>
          <p:nvPr/>
        </p:nvCxnSpPr>
        <p:spPr>
          <a:xfrm flipH="1">
            <a:off x="10252587" y="6183184"/>
            <a:ext cx="454742" cy="2902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91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4022-95CA-4861-86B4-827AF5A01B47}"/>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02892441-694C-44E6-966C-1D065B1AB770}"/>
              </a:ext>
            </a:extLst>
          </p:cNvPr>
          <p:cNvSpPr>
            <a:spLocks noGrp="1"/>
          </p:cNvSpPr>
          <p:nvPr>
            <p:ph idx="1"/>
          </p:nvPr>
        </p:nvSpPr>
        <p:spPr/>
        <p:txBody>
          <a:bodyPr/>
          <a:lstStyle/>
          <a:p>
            <a:r>
              <a:rPr lang="en-US" dirty="0"/>
              <a:t>In this table solution some data are missed for example selling the X1 by ABC to </a:t>
            </a:r>
            <a:r>
              <a:rPr lang="en-US" dirty="0" err="1"/>
              <a:t>Giganti</a:t>
            </a:r>
            <a:r>
              <a:rPr lang="en-US" dirty="0"/>
              <a:t>. The 5N says if you lose the joint to the data then you should not decompose the data. </a:t>
            </a:r>
          </a:p>
        </p:txBody>
      </p:sp>
    </p:spTree>
    <p:extLst>
      <p:ext uri="{BB962C8B-B14F-4D97-AF65-F5344CB8AC3E}">
        <p14:creationId xmlns:p14="http://schemas.microsoft.com/office/powerpoint/2010/main" val="3143331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111B-C2EB-49CD-A70A-EE6BE72F8919}"/>
              </a:ext>
            </a:extLst>
          </p:cNvPr>
          <p:cNvSpPr>
            <a:spLocks noGrp="1"/>
          </p:cNvSpPr>
          <p:nvPr>
            <p:ph type="title"/>
          </p:nvPr>
        </p:nvSpPr>
        <p:spPr/>
        <p:txBody>
          <a:bodyPr/>
          <a:lstStyle/>
          <a:p>
            <a:r>
              <a:rPr lang="fi-FI" dirty="0" err="1"/>
              <a:t>Exercise</a:t>
            </a:r>
            <a:endParaRPr lang="fi-FI" dirty="0"/>
          </a:p>
        </p:txBody>
      </p:sp>
      <p:graphicFrame>
        <p:nvGraphicFramePr>
          <p:cNvPr id="4" name="Content Placeholder 3">
            <a:extLst>
              <a:ext uri="{FF2B5EF4-FFF2-40B4-BE49-F238E27FC236}">
                <a16:creationId xmlns:a16="http://schemas.microsoft.com/office/drawing/2014/main" id="{D8389B68-09D7-4B4D-89AE-A0CB38D8D49D}"/>
              </a:ext>
            </a:extLst>
          </p:cNvPr>
          <p:cNvGraphicFramePr>
            <a:graphicFrameLocks noGrp="1"/>
          </p:cNvGraphicFramePr>
          <p:nvPr>
            <p:ph idx="1"/>
            <p:extLst>
              <p:ext uri="{D42A27DB-BD31-4B8C-83A1-F6EECF244321}">
                <p14:modId xmlns:p14="http://schemas.microsoft.com/office/powerpoint/2010/main" val="3343570410"/>
              </p:ext>
            </p:extLst>
          </p:nvPr>
        </p:nvGraphicFramePr>
        <p:xfrm>
          <a:off x="1096963" y="1846263"/>
          <a:ext cx="10058400" cy="21234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666530342"/>
                    </a:ext>
                  </a:extLst>
                </a:gridCol>
                <a:gridCol w="1676400">
                  <a:extLst>
                    <a:ext uri="{9D8B030D-6E8A-4147-A177-3AD203B41FA5}">
                      <a16:colId xmlns:a16="http://schemas.microsoft.com/office/drawing/2014/main" val="2198584053"/>
                    </a:ext>
                  </a:extLst>
                </a:gridCol>
                <a:gridCol w="1676400">
                  <a:extLst>
                    <a:ext uri="{9D8B030D-6E8A-4147-A177-3AD203B41FA5}">
                      <a16:colId xmlns:a16="http://schemas.microsoft.com/office/drawing/2014/main" val="1993303079"/>
                    </a:ext>
                  </a:extLst>
                </a:gridCol>
                <a:gridCol w="1676400">
                  <a:extLst>
                    <a:ext uri="{9D8B030D-6E8A-4147-A177-3AD203B41FA5}">
                      <a16:colId xmlns:a16="http://schemas.microsoft.com/office/drawing/2014/main" val="358235290"/>
                    </a:ext>
                  </a:extLst>
                </a:gridCol>
                <a:gridCol w="1676400">
                  <a:extLst>
                    <a:ext uri="{9D8B030D-6E8A-4147-A177-3AD203B41FA5}">
                      <a16:colId xmlns:a16="http://schemas.microsoft.com/office/drawing/2014/main" val="282240076"/>
                    </a:ext>
                  </a:extLst>
                </a:gridCol>
                <a:gridCol w="1676400">
                  <a:extLst>
                    <a:ext uri="{9D8B030D-6E8A-4147-A177-3AD203B41FA5}">
                      <a16:colId xmlns:a16="http://schemas.microsoft.com/office/drawing/2014/main" val="4159456822"/>
                    </a:ext>
                  </a:extLst>
                </a:gridCol>
              </a:tblGrid>
              <a:tr h="370840">
                <a:tc>
                  <a:txBody>
                    <a:bodyPr/>
                    <a:lstStyle/>
                    <a:p>
                      <a:r>
                        <a:rPr lang="fi-FI" dirty="0" err="1"/>
                        <a:t>staffNo</a:t>
                      </a:r>
                      <a:endParaRPr lang="fi-FI" dirty="0"/>
                    </a:p>
                  </a:txBody>
                  <a:tcPr marL="104221" marR="104221"/>
                </a:tc>
                <a:tc>
                  <a:txBody>
                    <a:bodyPr/>
                    <a:lstStyle/>
                    <a:p>
                      <a:r>
                        <a:rPr lang="fi-FI" dirty="0" err="1"/>
                        <a:t>doctorName</a:t>
                      </a:r>
                      <a:endParaRPr lang="fi-FI" dirty="0"/>
                    </a:p>
                  </a:txBody>
                  <a:tcPr marL="104221" marR="104221"/>
                </a:tc>
                <a:tc>
                  <a:txBody>
                    <a:bodyPr/>
                    <a:lstStyle/>
                    <a:p>
                      <a:r>
                        <a:rPr lang="fi-FI" dirty="0" err="1"/>
                        <a:t>patientNo</a:t>
                      </a:r>
                      <a:endParaRPr lang="fi-FI" dirty="0"/>
                    </a:p>
                  </a:txBody>
                  <a:tcPr marL="104221" marR="104221"/>
                </a:tc>
                <a:tc>
                  <a:txBody>
                    <a:bodyPr/>
                    <a:lstStyle/>
                    <a:p>
                      <a:r>
                        <a:rPr lang="fi-FI" dirty="0" err="1"/>
                        <a:t>patientName</a:t>
                      </a:r>
                      <a:endParaRPr lang="fi-FI" dirty="0"/>
                    </a:p>
                  </a:txBody>
                  <a:tcPr marL="104221" marR="104221"/>
                </a:tc>
                <a:tc>
                  <a:txBody>
                    <a:bodyPr/>
                    <a:lstStyle/>
                    <a:p>
                      <a:r>
                        <a:rPr lang="fi-FI" dirty="0" err="1"/>
                        <a:t>appointmet</a:t>
                      </a:r>
                      <a:endParaRPr lang="fi-FI" dirty="0"/>
                    </a:p>
                    <a:p>
                      <a:r>
                        <a:rPr lang="fi-FI" dirty="0" err="1"/>
                        <a:t>date</a:t>
                      </a:r>
                      <a:r>
                        <a:rPr lang="fi-FI" dirty="0"/>
                        <a:t>    </a:t>
                      </a:r>
                      <a:r>
                        <a:rPr lang="fi-FI" dirty="0" err="1"/>
                        <a:t>time</a:t>
                      </a:r>
                      <a:endParaRPr lang="fi-FI" dirty="0"/>
                    </a:p>
                  </a:txBody>
                  <a:tcPr marL="104221" marR="104221"/>
                </a:tc>
                <a:tc>
                  <a:txBody>
                    <a:bodyPr/>
                    <a:lstStyle/>
                    <a:p>
                      <a:r>
                        <a:rPr lang="fi-FI" dirty="0" err="1"/>
                        <a:t>surgeryNo</a:t>
                      </a:r>
                      <a:endParaRPr lang="fi-FI" dirty="0"/>
                    </a:p>
                  </a:txBody>
                  <a:tcPr marL="104221" marR="104221"/>
                </a:tc>
                <a:extLst>
                  <a:ext uri="{0D108BD9-81ED-4DB2-BD59-A6C34878D82A}">
                    <a16:rowId xmlns:a16="http://schemas.microsoft.com/office/drawing/2014/main" val="2172725278"/>
                  </a:ext>
                </a:extLst>
              </a:tr>
              <a:tr h="370840">
                <a:tc>
                  <a:txBody>
                    <a:bodyPr/>
                    <a:lstStyle/>
                    <a:p>
                      <a:r>
                        <a:rPr lang="fi-FI" dirty="0"/>
                        <a:t> S101</a:t>
                      </a:r>
                    </a:p>
                  </a:txBody>
                  <a:tcPr marL="104221" marR="104221"/>
                </a:tc>
                <a:tc>
                  <a:txBody>
                    <a:bodyPr/>
                    <a:lstStyle/>
                    <a:p>
                      <a:r>
                        <a:rPr lang="fi-FI" dirty="0"/>
                        <a:t>Timo O</a:t>
                      </a:r>
                    </a:p>
                  </a:txBody>
                  <a:tcPr marL="104221" marR="104221"/>
                </a:tc>
                <a:tc>
                  <a:txBody>
                    <a:bodyPr/>
                    <a:lstStyle/>
                    <a:p>
                      <a:r>
                        <a:rPr lang="fi-FI" dirty="0"/>
                        <a:t>P100</a:t>
                      </a:r>
                    </a:p>
                  </a:txBody>
                  <a:tcPr marL="104221" marR="104221"/>
                </a:tc>
                <a:tc>
                  <a:txBody>
                    <a:bodyPr/>
                    <a:lstStyle/>
                    <a:p>
                      <a:r>
                        <a:rPr lang="fi-FI" dirty="0"/>
                        <a:t>Amir D</a:t>
                      </a:r>
                    </a:p>
                  </a:txBody>
                  <a:tcPr marL="104221" marR="104221"/>
                </a:tc>
                <a:tc>
                  <a:txBody>
                    <a:bodyPr/>
                    <a:lstStyle/>
                    <a:p>
                      <a:r>
                        <a:rPr lang="fi-FI" dirty="0"/>
                        <a:t>12.08    10:00</a:t>
                      </a:r>
                    </a:p>
                  </a:txBody>
                  <a:tcPr marL="104221" marR="104221"/>
                </a:tc>
                <a:tc>
                  <a:txBody>
                    <a:bodyPr/>
                    <a:lstStyle/>
                    <a:p>
                      <a:r>
                        <a:rPr lang="fi-FI" dirty="0"/>
                        <a:t>S10</a:t>
                      </a:r>
                    </a:p>
                  </a:txBody>
                  <a:tcPr marL="104221" marR="104221"/>
                </a:tc>
                <a:extLst>
                  <a:ext uri="{0D108BD9-81ED-4DB2-BD59-A6C34878D82A}">
                    <a16:rowId xmlns:a16="http://schemas.microsoft.com/office/drawing/2014/main" val="1686642023"/>
                  </a:ext>
                </a:extLst>
              </a:tr>
              <a:tr h="370840">
                <a:tc>
                  <a:txBody>
                    <a:bodyPr/>
                    <a:lstStyle/>
                    <a:p>
                      <a:r>
                        <a:rPr lang="fi-FI" dirty="0"/>
                        <a:t>S102</a:t>
                      </a:r>
                    </a:p>
                  </a:txBody>
                  <a:tcPr marL="104221" marR="104221"/>
                </a:tc>
                <a:tc>
                  <a:txBody>
                    <a:bodyPr/>
                    <a:lstStyle/>
                    <a:p>
                      <a:r>
                        <a:rPr lang="fi-FI" dirty="0"/>
                        <a:t>Outi K</a:t>
                      </a:r>
                    </a:p>
                  </a:txBody>
                  <a:tcPr marL="104221" marR="104221"/>
                </a:tc>
                <a:tc>
                  <a:txBody>
                    <a:bodyPr/>
                    <a:lstStyle/>
                    <a:p>
                      <a:r>
                        <a:rPr lang="fi-FI" dirty="0"/>
                        <a:t>P106</a:t>
                      </a:r>
                    </a:p>
                  </a:txBody>
                  <a:tcPr marL="104221" marR="104221"/>
                </a:tc>
                <a:tc>
                  <a:txBody>
                    <a:bodyPr/>
                    <a:lstStyle/>
                    <a:p>
                      <a:r>
                        <a:rPr lang="fi-FI" dirty="0"/>
                        <a:t>Marko H</a:t>
                      </a:r>
                    </a:p>
                  </a:txBody>
                  <a:tcPr marL="104221" marR="104221"/>
                </a:tc>
                <a:tc>
                  <a:txBody>
                    <a:bodyPr/>
                    <a:lstStyle/>
                    <a:p>
                      <a:r>
                        <a:rPr lang="fi-FI" dirty="0"/>
                        <a:t>23.08     14:00</a:t>
                      </a:r>
                    </a:p>
                  </a:txBody>
                  <a:tcPr marL="104221" marR="104221"/>
                </a:tc>
                <a:tc>
                  <a:txBody>
                    <a:bodyPr/>
                    <a:lstStyle/>
                    <a:p>
                      <a:r>
                        <a:rPr lang="fi-FI" dirty="0"/>
                        <a:t>S15</a:t>
                      </a:r>
                    </a:p>
                  </a:txBody>
                  <a:tcPr marL="104221" marR="104221"/>
                </a:tc>
                <a:extLst>
                  <a:ext uri="{0D108BD9-81ED-4DB2-BD59-A6C34878D82A}">
                    <a16:rowId xmlns:a16="http://schemas.microsoft.com/office/drawing/2014/main" val="650167382"/>
                  </a:ext>
                </a:extLst>
              </a:tr>
              <a:tr h="370840">
                <a:tc>
                  <a:txBody>
                    <a:bodyPr/>
                    <a:lstStyle/>
                    <a:p>
                      <a:r>
                        <a:rPr lang="fi-FI" dirty="0"/>
                        <a:t>S103</a:t>
                      </a:r>
                    </a:p>
                  </a:txBody>
                  <a:tcPr marL="104221" marR="104221"/>
                </a:tc>
                <a:tc>
                  <a:txBody>
                    <a:bodyPr/>
                    <a:lstStyle/>
                    <a:p>
                      <a:r>
                        <a:rPr lang="fi-FI" dirty="0"/>
                        <a:t>Robin D</a:t>
                      </a:r>
                    </a:p>
                  </a:txBody>
                  <a:tcPr marL="104221" marR="104221"/>
                </a:tc>
                <a:tc>
                  <a:txBody>
                    <a:bodyPr/>
                    <a:lstStyle/>
                    <a:p>
                      <a:r>
                        <a:rPr lang="fi-FI" dirty="0"/>
                        <a:t>P200</a:t>
                      </a:r>
                    </a:p>
                  </a:txBody>
                  <a:tcPr marL="104221" marR="104221"/>
                </a:tc>
                <a:tc>
                  <a:txBody>
                    <a:bodyPr/>
                    <a:lstStyle/>
                    <a:p>
                      <a:r>
                        <a:rPr lang="fi-FI" dirty="0"/>
                        <a:t>Amir D</a:t>
                      </a:r>
                    </a:p>
                  </a:txBody>
                  <a:tcPr marL="104221" marR="104221"/>
                </a:tc>
                <a:tc>
                  <a:txBody>
                    <a:bodyPr/>
                    <a:lstStyle/>
                    <a:p>
                      <a:r>
                        <a:rPr lang="fi-FI" dirty="0"/>
                        <a:t>14.09   16:00</a:t>
                      </a:r>
                    </a:p>
                  </a:txBody>
                  <a:tcPr marL="104221" marR="104221"/>
                </a:tc>
                <a:tc>
                  <a:txBody>
                    <a:bodyPr/>
                    <a:lstStyle/>
                    <a:p>
                      <a:r>
                        <a:rPr lang="fi-FI" dirty="0"/>
                        <a:t>S30</a:t>
                      </a:r>
                    </a:p>
                  </a:txBody>
                  <a:tcPr marL="104221" marR="104221"/>
                </a:tc>
                <a:extLst>
                  <a:ext uri="{0D108BD9-81ED-4DB2-BD59-A6C34878D82A}">
                    <a16:rowId xmlns:a16="http://schemas.microsoft.com/office/drawing/2014/main" val="836223429"/>
                  </a:ext>
                </a:extLst>
              </a:tr>
              <a:tr h="370840">
                <a:tc>
                  <a:txBody>
                    <a:bodyPr/>
                    <a:lstStyle/>
                    <a:p>
                      <a:r>
                        <a:rPr lang="fi-FI" dirty="0"/>
                        <a:t>S104</a:t>
                      </a:r>
                    </a:p>
                  </a:txBody>
                  <a:tcPr marL="104221" marR="104221"/>
                </a:tc>
                <a:tc>
                  <a:txBody>
                    <a:bodyPr/>
                    <a:lstStyle/>
                    <a:p>
                      <a:r>
                        <a:rPr lang="fi-FI" dirty="0"/>
                        <a:t>Magnus H</a:t>
                      </a:r>
                    </a:p>
                  </a:txBody>
                  <a:tcPr marL="104221" marR="104221"/>
                </a:tc>
                <a:tc>
                  <a:txBody>
                    <a:bodyPr/>
                    <a:lstStyle/>
                    <a:p>
                      <a:r>
                        <a:rPr lang="fi-FI" dirty="0"/>
                        <a:t>P201</a:t>
                      </a:r>
                    </a:p>
                  </a:txBody>
                  <a:tcPr marL="104221" marR="104221"/>
                </a:tc>
                <a:tc>
                  <a:txBody>
                    <a:bodyPr/>
                    <a:lstStyle/>
                    <a:p>
                      <a:r>
                        <a:rPr lang="fi-FI" dirty="0"/>
                        <a:t>Marko H</a:t>
                      </a:r>
                    </a:p>
                  </a:txBody>
                  <a:tcPr marL="104221" marR="104221"/>
                </a:tc>
                <a:tc>
                  <a:txBody>
                    <a:bodyPr/>
                    <a:lstStyle/>
                    <a:p>
                      <a:r>
                        <a:rPr lang="fi-FI" dirty="0"/>
                        <a:t>15.10   12:00</a:t>
                      </a:r>
                    </a:p>
                  </a:txBody>
                  <a:tcPr marL="104221" marR="104221"/>
                </a:tc>
                <a:tc>
                  <a:txBody>
                    <a:bodyPr/>
                    <a:lstStyle/>
                    <a:p>
                      <a:r>
                        <a:rPr lang="fi-FI" dirty="0"/>
                        <a:t>S13</a:t>
                      </a:r>
                    </a:p>
                  </a:txBody>
                  <a:tcPr marL="104221" marR="104221"/>
                </a:tc>
                <a:extLst>
                  <a:ext uri="{0D108BD9-81ED-4DB2-BD59-A6C34878D82A}">
                    <a16:rowId xmlns:a16="http://schemas.microsoft.com/office/drawing/2014/main" val="465599595"/>
                  </a:ext>
                </a:extLst>
              </a:tr>
            </a:tbl>
          </a:graphicData>
        </a:graphic>
      </p:graphicFrame>
      <p:sp>
        <p:nvSpPr>
          <p:cNvPr id="5" name="TextBox 4">
            <a:extLst>
              <a:ext uri="{FF2B5EF4-FFF2-40B4-BE49-F238E27FC236}">
                <a16:creationId xmlns:a16="http://schemas.microsoft.com/office/drawing/2014/main" id="{149412C5-D38A-461A-AA22-0EED1C0F942C}"/>
              </a:ext>
            </a:extLst>
          </p:cNvPr>
          <p:cNvSpPr txBox="1"/>
          <p:nvPr/>
        </p:nvSpPr>
        <p:spPr>
          <a:xfrm>
            <a:off x="1096963" y="4935975"/>
            <a:ext cx="7908758" cy="369332"/>
          </a:xfrm>
          <a:prstGeom prst="rect">
            <a:avLst/>
          </a:prstGeom>
          <a:noFill/>
        </p:spPr>
        <p:txBody>
          <a:bodyPr wrap="square" rtlCol="0">
            <a:spAutoFit/>
          </a:bodyPr>
          <a:lstStyle/>
          <a:p>
            <a:r>
              <a:rPr lang="fi-FI" dirty="0"/>
              <a:t>Make sure </a:t>
            </a:r>
            <a:r>
              <a:rPr lang="fi-FI" dirty="0" err="1"/>
              <a:t>the</a:t>
            </a:r>
            <a:r>
              <a:rPr lang="fi-FI" dirty="0"/>
              <a:t> </a:t>
            </a:r>
            <a:r>
              <a:rPr lang="fi-FI" dirty="0" err="1"/>
              <a:t>table</a:t>
            </a:r>
            <a:r>
              <a:rPr lang="fi-FI" dirty="0"/>
              <a:t> is </a:t>
            </a:r>
            <a:r>
              <a:rPr lang="fi-FI" dirty="0" err="1"/>
              <a:t>normalized</a:t>
            </a:r>
            <a:endParaRPr lang="fi-FI" dirty="0"/>
          </a:p>
        </p:txBody>
      </p:sp>
    </p:spTree>
    <p:extLst>
      <p:ext uri="{BB962C8B-B14F-4D97-AF65-F5344CB8AC3E}">
        <p14:creationId xmlns:p14="http://schemas.microsoft.com/office/powerpoint/2010/main" val="113264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73DE-E1AC-49E7-8982-812A68DBD7FB}"/>
              </a:ext>
            </a:extLst>
          </p:cNvPr>
          <p:cNvSpPr>
            <a:spLocks noGrp="1"/>
          </p:cNvSpPr>
          <p:nvPr>
            <p:ph type="title"/>
          </p:nvPr>
        </p:nvSpPr>
        <p:spPr/>
        <p:txBody>
          <a:bodyPr/>
          <a:lstStyle/>
          <a:p>
            <a:r>
              <a:rPr lang="fi-FI" dirty="0" err="1"/>
              <a:t>Exercise</a:t>
            </a:r>
            <a:endParaRPr lang="fi-FI" dirty="0"/>
          </a:p>
        </p:txBody>
      </p:sp>
      <p:graphicFrame>
        <p:nvGraphicFramePr>
          <p:cNvPr id="4" name="Table 3">
            <a:extLst>
              <a:ext uri="{FF2B5EF4-FFF2-40B4-BE49-F238E27FC236}">
                <a16:creationId xmlns:a16="http://schemas.microsoft.com/office/drawing/2014/main" id="{8F9D3B5C-D270-4222-BF07-D726DDBF159A}"/>
              </a:ext>
            </a:extLst>
          </p:cNvPr>
          <p:cNvGraphicFramePr>
            <a:graphicFrameLocks noGrp="1"/>
          </p:cNvGraphicFramePr>
          <p:nvPr>
            <p:extLst>
              <p:ext uri="{D42A27DB-BD31-4B8C-83A1-F6EECF244321}">
                <p14:modId xmlns:p14="http://schemas.microsoft.com/office/powerpoint/2010/main" val="1823210139"/>
              </p:ext>
            </p:extLst>
          </p:nvPr>
        </p:nvGraphicFramePr>
        <p:xfrm>
          <a:off x="800100" y="2773279"/>
          <a:ext cx="6328610" cy="2842649"/>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813885448"/>
                    </a:ext>
                  </a:extLst>
                </a:gridCol>
                <a:gridCol w="1065998">
                  <a:extLst>
                    <a:ext uri="{9D8B030D-6E8A-4147-A177-3AD203B41FA5}">
                      <a16:colId xmlns:a16="http://schemas.microsoft.com/office/drawing/2014/main" val="1545799387"/>
                    </a:ext>
                  </a:extLst>
                </a:gridCol>
                <a:gridCol w="1297004">
                  <a:extLst>
                    <a:ext uri="{9D8B030D-6E8A-4147-A177-3AD203B41FA5}">
                      <a16:colId xmlns:a16="http://schemas.microsoft.com/office/drawing/2014/main" val="1748901158"/>
                    </a:ext>
                  </a:extLst>
                </a:gridCol>
                <a:gridCol w="1297004">
                  <a:extLst>
                    <a:ext uri="{9D8B030D-6E8A-4147-A177-3AD203B41FA5}">
                      <a16:colId xmlns:a16="http://schemas.microsoft.com/office/drawing/2014/main" val="3158262300"/>
                    </a:ext>
                  </a:extLst>
                </a:gridCol>
                <a:gridCol w="1297004">
                  <a:extLst>
                    <a:ext uri="{9D8B030D-6E8A-4147-A177-3AD203B41FA5}">
                      <a16:colId xmlns:a16="http://schemas.microsoft.com/office/drawing/2014/main" val="1192201943"/>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318085">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860194373"/>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350797425"/>
                  </a:ext>
                </a:extLst>
              </a:tr>
              <a:tr h="556649">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527748749"/>
                  </a:ext>
                </a:extLst>
              </a:tr>
              <a:tr h="556649">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sp>
        <p:nvSpPr>
          <p:cNvPr id="5" name="TextBox 4">
            <a:extLst>
              <a:ext uri="{FF2B5EF4-FFF2-40B4-BE49-F238E27FC236}">
                <a16:creationId xmlns:a16="http://schemas.microsoft.com/office/drawing/2014/main" id="{9BBCDB83-A80D-4297-A73E-37C1DBD95FAD}"/>
              </a:ext>
            </a:extLst>
          </p:cNvPr>
          <p:cNvSpPr txBox="1"/>
          <p:nvPr/>
        </p:nvSpPr>
        <p:spPr>
          <a:xfrm>
            <a:off x="7772400" y="2869532"/>
            <a:ext cx="3814011" cy="1754326"/>
          </a:xfrm>
          <a:prstGeom prst="rect">
            <a:avLst/>
          </a:prstGeom>
          <a:noFill/>
        </p:spPr>
        <p:txBody>
          <a:bodyPr wrap="square" rtlCol="0">
            <a:spAutoFit/>
          </a:bodyPr>
          <a:lstStyle/>
          <a:p>
            <a:r>
              <a:rPr lang="fi-FI" dirty="0"/>
              <a:t>Three </a:t>
            </a:r>
            <a:r>
              <a:rPr lang="fi-FI" dirty="0" err="1"/>
              <a:t>major</a:t>
            </a:r>
            <a:r>
              <a:rPr lang="fi-FI" dirty="0"/>
              <a:t> </a:t>
            </a:r>
            <a:r>
              <a:rPr lang="fi-FI" dirty="0" err="1"/>
              <a:t>problem</a:t>
            </a:r>
            <a:r>
              <a:rPr lang="fi-FI" dirty="0"/>
              <a:t> </a:t>
            </a:r>
            <a:r>
              <a:rPr lang="fi-FI" dirty="0" err="1"/>
              <a:t>with</a:t>
            </a:r>
            <a:r>
              <a:rPr lang="fi-FI" dirty="0"/>
              <a:t> </a:t>
            </a:r>
            <a:r>
              <a:rPr lang="fi-FI" dirty="0" err="1"/>
              <a:t>this</a:t>
            </a:r>
            <a:r>
              <a:rPr lang="fi-FI" dirty="0"/>
              <a:t> </a:t>
            </a:r>
            <a:r>
              <a:rPr lang="fi-FI" dirty="0" err="1"/>
              <a:t>table</a:t>
            </a:r>
            <a:endParaRPr lang="fi-FI" dirty="0"/>
          </a:p>
          <a:p>
            <a:pPr marL="342900" indent="-342900">
              <a:buAutoNum type="arabicPeriod"/>
            </a:pPr>
            <a:r>
              <a:rPr lang="fi-FI" dirty="0" err="1"/>
              <a:t>Insertion</a:t>
            </a:r>
            <a:r>
              <a:rPr lang="fi-FI" dirty="0"/>
              <a:t> </a:t>
            </a:r>
            <a:r>
              <a:rPr lang="fi-FI" dirty="0" err="1"/>
              <a:t>anomaly</a:t>
            </a:r>
            <a:endParaRPr lang="fi-FI" dirty="0"/>
          </a:p>
          <a:p>
            <a:pPr marL="342900" indent="-342900">
              <a:buAutoNum type="arabicPeriod"/>
            </a:pPr>
            <a:r>
              <a:rPr lang="fi-FI" dirty="0" err="1"/>
              <a:t>Deletion</a:t>
            </a:r>
            <a:r>
              <a:rPr lang="fi-FI" dirty="0"/>
              <a:t> </a:t>
            </a:r>
            <a:r>
              <a:rPr lang="fi-FI" dirty="0" err="1"/>
              <a:t>anomaly</a:t>
            </a:r>
            <a:endParaRPr lang="fi-FI" dirty="0"/>
          </a:p>
          <a:p>
            <a:pPr marL="342900" indent="-342900">
              <a:buAutoNum type="arabicPeriod"/>
            </a:pPr>
            <a:r>
              <a:rPr lang="fi-FI" dirty="0" err="1"/>
              <a:t>Updating</a:t>
            </a:r>
            <a:r>
              <a:rPr lang="fi-FI" dirty="0"/>
              <a:t> </a:t>
            </a:r>
            <a:r>
              <a:rPr lang="fi-FI" dirty="0" err="1"/>
              <a:t>anomaly</a:t>
            </a:r>
            <a:endParaRPr lang="fi-FI" dirty="0"/>
          </a:p>
          <a:p>
            <a:endParaRPr lang="fi-FI" dirty="0"/>
          </a:p>
        </p:txBody>
      </p:sp>
    </p:spTree>
    <p:extLst>
      <p:ext uri="{BB962C8B-B14F-4D97-AF65-F5344CB8AC3E}">
        <p14:creationId xmlns:p14="http://schemas.microsoft.com/office/powerpoint/2010/main" val="96636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E0C4-6BAB-42C1-A1E9-4B92EE350FD5}"/>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D63B2841-F836-400D-A8BC-B2020EE350E7}"/>
              </a:ext>
            </a:extLst>
          </p:cNvPr>
          <p:cNvSpPr>
            <a:spLocks noGrp="1"/>
          </p:cNvSpPr>
          <p:nvPr>
            <p:ph idx="1"/>
          </p:nvPr>
        </p:nvSpPr>
        <p:spPr/>
        <p:txBody>
          <a:bodyPr>
            <a:normAutofit/>
          </a:bodyPr>
          <a:lstStyle/>
          <a:p>
            <a:r>
              <a:rPr lang="fi-FI" dirty="0" err="1"/>
              <a:t>This</a:t>
            </a:r>
            <a:r>
              <a:rPr lang="fi-FI" dirty="0"/>
              <a:t> </a:t>
            </a:r>
            <a:r>
              <a:rPr lang="fi-FI" dirty="0" err="1"/>
              <a:t>not</a:t>
            </a:r>
            <a:r>
              <a:rPr lang="fi-FI" dirty="0"/>
              <a:t> </a:t>
            </a:r>
            <a:r>
              <a:rPr lang="fi-FI" dirty="0" err="1"/>
              <a:t>normalized</a:t>
            </a:r>
            <a:r>
              <a:rPr lang="fi-FI" dirty="0"/>
              <a:t> </a:t>
            </a:r>
            <a:r>
              <a:rPr lang="fi-FI" dirty="0" err="1"/>
              <a:t>since</a:t>
            </a:r>
            <a:r>
              <a:rPr lang="fi-FI" dirty="0"/>
              <a:t> in </a:t>
            </a:r>
            <a:r>
              <a:rPr lang="fi-FI" dirty="0" err="1"/>
              <a:t>the</a:t>
            </a:r>
            <a:r>
              <a:rPr lang="fi-FI" dirty="0"/>
              <a:t> </a:t>
            </a:r>
            <a:r>
              <a:rPr lang="fi-FI" dirty="0" err="1"/>
              <a:t>appointment</a:t>
            </a:r>
            <a:r>
              <a:rPr lang="fi-FI" dirty="0"/>
              <a:t> </a:t>
            </a:r>
            <a:r>
              <a:rPr lang="fi-FI" dirty="0" err="1"/>
              <a:t>column</a:t>
            </a:r>
            <a:r>
              <a:rPr lang="fi-FI" dirty="0"/>
              <a:t> </a:t>
            </a:r>
            <a:r>
              <a:rPr lang="fi-FI" dirty="0" err="1"/>
              <a:t>there</a:t>
            </a:r>
            <a:r>
              <a:rPr lang="fi-FI" dirty="0"/>
              <a:t> </a:t>
            </a:r>
            <a:r>
              <a:rPr lang="fi-FI" dirty="0" err="1"/>
              <a:t>are</a:t>
            </a:r>
            <a:r>
              <a:rPr lang="fi-FI" dirty="0"/>
              <a:t> </a:t>
            </a:r>
            <a:r>
              <a:rPr lang="fi-FI" dirty="0" err="1"/>
              <a:t>multiple</a:t>
            </a:r>
            <a:r>
              <a:rPr lang="fi-FI" dirty="0"/>
              <a:t> </a:t>
            </a:r>
            <a:r>
              <a:rPr lang="fi-FI" dirty="0" err="1"/>
              <a:t>values</a:t>
            </a:r>
            <a:r>
              <a:rPr lang="fi-FI" dirty="0"/>
              <a:t> </a:t>
            </a:r>
            <a:r>
              <a:rPr lang="fi-FI" dirty="0" err="1"/>
              <a:t>that</a:t>
            </a:r>
            <a:r>
              <a:rPr lang="fi-FI" dirty="0"/>
              <a:t> </a:t>
            </a:r>
            <a:r>
              <a:rPr lang="fi-FI" dirty="0" err="1"/>
              <a:t>violate</a:t>
            </a:r>
            <a:r>
              <a:rPr lang="fi-FI" dirty="0"/>
              <a:t> </a:t>
            </a:r>
            <a:r>
              <a:rPr lang="fi-FI" dirty="0" err="1"/>
              <a:t>the</a:t>
            </a:r>
            <a:r>
              <a:rPr lang="fi-FI" dirty="0"/>
              <a:t> 1NF.  </a:t>
            </a:r>
          </a:p>
          <a:p>
            <a:r>
              <a:rPr lang="fi-FI" dirty="0" err="1"/>
              <a:t>Considering</a:t>
            </a:r>
            <a:r>
              <a:rPr lang="fi-FI" dirty="0"/>
              <a:t> </a:t>
            </a:r>
            <a:r>
              <a:rPr lang="fi-FI" dirty="0" err="1"/>
              <a:t>the</a:t>
            </a:r>
            <a:r>
              <a:rPr lang="fi-FI" dirty="0"/>
              <a:t> </a:t>
            </a:r>
            <a:r>
              <a:rPr lang="fi-FI" dirty="0" err="1"/>
              <a:t>staff</a:t>
            </a:r>
            <a:r>
              <a:rPr lang="fi-FI" dirty="0"/>
              <a:t> and </a:t>
            </a:r>
            <a:r>
              <a:rPr lang="fi-FI" dirty="0" err="1"/>
              <a:t>pationetNo</a:t>
            </a:r>
            <a:r>
              <a:rPr lang="fi-FI" dirty="0"/>
              <a:t> as </a:t>
            </a:r>
            <a:r>
              <a:rPr lang="fi-FI" dirty="0" err="1"/>
              <a:t>candidate</a:t>
            </a:r>
            <a:r>
              <a:rPr lang="fi-FI" dirty="0"/>
              <a:t> </a:t>
            </a:r>
            <a:r>
              <a:rPr lang="fi-FI" dirty="0" err="1"/>
              <a:t>keys</a:t>
            </a:r>
            <a:r>
              <a:rPr lang="fi-FI" dirty="0"/>
              <a:t> </a:t>
            </a:r>
            <a:r>
              <a:rPr lang="fi-FI" dirty="0" err="1"/>
              <a:t>there</a:t>
            </a:r>
            <a:r>
              <a:rPr lang="fi-FI" dirty="0"/>
              <a:t> </a:t>
            </a:r>
            <a:r>
              <a:rPr lang="fi-FI" dirty="0" err="1"/>
              <a:t>are</a:t>
            </a:r>
            <a:r>
              <a:rPr lang="fi-FI" dirty="0"/>
              <a:t> </a:t>
            </a:r>
            <a:r>
              <a:rPr lang="fi-FI" dirty="0" err="1"/>
              <a:t>many</a:t>
            </a:r>
            <a:r>
              <a:rPr lang="fi-FI" dirty="0"/>
              <a:t> </a:t>
            </a:r>
            <a:r>
              <a:rPr lang="fi-FI" dirty="0" err="1"/>
              <a:t>anomalies</a:t>
            </a:r>
            <a:r>
              <a:rPr lang="fi-FI" dirty="0"/>
              <a:t> </a:t>
            </a:r>
            <a:r>
              <a:rPr lang="fi-FI" dirty="0" err="1"/>
              <a:t>that</a:t>
            </a:r>
            <a:r>
              <a:rPr lang="fi-FI" dirty="0"/>
              <a:t> </a:t>
            </a:r>
            <a:r>
              <a:rPr lang="fi-FI" dirty="0" err="1"/>
              <a:t>exist</a:t>
            </a:r>
            <a:r>
              <a:rPr lang="fi-FI" dirty="0"/>
              <a:t>.</a:t>
            </a:r>
          </a:p>
          <a:p>
            <a:pPr marL="800100" lvl="1" indent="-342900">
              <a:buFont typeface="+mj-lt"/>
              <a:buAutoNum type="arabicPeriod"/>
            </a:pPr>
            <a:r>
              <a:rPr lang="fi-FI" dirty="0" err="1"/>
              <a:t>Insertion</a:t>
            </a:r>
            <a:r>
              <a:rPr lang="fi-FI" dirty="0"/>
              <a:t> </a:t>
            </a:r>
            <a:r>
              <a:rPr lang="fi-FI" dirty="0" err="1"/>
              <a:t>anomalies</a:t>
            </a:r>
            <a:r>
              <a:rPr lang="fi-FI" dirty="0"/>
              <a:t>:</a:t>
            </a:r>
          </a:p>
          <a:p>
            <a:pPr marL="1200150" lvl="2" indent="-342900"/>
            <a:r>
              <a:rPr lang="fi-FI" dirty="0"/>
              <a:t>To </a:t>
            </a:r>
            <a:r>
              <a:rPr lang="fi-FI" dirty="0" err="1"/>
              <a:t>insert</a:t>
            </a:r>
            <a:r>
              <a:rPr lang="fi-FI" dirty="0"/>
              <a:t> a </a:t>
            </a:r>
            <a:r>
              <a:rPr lang="fi-FI" dirty="0" err="1"/>
              <a:t>new</a:t>
            </a:r>
            <a:r>
              <a:rPr lang="fi-FI" dirty="0"/>
              <a:t> </a:t>
            </a:r>
            <a:r>
              <a:rPr lang="fi-FI" dirty="0" err="1"/>
              <a:t>patient</a:t>
            </a:r>
            <a:r>
              <a:rPr lang="fi-FI" dirty="0"/>
              <a:t> to </a:t>
            </a:r>
            <a:r>
              <a:rPr lang="fi-FI" dirty="0" err="1"/>
              <a:t>make</a:t>
            </a:r>
            <a:r>
              <a:rPr lang="fi-FI" dirty="0"/>
              <a:t> an </a:t>
            </a:r>
            <a:r>
              <a:rPr lang="fi-FI" dirty="0" err="1"/>
              <a:t>appointment</a:t>
            </a:r>
            <a:r>
              <a:rPr lang="fi-FI" dirty="0"/>
              <a:t> </a:t>
            </a:r>
            <a:r>
              <a:rPr lang="fi-FI" dirty="0" err="1"/>
              <a:t>with</a:t>
            </a:r>
            <a:r>
              <a:rPr lang="fi-FI" dirty="0"/>
              <a:t> </a:t>
            </a:r>
            <a:r>
              <a:rPr lang="fi-FI" dirty="0" err="1"/>
              <a:t>doctor</a:t>
            </a:r>
            <a:r>
              <a:rPr lang="fi-FI" dirty="0"/>
              <a:t> </a:t>
            </a:r>
            <a:r>
              <a:rPr lang="fi-FI" dirty="0" err="1"/>
              <a:t>we</a:t>
            </a:r>
            <a:r>
              <a:rPr lang="fi-FI" dirty="0"/>
              <a:t> </a:t>
            </a:r>
            <a:r>
              <a:rPr lang="fi-FI" dirty="0" err="1"/>
              <a:t>need</a:t>
            </a:r>
            <a:r>
              <a:rPr lang="fi-FI" dirty="0"/>
              <a:t> to </a:t>
            </a:r>
            <a:r>
              <a:rPr lang="fi-FI" dirty="0" err="1"/>
              <a:t>enter</a:t>
            </a:r>
            <a:r>
              <a:rPr lang="fi-FI" dirty="0"/>
              <a:t> </a:t>
            </a:r>
            <a:r>
              <a:rPr lang="fi-FI" dirty="0" err="1"/>
              <a:t>the</a:t>
            </a:r>
            <a:r>
              <a:rPr lang="fi-FI" dirty="0"/>
              <a:t> </a:t>
            </a:r>
            <a:r>
              <a:rPr lang="fi-FI" dirty="0" err="1"/>
              <a:t>correct</a:t>
            </a:r>
            <a:r>
              <a:rPr lang="fi-FI" dirty="0"/>
              <a:t> </a:t>
            </a:r>
            <a:r>
              <a:rPr lang="fi-FI" dirty="0" err="1"/>
              <a:t>detail</a:t>
            </a:r>
            <a:r>
              <a:rPr lang="fi-FI" dirty="0"/>
              <a:t> for </a:t>
            </a:r>
            <a:r>
              <a:rPr lang="fi-FI" dirty="0" err="1"/>
              <a:t>the</a:t>
            </a:r>
            <a:r>
              <a:rPr lang="fi-FI" dirty="0"/>
              <a:t> </a:t>
            </a:r>
            <a:r>
              <a:rPr lang="fi-FI" dirty="0" err="1"/>
              <a:t>staff</a:t>
            </a:r>
            <a:r>
              <a:rPr lang="fi-FI" dirty="0"/>
              <a:t>, </a:t>
            </a:r>
            <a:r>
              <a:rPr lang="fi-FI" dirty="0" err="1"/>
              <a:t>e.g</a:t>
            </a:r>
            <a:r>
              <a:rPr lang="fi-FI" dirty="0"/>
              <a:t>., to </a:t>
            </a:r>
            <a:r>
              <a:rPr lang="fi-FI" dirty="0" err="1"/>
              <a:t>add</a:t>
            </a:r>
            <a:r>
              <a:rPr lang="fi-FI" dirty="0"/>
              <a:t> a </a:t>
            </a:r>
            <a:r>
              <a:rPr lang="fi-FI" dirty="0" err="1"/>
              <a:t>new</a:t>
            </a:r>
            <a:r>
              <a:rPr lang="fi-FI" dirty="0"/>
              <a:t> </a:t>
            </a:r>
            <a:r>
              <a:rPr lang="fi-FI" dirty="0" err="1"/>
              <a:t>patient</a:t>
            </a:r>
            <a:r>
              <a:rPr lang="fi-FI" dirty="0"/>
              <a:t> </a:t>
            </a:r>
            <a:r>
              <a:rPr lang="fi-FI" dirty="0" err="1"/>
              <a:t>we</a:t>
            </a:r>
            <a:r>
              <a:rPr lang="fi-FI" dirty="0"/>
              <a:t> </a:t>
            </a:r>
            <a:r>
              <a:rPr lang="fi-FI" dirty="0" err="1"/>
              <a:t>need</a:t>
            </a:r>
            <a:r>
              <a:rPr lang="fi-FI" dirty="0"/>
              <a:t> to </a:t>
            </a:r>
            <a:r>
              <a:rPr lang="fi-FI" dirty="0" err="1"/>
              <a:t>add</a:t>
            </a:r>
            <a:r>
              <a:rPr lang="fi-FI" dirty="0"/>
              <a:t> </a:t>
            </a:r>
            <a:r>
              <a:rPr lang="fi-FI" dirty="0" err="1"/>
              <a:t>patientNo</a:t>
            </a:r>
            <a:r>
              <a:rPr lang="fi-FI" dirty="0"/>
              <a:t>, </a:t>
            </a:r>
            <a:r>
              <a:rPr lang="fi-FI" dirty="0" err="1"/>
              <a:t>patientName</a:t>
            </a:r>
            <a:r>
              <a:rPr lang="fi-FI" dirty="0"/>
              <a:t> and am an </a:t>
            </a:r>
            <a:r>
              <a:rPr lang="fi-FI" dirty="0" err="1"/>
              <a:t>appointment</a:t>
            </a:r>
            <a:r>
              <a:rPr lang="fi-FI" dirty="0"/>
              <a:t>, </a:t>
            </a:r>
            <a:r>
              <a:rPr lang="fi-FI" dirty="0" err="1"/>
              <a:t>we</a:t>
            </a:r>
            <a:r>
              <a:rPr lang="fi-FI" dirty="0"/>
              <a:t> </a:t>
            </a:r>
            <a:r>
              <a:rPr lang="fi-FI" dirty="0" err="1"/>
              <a:t>must</a:t>
            </a:r>
            <a:r>
              <a:rPr lang="fi-FI" dirty="0"/>
              <a:t> </a:t>
            </a:r>
            <a:r>
              <a:rPr lang="fi-FI" dirty="0" err="1"/>
              <a:t>enter</a:t>
            </a:r>
            <a:r>
              <a:rPr lang="fi-FI" dirty="0"/>
              <a:t> </a:t>
            </a:r>
            <a:r>
              <a:rPr lang="fi-FI" dirty="0" err="1"/>
              <a:t>the</a:t>
            </a:r>
            <a:r>
              <a:rPr lang="fi-FI" dirty="0"/>
              <a:t> </a:t>
            </a:r>
            <a:r>
              <a:rPr lang="fi-FI" dirty="0" err="1"/>
              <a:t>corrrect</a:t>
            </a:r>
            <a:r>
              <a:rPr lang="fi-FI" dirty="0"/>
              <a:t> </a:t>
            </a:r>
            <a:r>
              <a:rPr lang="fi-FI" dirty="0" err="1"/>
              <a:t>details</a:t>
            </a:r>
            <a:r>
              <a:rPr lang="fi-FI" dirty="0"/>
              <a:t> of </a:t>
            </a:r>
            <a:r>
              <a:rPr lang="fi-FI" dirty="0" err="1"/>
              <a:t>the</a:t>
            </a:r>
            <a:r>
              <a:rPr lang="fi-FI" dirty="0"/>
              <a:t> </a:t>
            </a:r>
            <a:r>
              <a:rPr lang="fi-FI" dirty="0" err="1"/>
              <a:t>doctor</a:t>
            </a:r>
            <a:r>
              <a:rPr lang="fi-FI" dirty="0"/>
              <a:t> (</a:t>
            </a:r>
            <a:r>
              <a:rPr lang="fi-FI" dirty="0" err="1"/>
              <a:t>staffNo</a:t>
            </a:r>
            <a:r>
              <a:rPr lang="fi-FI" dirty="0"/>
              <a:t>, </a:t>
            </a:r>
            <a:r>
              <a:rPr lang="fi-FI" dirty="0" err="1"/>
              <a:t>doctorName</a:t>
            </a:r>
            <a:r>
              <a:rPr lang="fi-FI" dirty="0"/>
              <a:t>) </a:t>
            </a:r>
            <a:r>
              <a:rPr lang="fi-FI" dirty="0" err="1"/>
              <a:t>so</a:t>
            </a:r>
            <a:r>
              <a:rPr lang="fi-FI" dirty="0"/>
              <a:t> </a:t>
            </a:r>
            <a:r>
              <a:rPr lang="fi-FI" dirty="0" err="1"/>
              <a:t>the</a:t>
            </a:r>
            <a:r>
              <a:rPr lang="fi-FI" dirty="0"/>
              <a:t> </a:t>
            </a:r>
            <a:r>
              <a:rPr lang="fi-FI" dirty="0" err="1"/>
              <a:t>detail</a:t>
            </a:r>
            <a:r>
              <a:rPr lang="fi-FI" dirty="0"/>
              <a:t> </a:t>
            </a:r>
            <a:r>
              <a:rPr lang="fi-FI" dirty="0" err="1"/>
              <a:t>consistent</a:t>
            </a:r>
            <a:r>
              <a:rPr lang="fi-FI" dirty="0"/>
              <a:t> </a:t>
            </a:r>
            <a:r>
              <a:rPr lang="fi-FI" dirty="0" err="1"/>
              <a:t>with</a:t>
            </a:r>
            <a:r>
              <a:rPr lang="fi-FI" dirty="0"/>
              <a:t> </a:t>
            </a:r>
            <a:r>
              <a:rPr lang="fi-FI" dirty="0" err="1"/>
              <a:t>values</a:t>
            </a:r>
            <a:r>
              <a:rPr lang="fi-FI" dirty="0"/>
              <a:t> for </a:t>
            </a:r>
            <a:r>
              <a:rPr lang="fi-FI" dirty="0" err="1"/>
              <a:t>the</a:t>
            </a:r>
            <a:r>
              <a:rPr lang="fi-FI" dirty="0"/>
              <a:t> </a:t>
            </a:r>
            <a:r>
              <a:rPr lang="fi-FI" dirty="0" err="1"/>
              <a:t>designated</a:t>
            </a:r>
            <a:r>
              <a:rPr lang="fi-FI" dirty="0"/>
              <a:t> </a:t>
            </a:r>
            <a:r>
              <a:rPr lang="fi-FI" dirty="0" err="1"/>
              <a:t>doctor</a:t>
            </a:r>
            <a:r>
              <a:rPr lang="fi-FI" dirty="0"/>
              <a:t>.</a:t>
            </a:r>
          </a:p>
          <a:p>
            <a:pPr marL="800100" lvl="1" indent="-342900">
              <a:buFont typeface="+mj-lt"/>
              <a:buAutoNum type="arabicPeriod"/>
            </a:pPr>
            <a:r>
              <a:rPr lang="fi-FI" dirty="0" err="1"/>
              <a:t>Deletion</a:t>
            </a:r>
            <a:r>
              <a:rPr lang="fi-FI" dirty="0"/>
              <a:t> </a:t>
            </a:r>
            <a:r>
              <a:rPr lang="fi-FI" dirty="0" err="1"/>
              <a:t>anomalies</a:t>
            </a:r>
            <a:r>
              <a:rPr lang="fi-FI" dirty="0"/>
              <a:t>:</a:t>
            </a:r>
          </a:p>
          <a:p>
            <a:pPr marL="1200150" lvl="2" indent="-342900"/>
            <a:r>
              <a:rPr lang="fi-FI" dirty="0"/>
              <a:t>If </a:t>
            </a:r>
            <a:r>
              <a:rPr lang="fi-FI" dirty="0" err="1"/>
              <a:t>we</a:t>
            </a:r>
            <a:r>
              <a:rPr lang="fi-FI" dirty="0"/>
              <a:t> </a:t>
            </a:r>
            <a:r>
              <a:rPr lang="fi-FI" dirty="0" err="1"/>
              <a:t>want</a:t>
            </a:r>
            <a:r>
              <a:rPr lang="fi-FI" dirty="0"/>
              <a:t> to </a:t>
            </a:r>
            <a:r>
              <a:rPr lang="fi-FI" dirty="0" err="1"/>
              <a:t>delete</a:t>
            </a:r>
            <a:r>
              <a:rPr lang="fi-FI" dirty="0"/>
              <a:t> a </a:t>
            </a:r>
            <a:r>
              <a:rPr lang="fi-FI" dirty="0" err="1"/>
              <a:t>patient</a:t>
            </a:r>
            <a:r>
              <a:rPr lang="fi-FI" dirty="0"/>
              <a:t> </a:t>
            </a:r>
            <a:r>
              <a:rPr lang="fi-FI" dirty="0" err="1"/>
              <a:t>named</a:t>
            </a:r>
            <a:r>
              <a:rPr lang="fi-FI" dirty="0"/>
              <a:t> Amir D for </a:t>
            </a:r>
            <a:r>
              <a:rPr lang="fi-FI" dirty="0" err="1"/>
              <a:t>example</a:t>
            </a:r>
            <a:r>
              <a:rPr lang="fi-FI" dirty="0"/>
              <a:t>, </a:t>
            </a:r>
            <a:r>
              <a:rPr lang="fi-FI" dirty="0" err="1"/>
              <a:t>two</a:t>
            </a:r>
            <a:r>
              <a:rPr lang="fi-FI" dirty="0"/>
              <a:t> </a:t>
            </a:r>
            <a:r>
              <a:rPr lang="fi-FI" dirty="0" err="1"/>
              <a:t>records</a:t>
            </a:r>
            <a:r>
              <a:rPr lang="fi-FI" dirty="0"/>
              <a:t> </a:t>
            </a:r>
            <a:r>
              <a:rPr lang="fi-FI" dirty="0" err="1"/>
              <a:t>need</a:t>
            </a:r>
            <a:r>
              <a:rPr lang="fi-FI" dirty="0"/>
              <a:t> to </a:t>
            </a:r>
            <a:r>
              <a:rPr lang="fi-FI" dirty="0" err="1"/>
              <a:t>be</a:t>
            </a:r>
            <a:r>
              <a:rPr lang="fi-FI" dirty="0"/>
              <a:t> </a:t>
            </a:r>
            <a:r>
              <a:rPr lang="fi-FI" dirty="0" err="1"/>
              <a:t>deleted</a:t>
            </a:r>
            <a:r>
              <a:rPr lang="fi-FI" dirty="0"/>
              <a:t>. </a:t>
            </a:r>
            <a:r>
              <a:rPr lang="fi-FI" dirty="0" err="1"/>
              <a:t>This</a:t>
            </a:r>
            <a:r>
              <a:rPr lang="fi-FI" dirty="0"/>
              <a:t> </a:t>
            </a:r>
            <a:r>
              <a:rPr lang="fi-FI" dirty="0" err="1"/>
              <a:t>anomaly</a:t>
            </a:r>
            <a:r>
              <a:rPr lang="fi-FI" dirty="0"/>
              <a:t> is </a:t>
            </a:r>
            <a:r>
              <a:rPr lang="fi-FI" dirty="0" err="1"/>
              <a:t>also</a:t>
            </a:r>
            <a:r>
              <a:rPr lang="fi-FI" dirty="0"/>
              <a:t> </a:t>
            </a:r>
            <a:r>
              <a:rPr lang="fi-FI" dirty="0" err="1"/>
              <a:t>obvious</a:t>
            </a:r>
            <a:r>
              <a:rPr lang="fi-FI" dirty="0"/>
              <a:t> </a:t>
            </a:r>
            <a:r>
              <a:rPr lang="fi-FI" dirty="0" err="1"/>
              <a:t>when</a:t>
            </a:r>
            <a:r>
              <a:rPr lang="fi-FI" dirty="0"/>
              <a:t> </a:t>
            </a:r>
            <a:r>
              <a:rPr lang="fi-FI" dirty="0" err="1"/>
              <a:t>we</a:t>
            </a:r>
            <a:r>
              <a:rPr lang="fi-FI" dirty="0"/>
              <a:t> </a:t>
            </a:r>
            <a:r>
              <a:rPr lang="fi-FI" dirty="0" err="1"/>
              <a:t>want</a:t>
            </a:r>
            <a:r>
              <a:rPr lang="fi-FI" dirty="0"/>
              <a:t> to </a:t>
            </a:r>
            <a:r>
              <a:rPr lang="fi-FI" dirty="0" err="1"/>
              <a:t>delete</a:t>
            </a:r>
            <a:r>
              <a:rPr lang="fi-FI" dirty="0"/>
              <a:t> </a:t>
            </a:r>
            <a:r>
              <a:rPr lang="fi-FI" dirty="0" err="1"/>
              <a:t>the</a:t>
            </a:r>
            <a:r>
              <a:rPr lang="fi-FI" dirty="0"/>
              <a:t> </a:t>
            </a:r>
            <a:r>
              <a:rPr lang="fi-FI" dirty="0" err="1"/>
              <a:t>doctor</a:t>
            </a:r>
            <a:r>
              <a:rPr lang="fi-FI" dirty="0"/>
              <a:t>, </a:t>
            </a:r>
            <a:r>
              <a:rPr lang="fi-FI" dirty="0" err="1"/>
              <a:t>multiple</a:t>
            </a:r>
            <a:r>
              <a:rPr lang="fi-FI" dirty="0"/>
              <a:t> </a:t>
            </a:r>
            <a:r>
              <a:rPr lang="fi-FI" dirty="0" err="1"/>
              <a:t>recodes</a:t>
            </a:r>
            <a:r>
              <a:rPr lang="fi-FI" dirty="0"/>
              <a:t> </a:t>
            </a:r>
            <a:r>
              <a:rPr lang="fi-FI" dirty="0" err="1"/>
              <a:t>needs</a:t>
            </a:r>
            <a:r>
              <a:rPr lang="fi-FI" dirty="0"/>
              <a:t> to </a:t>
            </a:r>
            <a:r>
              <a:rPr lang="fi-FI" dirty="0" err="1"/>
              <a:t>be</a:t>
            </a:r>
            <a:r>
              <a:rPr lang="fi-FI" dirty="0"/>
              <a:t> </a:t>
            </a:r>
            <a:r>
              <a:rPr lang="fi-FI" dirty="0" err="1"/>
              <a:t>deleted</a:t>
            </a:r>
            <a:r>
              <a:rPr lang="fi-FI" dirty="0"/>
              <a:t> to </a:t>
            </a:r>
            <a:r>
              <a:rPr lang="fi-FI" dirty="0" err="1"/>
              <a:t>maintain</a:t>
            </a:r>
            <a:r>
              <a:rPr lang="fi-FI" dirty="0"/>
              <a:t> </a:t>
            </a:r>
            <a:r>
              <a:rPr lang="fi-FI" dirty="0" err="1"/>
              <a:t>the</a:t>
            </a:r>
            <a:r>
              <a:rPr lang="fi-FI" dirty="0"/>
              <a:t> data </a:t>
            </a:r>
            <a:r>
              <a:rPr lang="fi-FI" dirty="0" err="1"/>
              <a:t>integrity</a:t>
            </a:r>
            <a:r>
              <a:rPr lang="fi-FI" dirty="0"/>
              <a:t>. </a:t>
            </a:r>
            <a:r>
              <a:rPr lang="fi-FI" dirty="0" err="1"/>
              <a:t>When</a:t>
            </a:r>
            <a:r>
              <a:rPr lang="fi-FI" dirty="0"/>
              <a:t> </a:t>
            </a:r>
            <a:r>
              <a:rPr lang="fi-FI" dirty="0" err="1"/>
              <a:t>we</a:t>
            </a:r>
            <a:r>
              <a:rPr lang="fi-FI" dirty="0"/>
              <a:t> </a:t>
            </a:r>
            <a:r>
              <a:rPr lang="fi-FI" dirty="0" err="1"/>
              <a:t>delete</a:t>
            </a:r>
            <a:r>
              <a:rPr lang="fi-FI" dirty="0"/>
              <a:t> a </a:t>
            </a:r>
            <a:r>
              <a:rPr lang="fi-FI" dirty="0" err="1"/>
              <a:t>doctor</a:t>
            </a:r>
            <a:r>
              <a:rPr lang="fi-FI" dirty="0"/>
              <a:t> </a:t>
            </a:r>
            <a:r>
              <a:rPr lang="fi-FI" dirty="0" err="1"/>
              <a:t>recod</a:t>
            </a:r>
            <a:r>
              <a:rPr lang="fi-FI" dirty="0"/>
              <a:t> for </a:t>
            </a:r>
            <a:r>
              <a:rPr lang="fi-FI" dirty="0" err="1"/>
              <a:t>exam</a:t>
            </a:r>
            <a:r>
              <a:rPr lang="fi-FI" dirty="0"/>
              <a:t> Magnus H </a:t>
            </a:r>
            <a:r>
              <a:rPr lang="fi-FI" dirty="0" err="1"/>
              <a:t>about</a:t>
            </a:r>
            <a:r>
              <a:rPr lang="fi-FI" dirty="0"/>
              <a:t> </a:t>
            </a:r>
            <a:r>
              <a:rPr lang="fi-FI" dirty="0" err="1"/>
              <a:t>his</a:t>
            </a:r>
            <a:r>
              <a:rPr lang="fi-FI" dirty="0"/>
              <a:t> </a:t>
            </a:r>
            <a:r>
              <a:rPr lang="fi-FI" dirty="0" err="1"/>
              <a:t>patients</a:t>
            </a:r>
            <a:r>
              <a:rPr lang="fi-FI" dirty="0"/>
              <a:t> </a:t>
            </a:r>
            <a:r>
              <a:rPr lang="fi-FI" dirty="0" err="1"/>
              <a:t>are</a:t>
            </a:r>
            <a:r>
              <a:rPr lang="fi-FI" dirty="0"/>
              <a:t> </a:t>
            </a:r>
            <a:r>
              <a:rPr lang="fi-FI" dirty="0" err="1"/>
              <a:t>also</a:t>
            </a:r>
            <a:r>
              <a:rPr lang="fi-FI" dirty="0"/>
              <a:t> </a:t>
            </a:r>
            <a:r>
              <a:rPr lang="fi-FI" dirty="0" err="1"/>
              <a:t>lost</a:t>
            </a:r>
            <a:r>
              <a:rPr lang="fi-FI" dirty="0"/>
              <a:t> </a:t>
            </a:r>
            <a:r>
              <a:rPr lang="fi-FI" dirty="0" err="1"/>
              <a:t>from</a:t>
            </a:r>
            <a:r>
              <a:rPr lang="fi-FI" dirty="0"/>
              <a:t> </a:t>
            </a:r>
            <a:r>
              <a:rPr lang="fi-FI" dirty="0" err="1"/>
              <a:t>the</a:t>
            </a:r>
            <a:r>
              <a:rPr lang="fi-FI" dirty="0"/>
              <a:t> </a:t>
            </a:r>
            <a:r>
              <a:rPr lang="fi-FI" dirty="0" err="1"/>
              <a:t>database</a:t>
            </a:r>
            <a:endParaRPr lang="fi-FI" dirty="0"/>
          </a:p>
          <a:p>
            <a:pPr marL="800100" lvl="1" indent="-342900">
              <a:buFont typeface="+mj-lt"/>
              <a:buAutoNum type="arabicPeriod"/>
            </a:pPr>
            <a:r>
              <a:rPr lang="fi-FI" dirty="0" err="1"/>
              <a:t>Modification</a:t>
            </a:r>
            <a:r>
              <a:rPr lang="fi-FI" dirty="0"/>
              <a:t> </a:t>
            </a:r>
            <a:r>
              <a:rPr lang="fi-FI" dirty="0" err="1"/>
              <a:t>anolamalies</a:t>
            </a:r>
            <a:endParaRPr lang="fi-FI" dirty="0"/>
          </a:p>
          <a:p>
            <a:pPr marL="1200150" lvl="2" indent="-342900"/>
            <a:r>
              <a:rPr lang="fi-FI" dirty="0" err="1"/>
              <a:t>With</a:t>
            </a:r>
            <a:r>
              <a:rPr lang="fi-FI" dirty="0"/>
              <a:t> </a:t>
            </a:r>
            <a:r>
              <a:rPr lang="fi-FI" dirty="0" err="1"/>
              <a:t>redundant</a:t>
            </a:r>
            <a:r>
              <a:rPr lang="fi-FI" dirty="0"/>
              <a:t> data, </a:t>
            </a:r>
            <a:r>
              <a:rPr lang="fi-FI" dirty="0" err="1"/>
              <a:t>when</a:t>
            </a:r>
            <a:r>
              <a:rPr lang="fi-FI" dirty="0"/>
              <a:t> </a:t>
            </a:r>
            <a:r>
              <a:rPr lang="fi-FI" dirty="0" err="1"/>
              <a:t>we</a:t>
            </a:r>
            <a:r>
              <a:rPr lang="fi-FI" dirty="0"/>
              <a:t> </a:t>
            </a:r>
            <a:r>
              <a:rPr lang="fi-FI" dirty="0" err="1"/>
              <a:t>change</a:t>
            </a:r>
            <a:r>
              <a:rPr lang="fi-FI" dirty="0"/>
              <a:t> </a:t>
            </a:r>
            <a:r>
              <a:rPr lang="fi-FI" dirty="0" err="1"/>
              <a:t>the</a:t>
            </a:r>
            <a:r>
              <a:rPr lang="fi-FI" dirty="0"/>
              <a:t> </a:t>
            </a:r>
            <a:r>
              <a:rPr lang="fi-FI" dirty="0" err="1"/>
              <a:t>value</a:t>
            </a:r>
            <a:r>
              <a:rPr lang="fi-FI" dirty="0"/>
              <a:t> of </a:t>
            </a:r>
            <a:r>
              <a:rPr lang="fi-FI" dirty="0" err="1"/>
              <a:t>one</a:t>
            </a:r>
            <a:r>
              <a:rPr lang="fi-FI" dirty="0"/>
              <a:t> </a:t>
            </a:r>
            <a:r>
              <a:rPr lang="fi-FI" dirty="0" err="1"/>
              <a:t>column</a:t>
            </a:r>
            <a:r>
              <a:rPr lang="fi-FI" dirty="0"/>
              <a:t> of a </a:t>
            </a:r>
            <a:r>
              <a:rPr lang="fi-FI" dirty="0" err="1"/>
              <a:t>doctor</a:t>
            </a:r>
            <a:r>
              <a:rPr lang="fi-FI" dirty="0"/>
              <a:t>, </a:t>
            </a:r>
            <a:r>
              <a:rPr lang="fi-FI" dirty="0" err="1"/>
              <a:t>doctorName</a:t>
            </a:r>
            <a:r>
              <a:rPr lang="fi-FI" dirty="0"/>
              <a:t> </a:t>
            </a:r>
            <a:r>
              <a:rPr lang="fi-FI" dirty="0" err="1"/>
              <a:t>we</a:t>
            </a:r>
            <a:r>
              <a:rPr lang="fi-FI" dirty="0"/>
              <a:t> </a:t>
            </a:r>
            <a:r>
              <a:rPr lang="fi-FI" dirty="0" err="1"/>
              <a:t>must</a:t>
            </a:r>
            <a:r>
              <a:rPr lang="fi-FI" dirty="0"/>
              <a:t> </a:t>
            </a:r>
            <a:r>
              <a:rPr lang="fi-FI" dirty="0" err="1"/>
              <a:t>update</a:t>
            </a:r>
            <a:r>
              <a:rPr lang="fi-FI" dirty="0"/>
              <a:t> </a:t>
            </a:r>
            <a:r>
              <a:rPr lang="fi-FI" dirty="0" err="1"/>
              <a:t>all</a:t>
            </a:r>
            <a:r>
              <a:rPr lang="fi-FI" dirty="0"/>
              <a:t> </a:t>
            </a:r>
            <a:r>
              <a:rPr lang="fi-FI" dirty="0" err="1"/>
              <a:t>the</a:t>
            </a:r>
            <a:r>
              <a:rPr lang="fi-FI" dirty="0"/>
              <a:t> </a:t>
            </a:r>
            <a:r>
              <a:rPr lang="fi-FI" dirty="0" err="1"/>
              <a:t>Doctor</a:t>
            </a:r>
            <a:r>
              <a:rPr lang="fi-FI" dirty="0"/>
              <a:t> </a:t>
            </a:r>
            <a:r>
              <a:rPr lang="fi-FI" dirty="0" err="1"/>
              <a:t>records</a:t>
            </a:r>
            <a:r>
              <a:rPr lang="fi-FI" dirty="0"/>
              <a:t> </a:t>
            </a:r>
            <a:r>
              <a:rPr lang="fi-FI" dirty="0" err="1"/>
              <a:t>that</a:t>
            </a:r>
            <a:r>
              <a:rPr lang="fi-FI" dirty="0"/>
              <a:t> </a:t>
            </a:r>
            <a:r>
              <a:rPr lang="fi-FI" dirty="0" err="1"/>
              <a:t>assign</a:t>
            </a:r>
            <a:r>
              <a:rPr lang="fi-FI" dirty="0"/>
              <a:t> to a </a:t>
            </a:r>
            <a:r>
              <a:rPr lang="fi-FI" dirty="0" err="1"/>
              <a:t>particula</a:t>
            </a:r>
            <a:r>
              <a:rPr lang="fi-FI" dirty="0"/>
              <a:t> </a:t>
            </a:r>
            <a:r>
              <a:rPr lang="fi-FI" dirty="0" err="1"/>
              <a:t>patient</a:t>
            </a:r>
            <a:r>
              <a:rPr lang="fi-FI" dirty="0"/>
              <a:t> </a:t>
            </a:r>
            <a:r>
              <a:rPr lang="fi-FI" dirty="0" err="1"/>
              <a:t>otherwise</a:t>
            </a:r>
            <a:r>
              <a:rPr lang="fi-FI" dirty="0"/>
              <a:t> </a:t>
            </a:r>
            <a:r>
              <a:rPr lang="fi-FI" dirty="0" err="1"/>
              <a:t>the</a:t>
            </a:r>
            <a:r>
              <a:rPr lang="fi-FI" dirty="0"/>
              <a:t> data </a:t>
            </a:r>
            <a:r>
              <a:rPr lang="fi-FI" dirty="0" err="1"/>
              <a:t>would</a:t>
            </a:r>
            <a:r>
              <a:rPr lang="fi-FI" dirty="0"/>
              <a:t> </a:t>
            </a:r>
            <a:r>
              <a:rPr lang="fi-FI" dirty="0" err="1"/>
              <a:t>inconsistent</a:t>
            </a:r>
            <a:r>
              <a:rPr lang="fi-FI" dirty="0"/>
              <a:t>. </a:t>
            </a:r>
            <a:r>
              <a:rPr lang="fi-FI" dirty="0" err="1"/>
              <a:t>We</a:t>
            </a:r>
            <a:r>
              <a:rPr lang="fi-FI" dirty="0"/>
              <a:t> </a:t>
            </a:r>
            <a:r>
              <a:rPr lang="fi-FI" dirty="0" err="1"/>
              <a:t>also</a:t>
            </a:r>
            <a:r>
              <a:rPr lang="fi-FI" dirty="0"/>
              <a:t> </a:t>
            </a:r>
            <a:r>
              <a:rPr lang="fi-FI" dirty="0" err="1"/>
              <a:t>need</a:t>
            </a:r>
            <a:r>
              <a:rPr lang="fi-FI" dirty="0"/>
              <a:t> to </a:t>
            </a:r>
            <a:r>
              <a:rPr lang="fi-FI" dirty="0" err="1"/>
              <a:t>to</a:t>
            </a:r>
            <a:r>
              <a:rPr lang="fi-FI" dirty="0"/>
              <a:t> </a:t>
            </a:r>
            <a:r>
              <a:rPr lang="fi-FI" dirty="0" err="1"/>
              <a:t>modify</a:t>
            </a:r>
            <a:r>
              <a:rPr lang="fi-FI" dirty="0"/>
              <a:t> </a:t>
            </a:r>
            <a:r>
              <a:rPr lang="fi-FI" dirty="0" err="1"/>
              <a:t>the</a:t>
            </a:r>
            <a:r>
              <a:rPr lang="fi-FI" dirty="0"/>
              <a:t> </a:t>
            </a:r>
            <a:r>
              <a:rPr lang="fi-FI" dirty="0" err="1"/>
              <a:t>appointmet</a:t>
            </a:r>
            <a:r>
              <a:rPr lang="fi-FI" dirty="0"/>
              <a:t> </a:t>
            </a:r>
            <a:r>
              <a:rPr lang="fi-FI" dirty="0" err="1"/>
              <a:t>schedules</a:t>
            </a:r>
            <a:r>
              <a:rPr lang="fi-FI" dirty="0"/>
              <a:t> </a:t>
            </a:r>
            <a:r>
              <a:rPr lang="fi-FI" dirty="0" err="1"/>
              <a:t>because</a:t>
            </a:r>
            <a:r>
              <a:rPr lang="fi-FI" dirty="0"/>
              <a:t> </a:t>
            </a:r>
            <a:r>
              <a:rPr lang="fi-FI" dirty="0" err="1"/>
              <a:t>differe</a:t>
            </a:r>
            <a:r>
              <a:rPr lang="fi-FI" dirty="0"/>
              <a:t> </a:t>
            </a:r>
            <a:r>
              <a:rPr lang="fi-FI" dirty="0" err="1"/>
              <a:t>Doctor</a:t>
            </a:r>
            <a:r>
              <a:rPr lang="fi-FI" dirty="0"/>
              <a:t> </a:t>
            </a:r>
            <a:r>
              <a:rPr lang="fi-FI" dirty="0" err="1"/>
              <a:t>has</a:t>
            </a:r>
            <a:r>
              <a:rPr lang="fi-FI" dirty="0"/>
              <a:t> </a:t>
            </a:r>
            <a:r>
              <a:rPr lang="fi-FI" dirty="0" err="1"/>
              <a:t>different</a:t>
            </a:r>
            <a:r>
              <a:rPr lang="fi-FI" dirty="0"/>
              <a:t> </a:t>
            </a:r>
            <a:r>
              <a:rPr lang="fi-FI" dirty="0" err="1"/>
              <a:t>schedules</a:t>
            </a:r>
            <a:r>
              <a:rPr lang="fi-FI" dirty="0"/>
              <a:t>.</a:t>
            </a:r>
          </a:p>
        </p:txBody>
      </p:sp>
    </p:spTree>
    <p:extLst>
      <p:ext uri="{BB962C8B-B14F-4D97-AF65-F5344CB8AC3E}">
        <p14:creationId xmlns:p14="http://schemas.microsoft.com/office/powerpoint/2010/main" val="192311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88F4-CC63-4ED1-AC1B-12E5B337E1FD}"/>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DA05ADAC-FDCF-4B5A-987D-F2B09C157259}"/>
              </a:ext>
            </a:extLst>
          </p:cNvPr>
          <p:cNvSpPr>
            <a:spLocks noGrp="1"/>
          </p:cNvSpPr>
          <p:nvPr>
            <p:ph idx="1"/>
          </p:nvPr>
        </p:nvSpPr>
        <p:spPr>
          <a:xfrm>
            <a:off x="1090708" y="2507247"/>
            <a:ext cx="8825659" cy="2128921"/>
          </a:xfrm>
        </p:spPr>
        <p:txBody>
          <a:bodyPr>
            <a:normAutofit lnSpcReduction="10000"/>
          </a:bodyPr>
          <a:lstStyle/>
          <a:p>
            <a:r>
              <a:rPr lang="fi-FI" dirty="0"/>
              <a:t> </a:t>
            </a:r>
            <a:r>
              <a:rPr lang="fi-FI" dirty="0" err="1"/>
              <a:t>Let’s</a:t>
            </a:r>
            <a:r>
              <a:rPr lang="fi-FI" dirty="0"/>
              <a:t> </a:t>
            </a:r>
            <a:r>
              <a:rPr lang="fi-FI" dirty="0" err="1"/>
              <a:t>assume</a:t>
            </a:r>
            <a:r>
              <a:rPr lang="fi-FI" dirty="0"/>
              <a:t> </a:t>
            </a:r>
            <a:r>
              <a:rPr lang="fi-FI" dirty="0" err="1"/>
              <a:t>that</a:t>
            </a:r>
            <a:r>
              <a:rPr lang="fi-FI" dirty="0"/>
              <a:t> a </a:t>
            </a:r>
            <a:r>
              <a:rPr lang="fi-FI" dirty="0" err="1"/>
              <a:t>patient</a:t>
            </a:r>
            <a:r>
              <a:rPr lang="fi-FI" dirty="0"/>
              <a:t> is </a:t>
            </a:r>
            <a:r>
              <a:rPr lang="fi-FI" dirty="0" err="1"/>
              <a:t>registered</a:t>
            </a:r>
            <a:r>
              <a:rPr lang="fi-FI" dirty="0"/>
              <a:t> at </a:t>
            </a:r>
            <a:r>
              <a:rPr lang="fi-FI" dirty="0" err="1"/>
              <a:t>only</a:t>
            </a:r>
            <a:r>
              <a:rPr lang="fi-FI" dirty="0"/>
              <a:t> </a:t>
            </a:r>
            <a:r>
              <a:rPr lang="fi-FI" dirty="0" err="1"/>
              <a:t>one</a:t>
            </a:r>
            <a:r>
              <a:rPr lang="fi-FI" dirty="0"/>
              <a:t> </a:t>
            </a:r>
            <a:r>
              <a:rPr lang="fi-FI" dirty="0" err="1"/>
              <a:t>surgery</a:t>
            </a:r>
            <a:r>
              <a:rPr lang="fi-FI" dirty="0"/>
              <a:t> and he </a:t>
            </a:r>
            <a:r>
              <a:rPr lang="fi-FI" dirty="0" err="1"/>
              <a:t>or</a:t>
            </a:r>
            <a:r>
              <a:rPr lang="fi-FI" dirty="0"/>
              <a:t> </a:t>
            </a:r>
            <a:r>
              <a:rPr lang="fi-FI" dirty="0" err="1"/>
              <a:t>she</a:t>
            </a:r>
            <a:r>
              <a:rPr lang="fi-FI" dirty="0"/>
              <a:t> </a:t>
            </a:r>
            <a:r>
              <a:rPr lang="fi-FI" dirty="0" err="1"/>
              <a:t>has</a:t>
            </a:r>
            <a:r>
              <a:rPr lang="fi-FI" dirty="0"/>
              <a:t> </a:t>
            </a:r>
            <a:r>
              <a:rPr lang="fi-FI" dirty="0" err="1"/>
              <a:t>more</a:t>
            </a:r>
            <a:r>
              <a:rPr lang="fi-FI" dirty="0"/>
              <a:t> </a:t>
            </a:r>
            <a:r>
              <a:rPr lang="fi-FI" dirty="0" err="1"/>
              <a:t>than</a:t>
            </a:r>
            <a:r>
              <a:rPr lang="fi-FI" dirty="0"/>
              <a:t> </a:t>
            </a:r>
            <a:r>
              <a:rPr lang="fi-FI" dirty="0" err="1"/>
              <a:t>one</a:t>
            </a:r>
            <a:r>
              <a:rPr lang="fi-FI" dirty="0"/>
              <a:t> </a:t>
            </a:r>
            <a:r>
              <a:rPr lang="fi-FI" dirty="0" err="1"/>
              <a:t>appointment</a:t>
            </a:r>
            <a:r>
              <a:rPr lang="fi-FI" dirty="0"/>
              <a:t> on a </a:t>
            </a:r>
            <a:r>
              <a:rPr lang="fi-FI" dirty="0" err="1"/>
              <a:t>given</a:t>
            </a:r>
            <a:r>
              <a:rPr lang="fi-FI" dirty="0"/>
              <a:t> </a:t>
            </a:r>
            <a:r>
              <a:rPr lang="fi-FI" dirty="0" err="1"/>
              <a:t>day</a:t>
            </a:r>
            <a:r>
              <a:rPr lang="fi-FI" dirty="0"/>
              <a:t>. </a:t>
            </a:r>
            <a:r>
              <a:rPr lang="fi-FI" dirty="0" err="1"/>
              <a:t>All</a:t>
            </a:r>
            <a:r>
              <a:rPr lang="fi-FI" dirty="0"/>
              <a:t> </a:t>
            </a:r>
            <a:r>
              <a:rPr lang="fi-FI" dirty="0" err="1"/>
              <a:t>the</a:t>
            </a:r>
            <a:r>
              <a:rPr lang="fi-FI" dirty="0"/>
              <a:t> </a:t>
            </a:r>
            <a:r>
              <a:rPr lang="fi-FI" dirty="0" err="1"/>
              <a:t>schedules</a:t>
            </a:r>
            <a:r>
              <a:rPr lang="fi-FI" dirty="0"/>
              <a:t> </a:t>
            </a:r>
            <a:r>
              <a:rPr lang="fi-FI" dirty="0" err="1"/>
              <a:t>have</a:t>
            </a:r>
            <a:r>
              <a:rPr lang="fi-FI" dirty="0"/>
              <a:t> </a:t>
            </a:r>
            <a:r>
              <a:rPr lang="fi-FI" dirty="0" err="1"/>
              <a:t>been</a:t>
            </a:r>
            <a:r>
              <a:rPr lang="fi-FI" dirty="0"/>
              <a:t> </a:t>
            </a:r>
            <a:r>
              <a:rPr lang="fi-FI" dirty="0" err="1"/>
              <a:t>fixed</a:t>
            </a:r>
            <a:r>
              <a:rPr lang="fi-FI" dirty="0"/>
              <a:t> for </a:t>
            </a:r>
            <a:r>
              <a:rPr lang="fi-FI" dirty="0" err="1"/>
              <a:t>the</a:t>
            </a:r>
            <a:r>
              <a:rPr lang="fi-FI" dirty="0"/>
              <a:t> </a:t>
            </a:r>
            <a:r>
              <a:rPr lang="fi-FI" dirty="0" err="1"/>
              <a:t>whole</a:t>
            </a:r>
            <a:r>
              <a:rPr lang="fi-FI" dirty="0"/>
              <a:t> </a:t>
            </a:r>
            <a:r>
              <a:rPr lang="fi-FI" dirty="0" err="1"/>
              <a:t>days</a:t>
            </a:r>
            <a:r>
              <a:rPr lang="fi-FI" dirty="0"/>
              <a:t> and </a:t>
            </a:r>
            <a:r>
              <a:rPr lang="fi-FI" dirty="0" err="1"/>
              <a:t>week</a:t>
            </a:r>
            <a:r>
              <a:rPr lang="fi-FI" dirty="0"/>
              <a:t>.</a:t>
            </a:r>
          </a:p>
          <a:p>
            <a:r>
              <a:rPr lang="fi-FI" dirty="0"/>
              <a:t>In 1NF</a:t>
            </a:r>
          </a:p>
          <a:p>
            <a:pPr lvl="1"/>
            <a:r>
              <a:rPr lang="fi-FI" dirty="0" err="1"/>
              <a:t>We</a:t>
            </a:r>
            <a:r>
              <a:rPr lang="fi-FI" dirty="0"/>
              <a:t> </a:t>
            </a:r>
            <a:r>
              <a:rPr lang="fi-FI" dirty="0" err="1"/>
              <a:t>remove</a:t>
            </a:r>
            <a:r>
              <a:rPr lang="fi-FI" dirty="0"/>
              <a:t> </a:t>
            </a:r>
            <a:r>
              <a:rPr lang="fi-FI" dirty="0" err="1"/>
              <a:t>all</a:t>
            </a:r>
            <a:r>
              <a:rPr lang="fi-FI" dirty="0"/>
              <a:t> </a:t>
            </a:r>
            <a:r>
              <a:rPr lang="fi-FI" dirty="0" err="1"/>
              <a:t>the</a:t>
            </a:r>
            <a:r>
              <a:rPr lang="fi-FI" dirty="0"/>
              <a:t> </a:t>
            </a:r>
            <a:r>
              <a:rPr lang="fi-FI" dirty="0" err="1"/>
              <a:t>repeating</a:t>
            </a:r>
            <a:r>
              <a:rPr lang="fi-FI" dirty="0"/>
              <a:t> </a:t>
            </a:r>
            <a:r>
              <a:rPr lang="fi-FI" dirty="0" err="1"/>
              <a:t>group’s</a:t>
            </a:r>
            <a:r>
              <a:rPr lang="fi-FI" dirty="0"/>
              <a:t> </a:t>
            </a:r>
            <a:r>
              <a:rPr lang="fi-FI" dirty="0" err="1"/>
              <a:t>appointment</a:t>
            </a:r>
            <a:r>
              <a:rPr lang="fi-FI" dirty="0"/>
              <a:t> and </a:t>
            </a:r>
            <a:r>
              <a:rPr lang="fi-FI" dirty="0" err="1"/>
              <a:t>assign</a:t>
            </a:r>
            <a:r>
              <a:rPr lang="fi-FI" dirty="0"/>
              <a:t> </a:t>
            </a:r>
            <a:r>
              <a:rPr lang="fi-FI" dirty="0" err="1"/>
              <a:t>new</a:t>
            </a:r>
            <a:r>
              <a:rPr lang="fi-FI" dirty="0"/>
              <a:t> </a:t>
            </a:r>
            <a:r>
              <a:rPr lang="fi-FI" dirty="0" err="1"/>
              <a:t>column</a:t>
            </a:r>
            <a:r>
              <a:rPr lang="fi-FI" dirty="0"/>
              <a:t>( </a:t>
            </a:r>
            <a:r>
              <a:rPr lang="fi-FI" dirty="0" err="1"/>
              <a:t>appDate</a:t>
            </a:r>
            <a:r>
              <a:rPr lang="fi-FI" dirty="0"/>
              <a:t> and </a:t>
            </a:r>
            <a:r>
              <a:rPr lang="fi-FI" dirty="0" err="1"/>
              <a:t>appTime</a:t>
            </a:r>
            <a:r>
              <a:rPr lang="fi-FI" dirty="0"/>
              <a:t>) and </a:t>
            </a:r>
            <a:r>
              <a:rPr lang="fi-FI" dirty="0" err="1"/>
              <a:t>assigned</a:t>
            </a:r>
            <a:r>
              <a:rPr lang="fi-FI" dirty="0"/>
              <a:t> </a:t>
            </a:r>
            <a:r>
              <a:rPr lang="fi-FI" dirty="0" err="1"/>
              <a:t>primary</a:t>
            </a:r>
            <a:r>
              <a:rPr lang="fi-FI" dirty="0"/>
              <a:t> </a:t>
            </a:r>
            <a:r>
              <a:rPr lang="fi-FI" dirty="0" err="1"/>
              <a:t>keys</a:t>
            </a:r>
            <a:r>
              <a:rPr lang="fi-FI" dirty="0"/>
              <a:t> (</a:t>
            </a:r>
            <a:r>
              <a:rPr lang="fi-FI" dirty="0" err="1"/>
              <a:t>candidate</a:t>
            </a:r>
            <a:r>
              <a:rPr lang="fi-FI" dirty="0"/>
              <a:t> </a:t>
            </a:r>
            <a:r>
              <a:rPr lang="fi-FI" dirty="0" err="1"/>
              <a:t>keys</a:t>
            </a:r>
            <a:r>
              <a:rPr lang="fi-FI" dirty="0"/>
              <a:t>) </a:t>
            </a:r>
            <a:r>
              <a:rPr lang="fi-FI" dirty="0" err="1"/>
              <a:t>Then</a:t>
            </a:r>
            <a:r>
              <a:rPr lang="fi-FI" dirty="0"/>
              <a:t> </a:t>
            </a:r>
            <a:r>
              <a:rPr lang="fi-FI" dirty="0" err="1"/>
              <a:t>think</a:t>
            </a:r>
            <a:r>
              <a:rPr lang="fi-FI" dirty="0"/>
              <a:t> </a:t>
            </a:r>
            <a:r>
              <a:rPr lang="fi-FI" dirty="0" err="1"/>
              <a:t>about</a:t>
            </a:r>
            <a:r>
              <a:rPr lang="fi-FI" dirty="0"/>
              <a:t> </a:t>
            </a:r>
            <a:r>
              <a:rPr lang="fi-FI" dirty="0" err="1"/>
              <a:t>functional</a:t>
            </a:r>
            <a:r>
              <a:rPr lang="fi-FI" dirty="0"/>
              <a:t> </a:t>
            </a:r>
            <a:r>
              <a:rPr lang="fi-FI" dirty="0" err="1"/>
              <a:t>dependency</a:t>
            </a:r>
            <a:r>
              <a:rPr lang="fi-FI" dirty="0"/>
              <a:t> </a:t>
            </a:r>
          </a:p>
        </p:txBody>
      </p:sp>
    </p:spTree>
    <p:extLst>
      <p:ext uri="{BB962C8B-B14F-4D97-AF65-F5344CB8AC3E}">
        <p14:creationId xmlns:p14="http://schemas.microsoft.com/office/powerpoint/2010/main" val="375854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1AED-7326-4899-8947-1FAFB6D99A2B}"/>
              </a:ext>
            </a:extLst>
          </p:cNvPr>
          <p:cNvSpPr>
            <a:spLocks noGrp="1"/>
          </p:cNvSpPr>
          <p:nvPr>
            <p:ph type="title"/>
          </p:nvPr>
        </p:nvSpPr>
        <p:spPr/>
        <p:txBody>
          <a:bodyPr/>
          <a:lstStyle/>
          <a:p>
            <a:endParaRPr lang="fi-FI"/>
          </a:p>
        </p:txBody>
      </p:sp>
      <p:graphicFrame>
        <p:nvGraphicFramePr>
          <p:cNvPr id="4" name="Table 3">
            <a:extLst>
              <a:ext uri="{FF2B5EF4-FFF2-40B4-BE49-F238E27FC236}">
                <a16:creationId xmlns:a16="http://schemas.microsoft.com/office/drawing/2014/main" id="{30B70C76-7AA6-4688-8B90-0B4BDF6D0D1E}"/>
              </a:ext>
            </a:extLst>
          </p:cNvPr>
          <p:cNvGraphicFramePr>
            <a:graphicFrameLocks noGrp="1"/>
          </p:cNvGraphicFramePr>
          <p:nvPr>
            <p:extLst>
              <p:ext uri="{D42A27DB-BD31-4B8C-83A1-F6EECF244321}">
                <p14:modId xmlns:p14="http://schemas.microsoft.com/office/powerpoint/2010/main" val="444943531"/>
              </p:ext>
            </p:extLst>
          </p:nvPr>
        </p:nvGraphicFramePr>
        <p:xfrm>
          <a:off x="1154954" y="3111681"/>
          <a:ext cx="9982441" cy="640080"/>
        </p:xfrm>
        <a:graphic>
          <a:graphicData uri="http://schemas.openxmlformats.org/drawingml/2006/table">
            <a:tbl>
              <a:tblPr firstRow="1" bandRow="1">
                <a:tableStyleId>{5C22544A-7EE6-4342-B048-85BDC9FD1C3A}</a:tableStyleId>
              </a:tblPr>
              <a:tblGrid>
                <a:gridCol w="1426063">
                  <a:extLst>
                    <a:ext uri="{9D8B030D-6E8A-4147-A177-3AD203B41FA5}">
                      <a16:colId xmlns:a16="http://schemas.microsoft.com/office/drawing/2014/main" val="3426568909"/>
                    </a:ext>
                  </a:extLst>
                </a:gridCol>
                <a:gridCol w="1426063">
                  <a:extLst>
                    <a:ext uri="{9D8B030D-6E8A-4147-A177-3AD203B41FA5}">
                      <a16:colId xmlns:a16="http://schemas.microsoft.com/office/drawing/2014/main" val="3857161319"/>
                    </a:ext>
                  </a:extLst>
                </a:gridCol>
                <a:gridCol w="1426063">
                  <a:extLst>
                    <a:ext uri="{9D8B030D-6E8A-4147-A177-3AD203B41FA5}">
                      <a16:colId xmlns:a16="http://schemas.microsoft.com/office/drawing/2014/main" val="456495264"/>
                    </a:ext>
                  </a:extLst>
                </a:gridCol>
                <a:gridCol w="1426063">
                  <a:extLst>
                    <a:ext uri="{9D8B030D-6E8A-4147-A177-3AD203B41FA5}">
                      <a16:colId xmlns:a16="http://schemas.microsoft.com/office/drawing/2014/main" val="1859309997"/>
                    </a:ext>
                  </a:extLst>
                </a:gridCol>
                <a:gridCol w="1426063">
                  <a:extLst>
                    <a:ext uri="{9D8B030D-6E8A-4147-A177-3AD203B41FA5}">
                      <a16:colId xmlns:a16="http://schemas.microsoft.com/office/drawing/2014/main" val="657994651"/>
                    </a:ext>
                  </a:extLst>
                </a:gridCol>
                <a:gridCol w="1426063">
                  <a:extLst>
                    <a:ext uri="{9D8B030D-6E8A-4147-A177-3AD203B41FA5}">
                      <a16:colId xmlns:a16="http://schemas.microsoft.com/office/drawing/2014/main" val="1787125005"/>
                    </a:ext>
                  </a:extLst>
                </a:gridCol>
                <a:gridCol w="1426063">
                  <a:extLst>
                    <a:ext uri="{9D8B030D-6E8A-4147-A177-3AD203B41FA5}">
                      <a16:colId xmlns:a16="http://schemas.microsoft.com/office/drawing/2014/main" val="3105283721"/>
                    </a:ext>
                  </a:extLst>
                </a:gridCol>
              </a:tblGrid>
              <a:tr h="370840">
                <a:tc>
                  <a:txBody>
                    <a:bodyPr/>
                    <a:lstStyle/>
                    <a:p>
                      <a:r>
                        <a:rPr lang="fi-FI" dirty="0" err="1"/>
                        <a:t>staffNo</a:t>
                      </a:r>
                      <a:endParaRPr lang="fi-FI" dirty="0"/>
                    </a:p>
                  </a:txBody>
                  <a:tcPr/>
                </a:tc>
                <a:tc>
                  <a:txBody>
                    <a:bodyPr/>
                    <a:lstStyle/>
                    <a:p>
                      <a:r>
                        <a:rPr lang="fi-FI" dirty="0" err="1"/>
                        <a:t>apptDate</a:t>
                      </a:r>
                      <a:endParaRPr lang="fi-FI" dirty="0"/>
                    </a:p>
                  </a:txBody>
                  <a:tcPr/>
                </a:tc>
                <a:tc>
                  <a:txBody>
                    <a:bodyPr/>
                    <a:lstStyle/>
                    <a:p>
                      <a:r>
                        <a:rPr lang="fi-FI" dirty="0" err="1"/>
                        <a:t>appTime</a:t>
                      </a:r>
                      <a:endParaRPr lang="fi-FI" dirty="0"/>
                    </a:p>
                  </a:txBody>
                  <a:tcPr/>
                </a:tc>
                <a:tc>
                  <a:txBody>
                    <a:bodyPr/>
                    <a:lstStyle/>
                    <a:p>
                      <a:r>
                        <a:rPr lang="fi-FI" dirty="0" err="1"/>
                        <a:t>doctorName</a:t>
                      </a:r>
                      <a:endParaRPr lang="fi-FI" dirty="0"/>
                    </a:p>
                  </a:txBody>
                  <a:tcPr/>
                </a:tc>
                <a:tc>
                  <a:txBody>
                    <a:bodyPr/>
                    <a:lstStyle/>
                    <a:p>
                      <a:r>
                        <a:rPr lang="fi-FI" dirty="0" err="1"/>
                        <a:t>patientNo</a:t>
                      </a:r>
                      <a:endParaRPr lang="fi-FI" dirty="0"/>
                    </a:p>
                  </a:txBody>
                  <a:tcPr/>
                </a:tc>
                <a:tc>
                  <a:txBody>
                    <a:bodyPr/>
                    <a:lstStyle/>
                    <a:p>
                      <a:r>
                        <a:rPr lang="fi-FI" dirty="0" err="1"/>
                        <a:t>patientName</a:t>
                      </a:r>
                      <a:endParaRPr lang="fi-FI" dirty="0"/>
                    </a:p>
                  </a:txBody>
                  <a:tcPr/>
                </a:tc>
                <a:tc>
                  <a:txBody>
                    <a:bodyPr/>
                    <a:lstStyle/>
                    <a:p>
                      <a:r>
                        <a:rPr lang="fi-FI" dirty="0" err="1"/>
                        <a:t>surgeryNo</a:t>
                      </a:r>
                      <a:endParaRPr lang="fi-FI" dirty="0"/>
                    </a:p>
                  </a:txBody>
                  <a:tcPr/>
                </a:tc>
                <a:extLst>
                  <a:ext uri="{0D108BD9-81ED-4DB2-BD59-A6C34878D82A}">
                    <a16:rowId xmlns:a16="http://schemas.microsoft.com/office/drawing/2014/main" val="3702662920"/>
                  </a:ext>
                </a:extLst>
              </a:tr>
            </a:tbl>
          </a:graphicData>
        </a:graphic>
      </p:graphicFrame>
      <p:cxnSp>
        <p:nvCxnSpPr>
          <p:cNvPr id="6" name="Straight Connector 5">
            <a:extLst>
              <a:ext uri="{FF2B5EF4-FFF2-40B4-BE49-F238E27FC236}">
                <a16:creationId xmlns:a16="http://schemas.microsoft.com/office/drawing/2014/main" id="{6ACB4BDD-FACD-49EE-B5DA-C6F9ADCE8B8C}"/>
              </a:ext>
            </a:extLst>
          </p:cNvPr>
          <p:cNvCxnSpPr/>
          <p:nvPr/>
        </p:nvCxnSpPr>
        <p:spPr>
          <a:xfrm flipV="1">
            <a:off x="1748589" y="2582782"/>
            <a:ext cx="0" cy="545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817EE5D-E0A4-451A-96D0-04E090D41903}"/>
              </a:ext>
            </a:extLst>
          </p:cNvPr>
          <p:cNvCxnSpPr/>
          <p:nvPr/>
        </p:nvCxnSpPr>
        <p:spPr>
          <a:xfrm>
            <a:off x="1732547" y="2582782"/>
            <a:ext cx="72029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E753181-7F6C-46D0-88B6-722E7D3F1CC5}"/>
              </a:ext>
            </a:extLst>
          </p:cNvPr>
          <p:cNvCxnSpPr/>
          <p:nvPr/>
        </p:nvCxnSpPr>
        <p:spPr>
          <a:xfrm>
            <a:off x="8973747" y="2582782"/>
            <a:ext cx="0" cy="5288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FF3538-9959-4A51-97E7-08C64BD33628}"/>
              </a:ext>
            </a:extLst>
          </p:cNvPr>
          <p:cNvCxnSpPr/>
          <p:nvPr/>
        </p:nvCxnSpPr>
        <p:spPr>
          <a:xfrm>
            <a:off x="7403431" y="2574762"/>
            <a:ext cx="0" cy="5288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599414A-DE90-48E5-B77B-50FE1641595E}"/>
              </a:ext>
            </a:extLst>
          </p:cNvPr>
          <p:cNvCxnSpPr>
            <a:cxnSpLocks/>
          </p:cNvCxnSpPr>
          <p:nvPr/>
        </p:nvCxnSpPr>
        <p:spPr>
          <a:xfrm flipH="1">
            <a:off x="3144249" y="2582782"/>
            <a:ext cx="4" cy="48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A715E8-DAB4-4C7A-924F-EC17FEA1C389}"/>
              </a:ext>
            </a:extLst>
          </p:cNvPr>
          <p:cNvCxnSpPr>
            <a:cxnSpLocks/>
          </p:cNvCxnSpPr>
          <p:nvPr/>
        </p:nvCxnSpPr>
        <p:spPr>
          <a:xfrm>
            <a:off x="4483766" y="2622886"/>
            <a:ext cx="0" cy="505327"/>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1CACF14-4822-4525-B1BF-97E3BC327FF3}"/>
              </a:ext>
            </a:extLst>
          </p:cNvPr>
          <p:cNvSpPr txBox="1"/>
          <p:nvPr/>
        </p:nvSpPr>
        <p:spPr>
          <a:xfrm>
            <a:off x="9288379" y="2622886"/>
            <a:ext cx="866265" cy="372980"/>
          </a:xfrm>
          <a:prstGeom prst="rect">
            <a:avLst/>
          </a:prstGeom>
          <a:noFill/>
        </p:spPr>
        <p:txBody>
          <a:bodyPr wrap="square" rtlCol="0">
            <a:spAutoFit/>
          </a:bodyPr>
          <a:lstStyle/>
          <a:p>
            <a:r>
              <a:rPr lang="fi-FI" dirty="0"/>
              <a:t>FD1</a:t>
            </a:r>
          </a:p>
        </p:txBody>
      </p:sp>
      <p:cxnSp>
        <p:nvCxnSpPr>
          <p:cNvPr id="21" name="Straight Connector 20">
            <a:extLst>
              <a:ext uri="{FF2B5EF4-FFF2-40B4-BE49-F238E27FC236}">
                <a16:creationId xmlns:a16="http://schemas.microsoft.com/office/drawing/2014/main" id="{D6E71689-4516-4D1E-A9CC-AB41E3F9A84D}"/>
              </a:ext>
            </a:extLst>
          </p:cNvPr>
          <p:cNvCxnSpPr/>
          <p:nvPr/>
        </p:nvCxnSpPr>
        <p:spPr>
          <a:xfrm>
            <a:off x="1748589" y="3751761"/>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E4BDA7-0F08-4852-9C28-0A9EC2C89AD2}"/>
              </a:ext>
            </a:extLst>
          </p:cNvPr>
          <p:cNvCxnSpPr/>
          <p:nvPr/>
        </p:nvCxnSpPr>
        <p:spPr>
          <a:xfrm>
            <a:off x="1748589" y="4459708"/>
            <a:ext cx="43474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4C4CD48-AC0C-4CB7-871C-3BE64F075D66}"/>
              </a:ext>
            </a:extLst>
          </p:cNvPr>
          <p:cNvCxnSpPr/>
          <p:nvPr/>
        </p:nvCxnSpPr>
        <p:spPr>
          <a:xfrm flipV="1">
            <a:off x="6096000" y="3751761"/>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4040F99D-C6F3-483B-8302-CD3357BBE9A5}"/>
              </a:ext>
            </a:extLst>
          </p:cNvPr>
          <p:cNvSpPr txBox="1"/>
          <p:nvPr/>
        </p:nvSpPr>
        <p:spPr>
          <a:xfrm>
            <a:off x="6146174" y="3922116"/>
            <a:ext cx="850230" cy="369332"/>
          </a:xfrm>
          <a:prstGeom prst="rect">
            <a:avLst/>
          </a:prstGeom>
          <a:noFill/>
        </p:spPr>
        <p:txBody>
          <a:bodyPr wrap="square" rtlCol="0">
            <a:spAutoFit/>
          </a:bodyPr>
          <a:lstStyle/>
          <a:p>
            <a:r>
              <a:rPr lang="fi-FI" dirty="0"/>
              <a:t>FD2</a:t>
            </a:r>
          </a:p>
        </p:txBody>
      </p:sp>
      <p:cxnSp>
        <p:nvCxnSpPr>
          <p:cNvPr id="27" name="Straight Connector 26">
            <a:extLst>
              <a:ext uri="{FF2B5EF4-FFF2-40B4-BE49-F238E27FC236}">
                <a16:creationId xmlns:a16="http://schemas.microsoft.com/office/drawing/2014/main" id="{07F8ABB7-EA5A-43D7-8DD2-ABB3F1361D24}"/>
              </a:ext>
            </a:extLst>
          </p:cNvPr>
          <p:cNvCxnSpPr/>
          <p:nvPr/>
        </p:nvCxnSpPr>
        <p:spPr>
          <a:xfrm>
            <a:off x="7371347" y="3719676"/>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1955DE-F283-4152-BA0D-2785B345675C}"/>
              </a:ext>
            </a:extLst>
          </p:cNvPr>
          <p:cNvCxnSpPr>
            <a:cxnSpLocks/>
          </p:cNvCxnSpPr>
          <p:nvPr/>
        </p:nvCxnSpPr>
        <p:spPr>
          <a:xfrm>
            <a:off x="7371347" y="4427623"/>
            <a:ext cx="3264569" cy="32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BC3BED-A9D4-431C-9890-D34935A5BA13}"/>
              </a:ext>
            </a:extLst>
          </p:cNvPr>
          <p:cNvCxnSpPr/>
          <p:nvPr/>
        </p:nvCxnSpPr>
        <p:spPr>
          <a:xfrm flipV="1">
            <a:off x="8975558" y="3735718"/>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C9324C1-3569-49C0-A39E-3A4732D6336C}"/>
              </a:ext>
            </a:extLst>
          </p:cNvPr>
          <p:cNvCxnSpPr/>
          <p:nvPr/>
        </p:nvCxnSpPr>
        <p:spPr>
          <a:xfrm flipV="1">
            <a:off x="10607454" y="3751761"/>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F7AE1440-DB74-4186-BC2A-8EE9254F9393}"/>
              </a:ext>
            </a:extLst>
          </p:cNvPr>
          <p:cNvSpPr txBox="1"/>
          <p:nvPr/>
        </p:nvSpPr>
        <p:spPr>
          <a:xfrm>
            <a:off x="10635916" y="3867576"/>
            <a:ext cx="596638" cy="369332"/>
          </a:xfrm>
          <a:prstGeom prst="rect">
            <a:avLst/>
          </a:prstGeom>
          <a:noFill/>
        </p:spPr>
        <p:txBody>
          <a:bodyPr wrap="none" rtlCol="0">
            <a:spAutoFit/>
          </a:bodyPr>
          <a:lstStyle/>
          <a:p>
            <a:r>
              <a:rPr lang="fi-FI" dirty="0"/>
              <a:t>FD3</a:t>
            </a:r>
          </a:p>
        </p:txBody>
      </p:sp>
      <p:cxnSp>
        <p:nvCxnSpPr>
          <p:cNvPr id="34" name="Straight Connector 33">
            <a:extLst>
              <a:ext uri="{FF2B5EF4-FFF2-40B4-BE49-F238E27FC236}">
                <a16:creationId xmlns:a16="http://schemas.microsoft.com/office/drawing/2014/main" id="{DFB136DD-3FDE-48D8-BC0C-436F1FA62456}"/>
              </a:ext>
            </a:extLst>
          </p:cNvPr>
          <p:cNvCxnSpPr/>
          <p:nvPr/>
        </p:nvCxnSpPr>
        <p:spPr>
          <a:xfrm>
            <a:off x="1798763" y="4866687"/>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AA70E3-D777-4DAF-8683-DEF1D0349675}"/>
              </a:ext>
            </a:extLst>
          </p:cNvPr>
          <p:cNvCxnSpPr>
            <a:cxnSpLocks/>
          </p:cNvCxnSpPr>
          <p:nvPr/>
        </p:nvCxnSpPr>
        <p:spPr>
          <a:xfrm>
            <a:off x="1798763" y="5574634"/>
            <a:ext cx="8789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70E8E06-96AA-4D0A-B4C7-CD278EC10BDC}"/>
              </a:ext>
            </a:extLst>
          </p:cNvPr>
          <p:cNvCxnSpPr/>
          <p:nvPr/>
        </p:nvCxnSpPr>
        <p:spPr>
          <a:xfrm flipV="1">
            <a:off x="10605879" y="4866687"/>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0C0A74D8-7AC2-4E16-B98A-837652F12FDC}"/>
              </a:ext>
            </a:extLst>
          </p:cNvPr>
          <p:cNvCxnSpPr/>
          <p:nvPr/>
        </p:nvCxnSpPr>
        <p:spPr>
          <a:xfrm>
            <a:off x="2711115" y="4866686"/>
            <a:ext cx="0" cy="707947"/>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93A5A05-8827-4A77-95A0-C85D24800F5F}"/>
              </a:ext>
            </a:extLst>
          </p:cNvPr>
          <p:cNvSpPr txBox="1"/>
          <p:nvPr/>
        </p:nvSpPr>
        <p:spPr>
          <a:xfrm>
            <a:off x="10748210" y="4866686"/>
            <a:ext cx="596627" cy="369332"/>
          </a:xfrm>
          <a:prstGeom prst="rect">
            <a:avLst/>
          </a:prstGeom>
          <a:noFill/>
        </p:spPr>
        <p:txBody>
          <a:bodyPr wrap="square" rtlCol="0">
            <a:spAutoFit/>
          </a:bodyPr>
          <a:lstStyle/>
          <a:p>
            <a:r>
              <a:rPr lang="fi-FI" dirty="0"/>
              <a:t>FD4</a:t>
            </a:r>
          </a:p>
        </p:txBody>
      </p:sp>
      <p:cxnSp>
        <p:nvCxnSpPr>
          <p:cNvPr id="40" name="Straight Arrow Connector 39">
            <a:extLst>
              <a:ext uri="{FF2B5EF4-FFF2-40B4-BE49-F238E27FC236}">
                <a16:creationId xmlns:a16="http://schemas.microsoft.com/office/drawing/2014/main" id="{B1CA1E02-AA15-4342-BAA5-0CF112607792}"/>
              </a:ext>
            </a:extLst>
          </p:cNvPr>
          <p:cNvCxnSpPr/>
          <p:nvPr/>
        </p:nvCxnSpPr>
        <p:spPr>
          <a:xfrm flipV="1">
            <a:off x="1798763" y="5821192"/>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95EBC61-04B1-4E1D-A605-70764ABFE84B}"/>
              </a:ext>
            </a:extLst>
          </p:cNvPr>
          <p:cNvCxnSpPr>
            <a:cxnSpLocks/>
          </p:cNvCxnSpPr>
          <p:nvPr/>
        </p:nvCxnSpPr>
        <p:spPr>
          <a:xfrm>
            <a:off x="1798763" y="6529139"/>
            <a:ext cx="58051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7A48889-70E6-46C9-91C0-4840481FDAAB}"/>
              </a:ext>
            </a:extLst>
          </p:cNvPr>
          <p:cNvCxnSpPr/>
          <p:nvPr/>
        </p:nvCxnSpPr>
        <p:spPr>
          <a:xfrm>
            <a:off x="7603958" y="5821191"/>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F513F5-99AD-4B18-878C-2D5743842CCD}"/>
              </a:ext>
            </a:extLst>
          </p:cNvPr>
          <p:cNvCxnSpPr/>
          <p:nvPr/>
        </p:nvCxnSpPr>
        <p:spPr>
          <a:xfrm>
            <a:off x="4114799" y="5860250"/>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9F0224-D880-458E-B8E7-8DB305BAD031}"/>
              </a:ext>
            </a:extLst>
          </p:cNvPr>
          <p:cNvCxnSpPr/>
          <p:nvPr/>
        </p:nvCxnSpPr>
        <p:spPr>
          <a:xfrm>
            <a:off x="2711114" y="5860250"/>
            <a:ext cx="0" cy="707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25B63C-3E6D-46D6-AE54-1FF602CD3C1D}"/>
              </a:ext>
            </a:extLst>
          </p:cNvPr>
          <p:cNvCxnSpPr/>
          <p:nvPr/>
        </p:nvCxnSpPr>
        <p:spPr>
          <a:xfrm flipV="1">
            <a:off x="6057942" y="5809537"/>
            <a:ext cx="0" cy="7079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62A7C812-7CDB-45E7-B985-FE1E9B04D347}"/>
              </a:ext>
            </a:extLst>
          </p:cNvPr>
          <p:cNvSpPr txBox="1"/>
          <p:nvPr/>
        </p:nvSpPr>
        <p:spPr>
          <a:xfrm flipH="1">
            <a:off x="7651734" y="5884332"/>
            <a:ext cx="722244" cy="369332"/>
          </a:xfrm>
          <a:prstGeom prst="rect">
            <a:avLst/>
          </a:prstGeom>
          <a:noFill/>
        </p:spPr>
        <p:txBody>
          <a:bodyPr wrap="square" rtlCol="0">
            <a:spAutoFit/>
          </a:bodyPr>
          <a:lstStyle/>
          <a:p>
            <a:r>
              <a:rPr lang="fi-FI" dirty="0"/>
              <a:t>FD5</a:t>
            </a:r>
          </a:p>
        </p:txBody>
      </p:sp>
    </p:spTree>
    <p:extLst>
      <p:ext uri="{BB962C8B-B14F-4D97-AF65-F5344CB8AC3E}">
        <p14:creationId xmlns:p14="http://schemas.microsoft.com/office/powerpoint/2010/main" val="3447853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AB60-229B-414C-B451-CEBB9A941C24}"/>
              </a:ext>
            </a:extLst>
          </p:cNvPr>
          <p:cNvSpPr>
            <a:spLocks noGrp="1"/>
          </p:cNvSpPr>
          <p:nvPr>
            <p:ph type="title"/>
          </p:nvPr>
        </p:nvSpPr>
        <p:spPr/>
        <p:txBody>
          <a:bodyPr/>
          <a:lstStyle/>
          <a:p>
            <a:endParaRPr lang="fi-FI"/>
          </a:p>
        </p:txBody>
      </p:sp>
      <p:pic>
        <p:nvPicPr>
          <p:cNvPr id="4" name="Picture 3">
            <a:extLst>
              <a:ext uri="{FF2B5EF4-FFF2-40B4-BE49-F238E27FC236}">
                <a16:creationId xmlns:a16="http://schemas.microsoft.com/office/drawing/2014/main" id="{C321BC67-6819-4231-B513-8D8587AB44AB}"/>
              </a:ext>
            </a:extLst>
          </p:cNvPr>
          <p:cNvPicPr>
            <a:picLocks noChangeAspect="1"/>
          </p:cNvPicPr>
          <p:nvPr/>
        </p:nvPicPr>
        <p:blipFill>
          <a:blip r:embed="rId2"/>
          <a:stretch>
            <a:fillRect/>
          </a:stretch>
        </p:blipFill>
        <p:spPr>
          <a:xfrm>
            <a:off x="240276" y="2448233"/>
            <a:ext cx="6927440" cy="4070554"/>
          </a:xfrm>
          <a:prstGeom prst="rect">
            <a:avLst/>
          </a:prstGeom>
        </p:spPr>
      </p:pic>
      <p:sp>
        <p:nvSpPr>
          <p:cNvPr id="5" name="TextBox 4">
            <a:extLst>
              <a:ext uri="{FF2B5EF4-FFF2-40B4-BE49-F238E27FC236}">
                <a16:creationId xmlns:a16="http://schemas.microsoft.com/office/drawing/2014/main" id="{31430E21-636D-43BB-B902-58543003B773}"/>
              </a:ext>
            </a:extLst>
          </p:cNvPr>
          <p:cNvSpPr txBox="1"/>
          <p:nvPr/>
        </p:nvSpPr>
        <p:spPr>
          <a:xfrm>
            <a:off x="7413523" y="2703871"/>
            <a:ext cx="2900516" cy="646331"/>
          </a:xfrm>
          <a:prstGeom prst="rect">
            <a:avLst/>
          </a:prstGeom>
          <a:noFill/>
        </p:spPr>
        <p:txBody>
          <a:bodyPr wrap="square" rtlCol="0">
            <a:spAutoFit/>
          </a:bodyPr>
          <a:lstStyle/>
          <a:p>
            <a:r>
              <a:rPr lang="fi-FI" dirty="0"/>
              <a:t>FD1 is </a:t>
            </a:r>
            <a:r>
              <a:rPr lang="fi-FI" dirty="0" err="1"/>
              <a:t>already</a:t>
            </a:r>
            <a:r>
              <a:rPr lang="fi-FI" dirty="0"/>
              <a:t> 2NF </a:t>
            </a:r>
            <a:r>
              <a:rPr lang="fi-FI" dirty="0" err="1"/>
              <a:t>which</a:t>
            </a:r>
            <a:r>
              <a:rPr lang="fi-FI" dirty="0"/>
              <a:t> </a:t>
            </a:r>
            <a:r>
              <a:rPr lang="fi-FI" dirty="0" err="1"/>
              <a:t>depends</a:t>
            </a:r>
            <a:r>
              <a:rPr lang="fi-FI" dirty="0"/>
              <a:t> </a:t>
            </a:r>
          </a:p>
        </p:txBody>
      </p:sp>
    </p:spTree>
    <p:extLst>
      <p:ext uri="{BB962C8B-B14F-4D97-AF65-F5344CB8AC3E}">
        <p14:creationId xmlns:p14="http://schemas.microsoft.com/office/powerpoint/2010/main" val="406197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568A-17D6-4FB0-A73A-011CAB2F7571}"/>
              </a:ext>
            </a:extLst>
          </p:cNvPr>
          <p:cNvSpPr>
            <a:spLocks noGrp="1"/>
          </p:cNvSpPr>
          <p:nvPr>
            <p:ph type="title"/>
          </p:nvPr>
        </p:nvSpPr>
        <p:spPr/>
        <p:txBody>
          <a:bodyPr/>
          <a:lstStyle/>
          <a:p>
            <a:endParaRPr lang="fi-FI"/>
          </a:p>
        </p:txBody>
      </p:sp>
      <p:graphicFrame>
        <p:nvGraphicFramePr>
          <p:cNvPr id="11" name="Table 10">
            <a:extLst>
              <a:ext uri="{FF2B5EF4-FFF2-40B4-BE49-F238E27FC236}">
                <a16:creationId xmlns:a16="http://schemas.microsoft.com/office/drawing/2014/main" id="{0D3B7507-4A7E-4D73-B6A6-8E947C7A19F5}"/>
              </a:ext>
            </a:extLst>
          </p:cNvPr>
          <p:cNvGraphicFramePr>
            <a:graphicFrameLocks noGrp="1"/>
          </p:cNvGraphicFramePr>
          <p:nvPr>
            <p:extLst>
              <p:ext uri="{D42A27DB-BD31-4B8C-83A1-F6EECF244321}">
                <p14:modId xmlns:p14="http://schemas.microsoft.com/office/powerpoint/2010/main" val="446144030"/>
              </p:ext>
            </p:extLst>
          </p:nvPr>
        </p:nvGraphicFramePr>
        <p:xfrm>
          <a:off x="252462" y="5884332"/>
          <a:ext cx="6405016" cy="370840"/>
        </p:xfrm>
        <a:graphic>
          <a:graphicData uri="http://schemas.openxmlformats.org/drawingml/2006/table">
            <a:tbl>
              <a:tblPr firstRow="1" bandRow="1">
                <a:tableStyleId>{5C22544A-7EE6-4342-B048-85BDC9FD1C3A}</a:tableStyleId>
              </a:tblPr>
              <a:tblGrid>
                <a:gridCol w="1601254">
                  <a:extLst>
                    <a:ext uri="{9D8B030D-6E8A-4147-A177-3AD203B41FA5}">
                      <a16:colId xmlns:a16="http://schemas.microsoft.com/office/drawing/2014/main" val="1098168927"/>
                    </a:ext>
                  </a:extLst>
                </a:gridCol>
                <a:gridCol w="1601254">
                  <a:extLst>
                    <a:ext uri="{9D8B030D-6E8A-4147-A177-3AD203B41FA5}">
                      <a16:colId xmlns:a16="http://schemas.microsoft.com/office/drawing/2014/main" val="3106853536"/>
                    </a:ext>
                  </a:extLst>
                </a:gridCol>
                <a:gridCol w="1601254">
                  <a:extLst>
                    <a:ext uri="{9D8B030D-6E8A-4147-A177-3AD203B41FA5}">
                      <a16:colId xmlns:a16="http://schemas.microsoft.com/office/drawing/2014/main" val="563747311"/>
                    </a:ext>
                  </a:extLst>
                </a:gridCol>
                <a:gridCol w="1601254">
                  <a:extLst>
                    <a:ext uri="{9D8B030D-6E8A-4147-A177-3AD203B41FA5}">
                      <a16:colId xmlns:a16="http://schemas.microsoft.com/office/drawing/2014/main" val="360314400"/>
                    </a:ext>
                  </a:extLst>
                </a:gridCol>
              </a:tblGrid>
              <a:tr h="370840">
                <a:tc>
                  <a:txBody>
                    <a:bodyPr/>
                    <a:lstStyle/>
                    <a:p>
                      <a:r>
                        <a:rPr lang="fi-FI" u="sng" dirty="0" err="1"/>
                        <a:t>staffNo</a:t>
                      </a:r>
                      <a:endParaRPr lang="fi-FI" u="sng" dirty="0"/>
                    </a:p>
                  </a:txBody>
                  <a:tcPr/>
                </a:tc>
                <a:tc>
                  <a:txBody>
                    <a:bodyPr/>
                    <a:lstStyle/>
                    <a:p>
                      <a:r>
                        <a:rPr lang="fi-FI" u="sng" dirty="0" err="1"/>
                        <a:t>appDate</a:t>
                      </a:r>
                      <a:endParaRPr lang="fi-FI" u="sng" dirty="0"/>
                    </a:p>
                  </a:txBody>
                  <a:tcPr/>
                </a:tc>
                <a:tc>
                  <a:txBody>
                    <a:bodyPr/>
                    <a:lstStyle/>
                    <a:p>
                      <a:r>
                        <a:rPr lang="fi-FI" u="sng" dirty="0" err="1"/>
                        <a:t>appTime</a:t>
                      </a:r>
                      <a:endParaRPr lang="fi-FI" u="sng" dirty="0"/>
                    </a:p>
                  </a:txBody>
                  <a:tcPr/>
                </a:tc>
                <a:tc>
                  <a:txBody>
                    <a:bodyPr/>
                    <a:lstStyle/>
                    <a:p>
                      <a:r>
                        <a:rPr lang="fi-FI" u="none" dirty="0" err="1"/>
                        <a:t>patientNo</a:t>
                      </a:r>
                      <a:endParaRPr lang="fi-FI" u="none" dirty="0"/>
                    </a:p>
                  </a:txBody>
                  <a:tcPr/>
                </a:tc>
                <a:extLst>
                  <a:ext uri="{0D108BD9-81ED-4DB2-BD59-A6C34878D82A}">
                    <a16:rowId xmlns:a16="http://schemas.microsoft.com/office/drawing/2014/main" val="575435092"/>
                  </a:ext>
                </a:extLst>
              </a:tr>
            </a:tbl>
          </a:graphicData>
        </a:graphic>
      </p:graphicFrame>
      <p:graphicFrame>
        <p:nvGraphicFramePr>
          <p:cNvPr id="12" name="Table 11">
            <a:extLst>
              <a:ext uri="{FF2B5EF4-FFF2-40B4-BE49-F238E27FC236}">
                <a16:creationId xmlns:a16="http://schemas.microsoft.com/office/drawing/2014/main" id="{A93747D8-4F3B-4947-A601-7E81955EC1A0}"/>
              </a:ext>
            </a:extLst>
          </p:cNvPr>
          <p:cNvGraphicFramePr>
            <a:graphicFrameLocks noGrp="1"/>
          </p:cNvGraphicFramePr>
          <p:nvPr>
            <p:extLst>
              <p:ext uri="{D42A27DB-BD31-4B8C-83A1-F6EECF244321}">
                <p14:modId xmlns:p14="http://schemas.microsoft.com/office/powerpoint/2010/main" val="3900750682"/>
              </p:ext>
            </p:extLst>
          </p:nvPr>
        </p:nvGraphicFramePr>
        <p:xfrm>
          <a:off x="236422" y="3888963"/>
          <a:ext cx="5987919" cy="370840"/>
        </p:xfrm>
        <a:graphic>
          <a:graphicData uri="http://schemas.openxmlformats.org/drawingml/2006/table">
            <a:tbl>
              <a:tblPr firstRow="1" bandRow="1">
                <a:tableStyleId>{5C22544A-7EE6-4342-B048-85BDC9FD1C3A}</a:tableStyleId>
              </a:tblPr>
              <a:tblGrid>
                <a:gridCol w="1995973">
                  <a:extLst>
                    <a:ext uri="{9D8B030D-6E8A-4147-A177-3AD203B41FA5}">
                      <a16:colId xmlns:a16="http://schemas.microsoft.com/office/drawing/2014/main" val="2446235911"/>
                    </a:ext>
                  </a:extLst>
                </a:gridCol>
                <a:gridCol w="1995973">
                  <a:extLst>
                    <a:ext uri="{9D8B030D-6E8A-4147-A177-3AD203B41FA5}">
                      <a16:colId xmlns:a16="http://schemas.microsoft.com/office/drawing/2014/main" val="188067054"/>
                    </a:ext>
                  </a:extLst>
                </a:gridCol>
                <a:gridCol w="1995973">
                  <a:extLst>
                    <a:ext uri="{9D8B030D-6E8A-4147-A177-3AD203B41FA5}">
                      <a16:colId xmlns:a16="http://schemas.microsoft.com/office/drawing/2014/main" val="2290661006"/>
                    </a:ext>
                  </a:extLst>
                </a:gridCol>
              </a:tblGrid>
              <a:tr h="370840">
                <a:tc>
                  <a:txBody>
                    <a:bodyPr/>
                    <a:lstStyle/>
                    <a:p>
                      <a:r>
                        <a:rPr lang="fi-FI" i="0" u="sng" dirty="0" err="1"/>
                        <a:t>staffNo</a:t>
                      </a:r>
                      <a:endParaRPr lang="fi-FI" i="0" u="sng" dirty="0"/>
                    </a:p>
                  </a:txBody>
                  <a:tcPr/>
                </a:tc>
                <a:tc>
                  <a:txBody>
                    <a:bodyPr/>
                    <a:lstStyle/>
                    <a:p>
                      <a:r>
                        <a:rPr lang="fi-FI" i="0" u="sng" dirty="0" err="1"/>
                        <a:t>appDate</a:t>
                      </a:r>
                      <a:endParaRPr lang="fi-FI" i="0" u="sng" dirty="0"/>
                    </a:p>
                  </a:txBody>
                  <a:tcPr/>
                </a:tc>
                <a:tc>
                  <a:txBody>
                    <a:bodyPr/>
                    <a:lstStyle/>
                    <a:p>
                      <a:r>
                        <a:rPr lang="fi-FI" i="0" u="none" dirty="0" err="1"/>
                        <a:t>surgeryNo</a:t>
                      </a:r>
                      <a:endParaRPr lang="fi-FI" i="0" u="none" dirty="0"/>
                    </a:p>
                  </a:txBody>
                  <a:tcPr/>
                </a:tc>
                <a:extLst>
                  <a:ext uri="{0D108BD9-81ED-4DB2-BD59-A6C34878D82A}">
                    <a16:rowId xmlns:a16="http://schemas.microsoft.com/office/drawing/2014/main" val="2477944923"/>
                  </a:ext>
                </a:extLst>
              </a:tr>
            </a:tbl>
          </a:graphicData>
        </a:graphic>
      </p:graphicFrame>
      <p:graphicFrame>
        <p:nvGraphicFramePr>
          <p:cNvPr id="13" name="Table 12">
            <a:extLst>
              <a:ext uri="{FF2B5EF4-FFF2-40B4-BE49-F238E27FC236}">
                <a16:creationId xmlns:a16="http://schemas.microsoft.com/office/drawing/2014/main" id="{D32CA947-8890-49FE-9123-EF40938C48EA}"/>
              </a:ext>
            </a:extLst>
          </p:cNvPr>
          <p:cNvGraphicFramePr>
            <a:graphicFrameLocks noGrp="1"/>
          </p:cNvGraphicFramePr>
          <p:nvPr>
            <p:extLst>
              <p:ext uri="{D42A27DB-BD31-4B8C-83A1-F6EECF244321}">
                <p14:modId xmlns:p14="http://schemas.microsoft.com/office/powerpoint/2010/main" val="3297896479"/>
              </p:ext>
            </p:extLst>
          </p:nvPr>
        </p:nvGraphicFramePr>
        <p:xfrm>
          <a:off x="236420" y="4820185"/>
          <a:ext cx="4688510" cy="370840"/>
        </p:xfrm>
        <a:graphic>
          <a:graphicData uri="http://schemas.openxmlformats.org/drawingml/2006/table">
            <a:tbl>
              <a:tblPr firstRow="1" bandRow="1">
                <a:tableStyleId>{5C22544A-7EE6-4342-B048-85BDC9FD1C3A}</a:tableStyleId>
              </a:tblPr>
              <a:tblGrid>
                <a:gridCol w="2344255">
                  <a:extLst>
                    <a:ext uri="{9D8B030D-6E8A-4147-A177-3AD203B41FA5}">
                      <a16:colId xmlns:a16="http://schemas.microsoft.com/office/drawing/2014/main" val="2876277173"/>
                    </a:ext>
                  </a:extLst>
                </a:gridCol>
                <a:gridCol w="2344255">
                  <a:extLst>
                    <a:ext uri="{9D8B030D-6E8A-4147-A177-3AD203B41FA5}">
                      <a16:colId xmlns:a16="http://schemas.microsoft.com/office/drawing/2014/main" val="6096081"/>
                    </a:ext>
                  </a:extLst>
                </a:gridCol>
              </a:tblGrid>
              <a:tr h="370840">
                <a:tc>
                  <a:txBody>
                    <a:bodyPr/>
                    <a:lstStyle/>
                    <a:p>
                      <a:r>
                        <a:rPr lang="fi-FI" u="sng" dirty="0" err="1"/>
                        <a:t>patientNo</a:t>
                      </a:r>
                      <a:endParaRPr lang="fi-FI" u="sng" dirty="0"/>
                    </a:p>
                  </a:txBody>
                  <a:tcPr/>
                </a:tc>
                <a:tc>
                  <a:txBody>
                    <a:bodyPr/>
                    <a:lstStyle/>
                    <a:p>
                      <a:r>
                        <a:rPr lang="fi-FI" u="sng" dirty="0" err="1"/>
                        <a:t>patientName</a:t>
                      </a:r>
                      <a:endParaRPr lang="fi-FI" u="sng" dirty="0"/>
                    </a:p>
                  </a:txBody>
                  <a:tcPr/>
                </a:tc>
                <a:extLst>
                  <a:ext uri="{0D108BD9-81ED-4DB2-BD59-A6C34878D82A}">
                    <a16:rowId xmlns:a16="http://schemas.microsoft.com/office/drawing/2014/main" val="606092680"/>
                  </a:ext>
                </a:extLst>
              </a:tr>
            </a:tbl>
          </a:graphicData>
        </a:graphic>
      </p:graphicFrame>
      <p:graphicFrame>
        <p:nvGraphicFramePr>
          <p:cNvPr id="14" name="Table 13">
            <a:extLst>
              <a:ext uri="{FF2B5EF4-FFF2-40B4-BE49-F238E27FC236}">
                <a16:creationId xmlns:a16="http://schemas.microsoft.com/office/drawing/2014/main" id="{FC47A9D8-562F-45DC-9DD3-C1BA0DA033D9}"/>
              </a:ext>
            </a:extLst>
          </p:cNvPr>
          <p:cNvGraphicFramePr>
            <a:graphicFrameLocks noGrp="1"/>
          </p:cNvGraphicFramePr>
          <p:nvPr>
            <p:extLst>
              <p:ext uri="{D42A27DB-BD31-4B8C-83A1-F6EECF244321}">
                <p14:modId xmlns:p14="http://schemas.microsoft.com/office/powerpoint/2010/main" val="2114506932"/>
              </p:ext>
            </p:extLst>
          </p:nvPr>
        </p:nvGraphicFramePr>
        <p:xfrm>
          <a:off x="236420" y="2885755"/>
          <a:ext cx="5186948" cy="370840"/>
        </p:xfrm>
        <a:graphic>
          <a:graphicData uri="http://schemas.openxmlformats.org/drawingml/2006/table">
            <a:tbl>
              <a:tblPr firstRow="1" bandRow="1">
                <a:tableStyleId>{5C22544A-7EE6-4342-B048-85BDC9FD1C3A}</a:tableStyleId>
              </a:tblPr>
              <a:tblGrid>
                <a:gridCol w="2593474">
                  <a:extLst>
                    <a:ext uri="{9D8B030D-6E8A-4147-A177-3AD203B41FA5}">
                      <a16:colId xmlns:a16="http://schemas.microsoft.com/office/drawing/2014/main" val="968412393"/>
                    </a:ext>
                  </a:extLst>
                </a:gridCol>
                <a:gridCol w="2593474">
                  <a:extLst>
                    <a:ext uri="{9D8B030D-6E8A-4147-A177-3AD203B41FA5}">
                      <a16:colId xmlns:a16="http://schemas.microsoft.com/office/drawing/2014/main" val="1751201771"/>
                    </a:ext>
                  </a:extLst>
                </a:gridCol>
              </a:tblGrid>
              <a:tr h="370840">
                <a:tc>
                  <a:txBody>
                    <a:bodyPr/>
                    <a:lstStyle/>
                    <a:p>
                      <a:r>
                        <a:rPr lang="fi-FI" u="sng" dirty="0" err="1"/>
                        <a:t>staffNo</a:t>
                      </a:r>
                      <a:endParaRPr lang="fi-FI" u="sng" dirty="0"/>
                    </a:p>
                  </a:txBody>
                  <a:tcPr/>
                </a:tc>
                <a:tc>
                  <a:txBody>
                    <a:bodyPr/>
                    <a:lstStyle/>
                    <a:p>
                      <a:r>
                        <a:rPr lang="fi-FI" u="none" dirty="0" err="1"/>
                        <a:t>doctorName</a:t>
                      </a:r>
                      <a:endParaRPr lang="fi-FI" u="none" dirty="0"/>
                    </a:p>
                  </a:txBody>
                  <a:tcPr/>
                </a:tc>
                <a:extLst>
                  <a:ext uri="{0D108BD9-81ED-4DB2-BD59-A6C34878D82A}">
                    <a16:rowId xmlns:a16="http://schemas.microsoft.com/office/drawing/2014/main" val="984906261"/>
                  </a:ext>
                </a:extLst>
              </a:tr>
            </a:tbl>
          </a:graphicData>
        </a:graphic>
      </p:graphicFrame>
      <p:sp>
        <p:nvSpPr>
          <p:cNvPr id="15" name="TextBox 14">
            <a:extLst>
              <a:ext uri="{FF2B5EF4-FFF2-40B4-BE49-F238E27FC236}">
                <a16:creationId xmlns:a16="http://schemas.microsoft.com/office/drawing/2014/main" id="{0EBC8104-D902-4F84-8261-C2CC27328F15}"/>
              </a:ext>
            </a:extLst>
          </p:cNvPr>
          <p:cNvSpPr txBox="1"/>
          <p:nvPr/>
        </p:nvSpPr>
        <p:spPr>
          <a:xfrm flipH="1">
            <a:off x="336888" y="3569322"/>
            <a:ext cx="882316" cy="369332"/>
          </a:xfrm>
          <a:prstGeom prst="rect">
            <a:avLst/>
          </a:prstGeom>
          <a:noFill/>
        </p:spPr>
        <p:txBody>
          <a:bodyPr wrap="square" rtlCol="0">
            <a:spAutoFit/>
          </a:bodyPr>
          <a:lstStyle/>
          <a:p>
            <a:r>
              <a:rPr lang="fi-FI" b="1" dirty="0"/>
              <a:t>FK</a:t>
            </a:r>
          </a:p>
        </p:txBody>
      </p:sp>
      <p:sp>
        <p:nvSpPr>
          <p:cNvPr id="16" name="TextBox 15">
            <a:extLst>
              <a:ext uri="{FF2B5EF4-FFF2-40B4-BE49-F238E27FC236}">
                <a16:creationId xmlns:a16="http://schemas.microsoft.com/office/drawing/2014/main" id="{46813EE0-6A8C-4CDE-AB89-D64A4AD05283}"/>
              </a:ext>
            </a:extLst>
          </p:cNvPr>
          <p:cNvSpPr txBox="1"/>
          <p:nvPr/>
        </p:nvSpPr>
        <p:spPr>
          <a:xfrm flipH="1">
            <a:off x="5129554" y="5497450"/>
            <a:ext cx="587626" cy="370840"/>
          </a:xfrm>
          <a:prstGeom prst="rect">
            <a:avLst/>
          </a:prstGeom>
          <a:noFill/>
        </p:spPr>
        <p:txBody>
          <a:bodyPr wrap="square" rtlCol="0">
            <a:spAutoFit/>
          </a:bodyPr>
          <a:lstStyle/>
          <a:p>
            <a:r>
              <a:rPr lang="fi-FI" b="1" dirty="0"/>
              <a:t>FK</a:t>
            </a:r>
          </a:p>
        </p:txBody>
      </p:sp>
      <p:sp>
        <p:nvSpPr>
          <p:cNvPr id="17" name="TextBox 16">
            <a:extLst>
              <a:ext uri="{FF2B5EF4-FFF2-40B4-BE49-F238E27FC236}">
                <a16:creationId xmlns:a16="http://schemas.microsoft.com/office/drawing/2014/main" id="{9B3B59AC-BE45-46E7-8336-A5F717D3EADF}"/>
              </a:ext>
            </a:extLst>
          </p:cNvPr>
          <p:cNvSpPr txBox="1"/>
          <p:nvPr/>
        </p:nvSpPr>
        <p:spPr>
          <a:xfrm>
            <a:off x="6978315" y="2798095"/>
            <a:ext cx="4375545" cy="369332"/>
          </a:xfrm>
          <a:prstGeom prst="rect">
            <a:avLst/>
          </a:prstGeom>
          <a:noFill/>
        </p:spPr>
        <p:txBody>
          <a:bodyPr wrap="square" rtlCol="0">
            <a:spAutoFit/>
          </a:bodyPr>
          <a:lstStyle/>
          <a:p>
            <a:r>
              <a:rPr lang="fi-FI" i="1" dirty="0" err="1"/>
              <a:t>Doctor</a:t>
            </a:r>
            <a:r>
              <a:rPr lang="fi-FI" i="1" dirty="0"/>
              <a:t> (</a:t>
            </a:r>
            <a:r>
              <a:rPr lang="fi-FI" b="1" i="1" u="sng" dirty="0" err="1"/>
              <a:t>staffNo</a:t>
            </a:r>
            <a:r>
              <a:rPr lang="fi-FI" i="1" dirty="0" err="1"/>
              <a:t>,doctorName</a:t>
            </a:r>
            <a:r>
              <a:rPr lang="fi-FI" i="1" dirty="0"/>
              <a:t>)</a:t>
            </a:r>
          </a:p>
        </p:txBody>
      </p:sp>
      <p:sp>
        <p:nvSpPr>
          <p:cNvPr id="18" name="TextBox 17">
            <a:extLst>
              <a:ext uri="{FF2B5EF4-FFF2-40B4-BE49-F238E27FC236}">
                <a16:creationId xmlns:a16="http://schemas.microsoft.com/office/drawing/2014/main" id="{CEE54F0D-000D-4DE7-8562-1975AF6A067B}"/>
              </a:ext>
            </a:extLst>
          </p:cNvPr>
          <p:cNvSpPr txBox="1"/>
          <p:nvPr/>
        </p:nvSpPr>
        <p:spPr>
          <a:xfrm>
            <a:off x="6978316" y="3771312"/>
            <a:ext cx="5422232" cy="369332"/>
          </a:xfrm>
          <a:prstGeom prst="rect">
            <a:avLst/>
          </a:prstGeom>
          <a:noFill/>
        </p:spPr>
        <p:txBody>
          <a:bodyPr wrap="square" rtlCol="0">
            <a:spAutoFit/>
          </a:bodyPr>
          <a:lstStyle/>
          <a:p>
            <a:r>
              <a:rPr lang="fi-FI" i="1" dirty="0" err="1"/>
              <a:t>Surgery</a:t>
            </a:r>
            <a:r>
              <a:rPr lang="fi-FI" dirty="0"/>
              <a:t> (</a:t>
            </a:r>
            <a:r>
              <a:rPr lang="fi-FI" b="1" u="sng" dirty="0" err="1"/>
              <a:t>staffNo</a:t>
            </a:r>
            <a:r>
              <a:rPr lang="fi-FI" dirty="0"/>
              <a:t>, </a:t>
            </a:r>
            <a:r>
              <a:rPr lang="fi-FI" dirty="0" err="1"/>
              <a:t>appDate</a:t>
            </a:r>
            <a:r>
              <a:rPr lang="fi-FI" dirty="0"/>
              <a:t>, </a:t>
            </a:r>
            <a:r>
              <a:rPr lang="fi-FI" dirty="0" err="1"/>
              <a:t>surgeryNo</a:t>
            </a:r>
            <a:r>
              <a:rPr lang="fi-FI" dirty="0"/>
              <a:t>)</a:t>
            </a:r>
          </a:p>
        </p:txBody>
      </p:sp>
      <p:sp>
        <p:nvSpPr>
          <p:cNvPr id="19" name="TextBox 18">
            <a:extLst>
              <a:ext uri="{FF2B5EF4-FFF2-40B4-BE49-F238E27FC236}">
                <a16:creationId xmlns:a16="http://schemas.microsoft.com/office/drawing/2014/main" id="{28A978F7-7C79-4109-8FB4-BEDC228933B0}"/>
              </a:ext>
            </a:extLst>
          </p:cNvPr>
          <p:cNvSpPr txBox="1"/>
          <p:nvPr/>
        </p:nvSpPr>
        <p:spPr>
          <a:xfrm>
            <a:off x="6978315" y="4710757"/>
            <a:ext cx="5047589" cy="369332"/>
          </a:xfrm>
          <a:prstGeom prst="rect">
            <a:avLst/>
          </a:prstGeom>
          <a:noFill/>
        </p:spPr>
        <p:txBody>
          <a:bodyPr wrap="square" rtlCol="0">
            <a:spAutoFit/>
          </a:bodyPr>
          <a:lstStyle/>
          <a:p>
            <a:r>
              <a:rPr lang="fi-FI" i="1" dirty="0" err="1"/>
              <a:t>Patient</a:t>
            </a:r>
            <a:r>
              <a:rPr lang="fi-FI" dirty="0"/>
              <a:t> (</a:t>
            </a:r>
            <a:r>
              <a:rPr lang="fi-FI" b="1" u="sng" dirty="0" err="1"/>
              <a:t>patientNo</a:t>
            </a:r>
            <a:r>
              <a:rPr lang="fi-FI" dirty="0"/>
              <a:t>, </a:t>
            </a:r>
            <a:r>
              <a:rPr lang="fi-FI" dirty="0" err="1"/>
              <a:t>patientName</a:t>
            </a:r>
            <a:r>
              <a:rPr lang="fi-FI" dirty="0"/>
              <a:t>)</a:t>
            </a:r>
          </a:p>
        </p:txBody>
      </p:sp>
      <p:sp>
        <p:nvSpPr>
          <p:cNvPr id="20" name="TextBox 19">
            <a:extLst>
              <a:ext uri="{FF2B5EF4-FFF2-40B4-BE49-F238E27FC236}">
                <a16:creationId xmlns:a16="http://schemas.microsoft.com/office/drawing/2014/main" id="{75CA8CED-0D3D-492E-8D0A-C33C38521880}"/>
              </a:ext>
            </a:extLst>
          </p:cNvPr>
          <p:cNvSpPr txBox="1"/>
          <p:nvPr/>
        </p:nvSpPr>
        <p:spPr>
          <a:xfrm flipH="1">
            <a:off x="7004725" y="5746586"/>
            <a:ext cx="5213683" cy="646331"/>
          </a:xfrm>
          <a:prstGeom prst="rect">
            <a:avLst/>
          </a:prstGeom>
          <a:noFill/>
        </p:spPr>
        <p:txBody>
          <a:bodyPr wrap="square" rtlCol="0">
            <a:spAutoFit/>
          </a:bodyPr>
          <a:lstStyle/>
          <a:p>
            <a:r>
              <a:rPr lang="fi-FI" i="1" dirty="0" err="1"/>
              <a:t>Appointment</a:t>
            </a:r>
            <a:r>
              <a:rPr lang="fi-FI" i="1" dirty="0"/>
              <a:t> (</a:t>
            </a:r>
            <a:r>
              <a:rPr lang="fi-FI" b="1" i="1" u="sng" dirty="0" err="1"/>
              <a:t>staffNo,appDate</a:t>
            </a:r>
            <a:r>
              <a:rPr lang="fi-FI" b="1" i="1" u="sng" dirty="0"/>
              <a:t>, </a:t>
            </a:r>
            <a:r>
              <a:rPr lang="fi-FI" b="1" i="1" u="sng" dirty="0" err="1"/>
              <a:t>appTime</a:t>
            </a:r>
            <a:r>
              <a:rPr lang="fi-FI" i="1" dirty="0"/>
              <a:t>, </a:t>
            </a:r>
            <a:r>
              <a:rPr lang="fi-FI" i="1" dirty="0" err="1"/>
              <a:t>patientNo</a:t>
            </a:r>
            <a:r>
              <a:rPr lang="fi-FI" i="1" dirty="0"/>
              <a:t>)</a:t>
            </a:r>
          </a:p>
        </p:txBody>
      </p:sp>
    </p:spTree>
    <p:extLst>
      <p:ext uri="{BB962C8B-B14F-4D97-AF65-F5344CB8AC3E}">
        <p14:creationId xmlns:p14="http://schemas.microsoft.com/office/powerpoint/2010/main" val="2673645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95E6-8ADF-4875-9074-5E142BAF4DD6}"/>
              </a:ext>
            </a:extLst>
          </p:cNvPr>
          <p:cNvSpPr>
            <a:spLocks noGrp="1"/>
          </p:cNvSpPr>
          <p:nvPr>
            <p:ph type="title"/>
          </p:nvPr>
        </p:nvSpPr>
        <p:spPr/>
        <p:txBody>
          <a:bodyPr/>
          <a:lstStyle/>
          <a:p>
            <a:r>
              <a:rPr lang="fi-FI" dirty="0" err="1"/>
              <a:t>Exercise</a:t>
            </a:r>
            <a:r>
              <a:rPr lang="fi-FI" dirty="0"/>
              <a:t> 2</a:t>
            </a:r>
          </a:p>
        </p:txBody>
      </p:sp>
      <p:graphicFrame>
        <p:nvGraphicFramePr>
          <p:cNvPr id="5" name="Table 4">
            <a:extLst>
              <a:ext uri="{FF2B5EF4-FFF2-40B4-BE49-F238E27FC236}">
                <a16:creationId xmlns:a16="http://schemas.microsoft.com/office/drawing/2014/main" id="{189075BE-7348-4443-9DC9-DD84BA86D061}"/>
              </a:ext>
            </a:extLst>
          </p:cNvPr>
          <p:cNvGraphicFramePr>
            <a:graphicFrameLocks noGrp="1"/>
          </p:cNvGraphicFramePr>
          <p:nvPr>
            <p:extLst>
              <p:ext uri="{D42A27DB-BD31-4B8C-83A1-F6EECF244321}">
                <p14:modId xmlns:p14="http://schemas.microsoft.com/office/powerpoint/2010/main" val="3523224770"/>
              </p:ext>
            </p:extLst>
          </p:nvPr>
        </p:nvGraphicFramePr>
        <p:xfrm>
          <a:off x="550607" y="2017525"/>
          <a:ext cx="9039121" cy="2560320"/>
        </p:xfrm>
        <a:graphic>
          <a:graphicData uri="http://schemas.openxmlformats.org/drawingml/2006/table">
            <a:tbl>
              <a:tblPr firstRow="1" bandRow="1">
                <a:tableStyleId>{5C22544A-7EE6-4342-B048-85BDC9FD1C3A}</a:tableStyleId>
              </a:tblPr>
              <a:tblGrid>
                <a:gridCol w="1291303">
                  <a:extLst>
                    <a:ext uri="{9D8B030D-6E8A-4147-A177-3AD203B41FA5}">
                      <a16:colId xmlns:a16="http://schemas.microsoft.com/office/drawing/2014/main" val="2842622638"/>
                    </a:ext>
                  </a:extLst>
                </a:gridCol>
                <a:gridCol w="1291303">
                  <a:extLst>
                    <a:ext uri="{9D8B030D-6E8A-4147-A177-3AD203B41FA5}">
                      <a16:colId xmlns:a16="http://schemas.microsoft.com/office/drawing/2014/main" val="3366511635"/>
                    </a:ext>
                  </a:extLst>
                </a:gridCol>
                <a:gridCol w="1291303">
                  <a:extLst>
                    <a:ext uri="{9D8B030D-6E8A-4147-A177-3AD203B41FA5}">
                      <a16:colId xmlns:a16="http://schemas.microsoft.com/office/drawing/2014/main" val="289280792"/>
                    </a:ext>
                  </a:extLst>
                </a:gridCol>
                <a:gridCol w="1291303">
                  <a:extLst>
                    <a:ext uri="{9D8B030D-6E8A-4147-A177-3AD203B41FA5}">
                      <a16:colId xmlns:a16="http://schemas.microsoft.com/office/drawing/2014/main" val="2062100075"/>
                    </a:ext>
                  </a:extLst>
                </a:gridCol>
                <a:gridCol w="1291303">
                  <a:extLst>
                    <a:ext uri="{9D8B030D-6E8A-4147-A177-3AD203B41FA5}">
                      <a16:colId xmlns:a16="http://schemas.microsoft.com/office/drawing/2014/main" val="2200909333"/>
                    </a:ext>
                  </a:extLst>
                </a:gridCol>
                <a:gridCol w="1291303">
                  <a:extLst>
                    <a:ext uri="{9D8B030D-6E8A-4147-A177-3AD203B41FA5}">
                      <a16:colId xmlns:a16="http://schemas.microsoft.com/office/drawing/2014/main" val="2524588196"/>
                    </a:ext>
                  </a:extLst>
                </a:gridCol>
                <a:gridCol w="1291303">
                  <a:extLst>
                    <a:ext uri="{9D8B030D-6E8A-4147-A177-3AD203B41FA5}">
                      <a16:colId xmlns:a16="http://schemas.microsoft.com/office/drawing/2014/main" val="3531908464"/>
                    </a:ext>
                  </a:extLst>
                </a:gridCol>
              </a:tblGrid>
              <a:tr h="370840">
                <a:tc>
                  <a:txBody>
                    <a:bodyPr/>
                    <a:lstStyle/>
                    <a:p>
                      <a:r>
                        <a:rPr lang="fi-FI" sz="1800" dirty="0" err="1"/>
                        <a:t>Customer</a:t>
                      </a:r>
                      <a:r>
                        <a:rPr lang="fi-FI" sz="1800" dirty="0"/>
                        <a:t> </a:t>
                      </a:r>
                      <a:r>
                        <a:rPr lang="fi-FI" sz="1800" dirty="0" err="1"/>
                        <a:t>Name</a:t>
                      </a:r>
                      <a:endParaRPr lang="fi-FI" sz="1800" dirty="0"/>
                    </a:p>
                  </a:txBody>
                  <a:tcPr/>
                </a:tc>
                <a:tc>
                  <a:txBody>
                    <a:bodyPr/>
                    <a:lstStyle/>
                    <a:p>
                      <a:r>
                        <a:rPr lang="fi-FI" sz="1800" dirty="0" err="1"/>
                        <a:t>Item</a:t>
                      </a:r>
                      <a:endParaRPr lang="fi-FI" sz="1800" dirty="0"/>
                    </a:p>
                  </a:txBody>
                  <a:tcPr/>
                </a:tc>
                <a:tc>
                  <a:txBody>
                    <a:bodyPr/>
                    <a:lstStyle/>
                    <a:p>
                      <a:r>
                        <a:rPr lang="fi-FI" sz="1800" dirty="0" err="1"/>
                        <a:t>ShippingAddress</a:t>
                      </a:r>
                      <a:endParaRPr lang="fi-FI" sz="1800" dirty="0"/>
                    </a:p>
                  </a:txBody>
                  <a:tcPr/>
                </a:tc>
                <a:tc>
                  <a:txBody>
                    <a:bodyPr/>
                    <a:lstStyle/>
                    <a:p>
                      <a:r>
                        <a:rPr lang="fi-FI" sz="1800" dirty="0" err="1"/>
                        <a:t>NewsLetter</a:t>
                      </a:r>
                      <a:endParaRPr lang="fi-FI" sz="1800" dirty="0"/>
                    </a:p>
                  </a:txBody>
                  <a:tcPr/>
                </a:tc>
                <a:tc>
                  <a:txBody>
                    <a:bodyPr/>
                    <a:lstStyle/>
                    <a:p>
                      <a:r>
                        <a:rPr lang="fi-FI" sz="1800" dirty="0" err="1"/>
                        <a:t>supplier</a:t>
                      </a:r>
                      <a:endParaRPr lang="fi-FI" sz="1800" dirty="0"/>
                    </a:p>
                  </a:txBody>
                  <a:tcPr/>
                </a:tc>
                <a:tc>
                  <a:txBody>
                    <a:bodyPr/>
                    <a:lstStyle/>
                    <a:p>
                      <a:r>
                        <a:rPr lang="fi-FI" sz="1800" dirty="0" err="1"/>
                        <a:t>supplierPhone</a:t>
                      </a:r>
                      <a:endParaRPr lang="fi-FI" sz="1800" dirty="0"/>
                    </a:p>
                  </a:txBody>
                  <a:tcPr/>
                </a:tc>
                <a:tc>
                  <a:txBody>
                    <a:bodyPr/>
                    <a:lstStyle/>
                    <a:p>
                      <a:r>
                        <a:rPr lang="fi-FI" sz="1800" dirty="0" err="1"/>
                        <a:t>price</a:t>
                      </a:r>
                      <a:endParaRPr lang="fi-FI" sz="1800" dirty="0"/>
                    </a:p>
                  </a:txBody>
                  <a:tcPr/>
                </a:tc>
                <a:extLst>
                  <a:ext uri="{0D108BD9-81ED-4DB2-BD59-A6C34878D82A}">
                    <a16:rowId xmlns:a16="http://schemas.microsoft.com/office/drawing/2014/main" val="179645634"/>
                  </a:ext>
                </a:extLst>
              </a:tr>
              <a:tr h="370840">
                <a:tc>
                  <a:txBody>
                    <a:bodyPr/>
                    <a:lstStyle/>
                    <a:p>
                      <a:r>
                        <a:rPr lang="fi-FI" dirty="0"/>
                        <a:t>Mikko</a:t>
                      </a:r>
                    </a:p>
                  </a:txBody>
                  <a:tcPr/>
                </a:tc>
                <a:tc>
                  <a:txBody>
                    <a:bodyPr/>
                    <a:lstStyle/>
                    <a:p>
                      <a:r>
                        <a:rPr lang="fi-FI" dirty="0" err="1"/>
                        <a:t>xBox</a:t>
                      </a:r>
                      <a:endParaRPr lang="fi-FI" dirty="0"/>
                    </a:p>
                  </a:txBody>
                  <a:tcPr/>
                </a:tc>
                <a:tc>
                  <a:txBody>
                    <a:bodyPr/>
                    <a:lstStyle/>
                    <a:p>
                      <a:r>
                        <a:rPr lang="fi-FI" dirty="0"/>
                        <a:t>Ahventie, Vaasa</a:t>
                      </a:r>
                    </a:p>
                  </a:txBody>
                  <a:tcPr/>
                </a:tc>
                <a:tc>
                  <a:txBody>
                    <a:bodyPr/>
                    <a:lstStyle/>
                    <a:p>
                      <a:r>
                        <a:rPr lang="fi-FI" dirty="0" err="1"/>
                        <a:t>XboxNews</a:t>
                      </a:r>
                      <a:endParaRPr lang="fi-FI" dirty="0"/>
                    </a:p>
                  </a:txBody>
                  <a:tcPr/>
                </a:tc>
                <a:tc>
                  <a:txBody>
                    <a:bodyPr/>
                    <a:lstStyle/>
                    <a:p>
                      <a:r>
                        <a:rPr lang="fi-FI" dirty="0"/>
                        <a:t>Microsoft</a:t>
                      </a:r>
                    </a:p>
                  </a:txBody>
                  <a:tcPr/>
                </a:tc>
                <a:tc>
                  <a:txBody>
                    <a:bodyPr/>
                    <a:lstStyle/>
                    <a:p>
                      <a:r>
                        <a:rPr lang="fi-FI" dirty="0"/>
                        <a:t>0800112</a:t>
                      </a:r>
                    </a:p>
                  </a:txBody>
                  <a:tcPr/>
                </a:tc>
                <a:tc>
                  <a:txBody>
                    <a:bodyPr/>
                    <a:lstStyle/>
                    <a:p>
                      <a:r>
                        <a:rPr lang="fi-FI" dirty="0"/>
                        <a:t>250</a:t>
                      </a:r>
                    </a:p>
                  </a:txBody>
                  <a:tcPr/>
                </a:tc>
                <a:extLst>
                  <a:ext uri="{0D108BD9-81ED-4DB2-BD59-A6C34878D82A}">
                    <a16:rowId xmlns:a16="http://schemas.microsoft.com/office/drawing/2014/main" val="1904203838"/>
                  </a:ext>
                </a:extLst>
              </a:tr>
              <a:tr h="370840">
                <a:tc>
                  <a:txBody>
                    <a:bodyPr/>
                    <a:lstStyle/>
                    <a:p>
                      <a:r>
                        <a:rPr lang="fi-FI" dirty="0"/>
                        <a:t>Outi</a:t>
                      </a:r>
                    </a:p>
                  </a:txBody>
                  <a:tcPr/>
                </a:tc>
                <a:tc>
                  <a:txBody>
                    <a:bodyPr/>
                    <a:lstStyle/>
                    <a:p>
                      <a:r>
                        <a:rPr lang="fi-FI" dirty="0" err="1"/>
                        <a:t>PlayStation</a:t>
                      </a:r>
                      <a:endParaRPr lang="fi-FI" dirty="0"/>
                    </a:p>
                  </a:txBody>
                  <a:tcPr/>
                </a:tc>
                <a:tc>
                  <a:txBody>
                    <a:bodyPr/>
                    <a:lstStyle/>
                    <a:p>
                      <a:r>
                        <a:rPr lang="fi-FI" dirty="0"/>
                        <a:t>Oikotie, TRE</a:t>
                      </a:r>
                    </a:p>
                  </a:txBody>
                  <a:tcPr/>
                </a:tc>
                <a:tc>
                  <a:txBody>
                    <a:bodyPr/>
                    <a:lstStyle/>
                    <a:p>
                      <a:r>
                        <a:rPr lang="fi-FI" dirty="0" err="1"/>
                        <a:t>xboxNews,PlayStation</a:t>
                      </a:r>
                      <a:endParaRPr lang="fi-FI" dirty="0"/>
                    </a:p>
                  </a:txBody>
                  <a:tcPr/>
                </a:tc>
                <a:tc>
                  <a:txBody>
                    <a:bodyPr/>
                    <a:lstStyle/>
                    <a:p>
                      <a:r>
                        <a:rPr lang="fi-FI" dirty="0"/>
                        <a:t>tukku</a:t>
                      </a:r>
                    </a:p>
                  </a:txBody>
                  <a:tcPr/>
                </a:tc>
                <a:tc>
                  <a:txBody>
                    <a:bodyPr/>
                    <a:lstStyle/>
                    <a:p>
                      <a:r>
                        <a:rPr lang="fi-FI" dirty="0"/>
                        <a:t>080012</a:t>
                      </a:r>
                    </a:p>
                  </a:txBody>
                  <a:tcPr/>
                </a:tc>
                <a:tc>
                  <a:txBody>
                    <a:bodyPr/>
                    <a:lstStyle/>
                    <a:p>
                      <a:r>
                        <a:rPr lang="fi-FI" dirty="0"/>
                        <a:t>300</a:t>
                      </a:r>
                    </a:p>
                  </a:txBody>
                  <a:tcPr/>
                </a:tc>
                <a:extLst>
                  <a:ext uri="{0D108BD9-81ED-4DB2-BD59-A6C34878D82A}">
                    <a16:rowId xmlns:a16="http://schemas.microsoft.com/office/drawing/2014/main" val="3781290165"/>
                  </a:ext>
                </a:extLst>
              </a:tr>
              <a:tr h="370840">
                <a:tc>
                  <a:txBody>
                    <a:bodyPr/>
                    <a:lstStyle/>
                    <a:p>
                      <a:r>
                        <a:rPr lang="fi-FI" dirty="0"/>
                        <a:t>Timo</a:t>
                      </a:r>
                    </a:p>
                  </a:txBody>
                  <a:tcPr/>
                </a:tc>
                <a:tc>
                  <a:txBody>
                    <a:bodyPr/>
                    <a:lstStyle/>
                    <a:p>
                      <a:r>
                        <a:rPr lang="fi-FI" dirty="0"/>
                        <a:t>PSP, </a:t>
                      </a:r>
                      <a:r>
                        <a:rPr lang="fi-FI" dirty="0" err="1"/>
                        <a:t>xBOX</a:t>
                      </a:r>
                      <a:endParaRPr lang="fi-FI" dirty="0"/>
                    </a:p>
                  </a:txBody>
                  <a:tcPr/>
                </a:tc>
                <a:tc>
                  <a:txBody>
                    <a:bodyPr/>
                    <a:lstStyle/>
                    <a:p>
                      <a:r>
                        <a:rPr lang="fi-FI" dirty="0"/>
                        <a:t>Ahventie, Vaasa</a:t>
                      </a:r>
                    </a:p>
                  </a:txBody>
                  <a:tcPr/>
                </a:tc>
                <a:tc>
                  <a:txBody>
                    <a:bodyPr/>
                    <a:lstStyle/>
                    <a:p>
                      <a:r>
                        <a:rPr lang="fi-FI" dirty="0"/>
                        <a:t>Play </a:t>
                      </a:r>
                      <a:r>
                        <a:rPr lang="fi-FI" dirty="0" err="1"/>
                        <a:t>Station</a:t>
                      </a:r>
                      <a:endParaRPr lang="fi-FI" dirty="0"/>
                    </a:p>
                  </a:txBody>
                  <a:tcPr/>
                </a:tc>
                <a:tc>
                  <a:txBody>
                    <a:bodyPr/>
                    <a:lstStyle/>
                    <a:p>
                      <a:r>
                        <a:rPr lang="fi-FI" dirty="0" err="1"/>
                        <a:t>sony</a:t>
                      </a:r>
                      <a:endParaRPr lang="fi-FI" dirty="0"/>
                    </a:p>
                  </a:txBody>
                  <a:tcPr/>
                </a:tc>
                <a:tc>
                  <a:txBody>
                    <a:bodyPr/>
                    <a:lstStyle/>
                    <a:p>
                      <a:r>
                        <a:rPr lang="fi-FI" dirty="0"/>
                        <a:t>080012</a:t>
                      </a:r>
                    </a:p>
                  </a:txBody>
                  <a:tcPr/>
                </a:tc>
                <a:tc>
                  <a:txBody>
                    <a:bodyPr/>
                    <a:lstStyle/>
                    <a:p>
                      <a:r>
                        <a:rPr lang="fi-FI" dirty="0"/>
                        <a:t>450</a:t>
                      </a:r>
                    </a:p>
                  </a:txBody>
                  <a:tcPr/>
                </a:tc>
                <a:extLst>
                  <a:ext uri="{0D108BD9-81ED-4DB2-BD59-A6C34878D82A}">
                    <a16:rowId xmlns:a16="http://schemas.microsoft.com/office/drawing/2014/main" val="1496845080"/>
                  </a:ext>
                </a:extLst>
              </a:tr>
            </a:tbl>
          </a:graphicData>
        </a:graphic>
      </p:graphicFrame>
    </p:spTree>
    <p:extLst>
      <p:ext uri="{BB962C8B-B14F-4D97-AF65-F5344CB8AC3E}">
        <p14:creationId xmlns:p14="http://schemas.microsoft.com/office/powerpoint/2010/main" val="3429926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C624-8A6D-4A40-BCDD-CCEF6EF14144}"/>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16EFC34F-B18E-4C16-94D4-EC516848FD2E}"/>
              </a:ext>
            </a:extLst>
          </p:cNvPr>
          <p:cNvSpPr>
            <a:spLocks noGrp="1"/>
          </p:cNvSpPr>
          <p:nvPr>
            <p:ph idx="1"/>
          </p:nvPr>
        </p:nvSpPr>
        <p:spPr>
          <a:xfrm>
            <a:off x="838200" y="1825625"/>
            <a:ext cx="2475271" cy="1325563"/>
          </a:xfrm>
        </p:spPr>
        <p:txBody>
          <a:bodyPr/>
          <a:lstStyle/>
          <a:p>
            <a:r>
              <a:rPr lang="fi-FI" dirty="0"/>
              <a:t>2NF</a:t>
            </a:r>
          </a:p>
        </p:txBody>
      </p:sp>
      <p:graphicFrame>
        <p:nvGraphicFramePr>
          <p:cNvPr id="4" name="Table 3">
            <a:extLst>
              <a:ext uri="{FF2B5EF4-FFF2-40B4-BE49-F238E27FC236}">
                <a16:creationId xmlns:a16="http://schemas.microsoft.com/office/drawing/2014/main" id="{46A2A96F-2640-4C98-8E0F-2E3517856061}"/>
              </a:ext>
            </a:extLst>
          </p:cNvPr>
          <p:cNvGraphicFramePr>
            <a:graphicFrameLocks noGrp="1"/>
          </p:cNvGraphicFramePr>
          <p:nvPr>
            <p:extLst>
              <p:ext uri="{D42A27DB-BD31-4B8C-83A1-F6EECF244321}">
                <p14:modId xmlns:p14="http://schemas.microsoft.com/office/powerpoint/2010/main" val="2936922460"/>
              </p:ext>
            </p:extLst>
          </p:nvPr>
        </p:nvGraphicFramePr>
        <p:xfrm>
          <a:off x="-7376" y="2831148"/>
          <a:ext cx="6103376" cy="640080"/>
        </p:xfrm>
        <a:graphic>
          <a:graphicData uri="http://schemas.openxmlformats.org/drawingml/2006/table">
            <a:tbl>
              <a:tblPr firstRow="1" bandRow="1">
                <a:tableStyleId>{5C22544A-7EE6-4342-B048-85BDC9FD1C3A}</a:tableStyleId>
              </a:tblPr>
              <a:tblGrid>
                <a:gridCol w="1525844">
                  <a:extLst>
                    <a:ext uri="{9D8B030D-6E8A-4147-A177-3AD203B41FA5}">
                      <a16:colId xmlns:a16="http://schemas.microsoft.com/office/drawing/2014/main" val="1443139969"/>
                    </a:ext>
                  </a:extLst>
                </a:gridCol>
                <a:gridCol w="1525844">
                  <a:extLst>
                    <a:ext uri="{9D8B030D-6E8A-4147-A177-3AD203B41FA5}">
                      <a16:colId xmlns:a16="http://schemas.microsoft.com/office/drawing/2014/main" val="1407863401"/>
                    </a:ext>
                  </a:extLst>
                </a:gridCol>
                <a:gridCol w="1525844">
                  <a:extLst>
                    <a:ext uri="{9D8B030D-6E8A-4147-A177-3AD203B41FA5}">
                      <a16:colId xmlns:a16="http://schemas.microsoft.com/office/drawing/2014/main" val="2593704780"/>
                    </a:ext>
                  </a:extLst>
                </a:gridCol>
                <a:gridCol w="1525844">
                  <a:extLst>
                    <a:ext uri="{9D8B030D-6E8A-4147-A177-3AD203B41FA5}">
                      <a16:colId xmlns:a16="http://schemas.microsoft.com/office/drawing/2014/main" val="3318940752"/>
                    </a:ext>
                  </a:extLst>
                </a:gridCol>
              </a:tblGrid>
              <a:tr h="370840">
                <a:tc>
                  <a:txBody>
                    <a:bodyPr/>
                    <a:lstStyle/>
                    <a:p>
                      <a:r>
                        <a:rPr lang="fi-FI" dirty="0" err="1">
                          <a:solidFill>
                            <a:srgbClr val="FF0000"/>
                          </a:solidFill>
                        </a:rPr>
                        <a:t>CustomerID</a:t>
                      </a:r>
                      <a:endParaRPr lang="fi-FI" dirty="0">
                        <a:solidFill>
                          <a:srgbClr val="FF0000"/>
                        </a:solidFill>
                      </a:endParaRPr>
                    </a:p>
                  </a:txBody>
                  <a:tcPr/>
                </a:tc>
                <a:tc>
                  <a:txBody>
                    <a:bodyPr/>
                    <a:lstStyle/>
                    <a:p>
                      <a:r>
                        <a:rPr lang="fi-FI" dirty="0" err="1"/>
                        <a:t>customerName</a:t>
                      </a:r>
                      <a:endParaRPr lang="fi-FI" dirty="0"/>
                    </a:p>
                  </a:txBody>
                  <a:tcPr/>
                </a:tc>
                <a:tc>
                  <a:txBody>
                    <a:bodyPr/>
                    <a:lstStyle/>
                    <a:p>
                      <a:r>
                        <a:rPr lang="fi-FI" dirty="0" err="1"/>
                        <a:t>ShippingAddress</a:t>
                      </a:r>
                      <a:endParaRPr lang="fi-FI" dirty="0"/>
                    </a:p>
                  </a:txBody>
                  <a:tcPr/>
                </a:tc>
                <a:tc>
                  <a:txBody>
                    <a:bodyPr/>
                    <a:lstStyle/>
                    <a:p>
                      <a:r>
                        <a:rPr lang="fi-FI" dirty="0" err="1"/>
                        <a:t>NewsLetter</a:t>
                      </a:r>
                      <a:endParaRPr lang="fi-FI" dirty="0"/>
                    </a:p>
                  </a:txBody>
                  <a:tcPr/>
                </a:tc>
                <a:extLst>
                  <a:ext uri="{0D108BD9-81ED-4DB2-BD59-A6C34878D82A}">
                    <a16:rowId xmlns:a16="http://schemas.microsoft.com/office/drawing/2014/main" val="1999370149"/>
                  </a:ext>
                </a:extLst>
              </a:tr>
            </a:tbl>
          </a:graphicData>
        </a:graphic>
      </p:graphicFrame>
      <p:graphicFrame>
        <p:nvGraphicFramePr>
          <p:cNvPr id="5" name="Table 4">
            <a:extLst>
              <a:ext uri="{FF2B5EF4-FFF2-40B4-BE49-F238E27FC236}">
                <a16:creationId xmlns:a16="http://schemas.microsoft.com/office/drawing/2014/main" id="{DFFF569E-24EB-4E8B-9042-5142D3C61EF8}"/>
              </a:ext>
            </a:extLst>
          </p:cNvPr>
          <p:cNvGraphicFramePr>
            <a:graphicFrameLocks noGrp="1"/>
          </p:cNvGraphicFramePr>
          <p:nvPr>
            <p:extLst>
              <p:ext uri="{D42A27DB-BD31-4B8C-83A1-F6EECF244321}">
                <p14:modId xmlns:p14="http://schemas.microsoft.com/office/powerpoint/2010/main" val="809261498"/>
              </p:ext>
            </p:extLst>
          </p:nvPr>
        </p:nvGraphicFramePr>
        <p:xfrm>
          <a:off x="6374581" y="2862397"/>
          <a:ext cx="5728928" cy="640080"/>
        </p:xfrm>
        <a:graphic>
          <a:graphicData uri="http://schemas.openxmlformats.org/drawingml/2006/table">
            <a:tbl>
              <a:tblPr firstRow="1" bandRow="1">
                <a:tableStyleId>{5C22544A-7EE6-4342-B048-85BDC9FD1C3A}</a:tableStyleId>
              </a:tblPr>
              <a:tblGrid>
                <a:gridCol w="1432232">
                  <a:extLst>
                    <a:ext uri="{9D8B030D-6E8A-4147-A177-3AD203B41FA5}">
                      <a16:colId xmlns:a16="http://schemas.microsoft.com/office/drawing/2014/main" val="2346692560"/>
                    </a:ext>
                  </a:extLst>
                </a:gridCol>
                <a:gridCol w="1432232">
                  <a:extLst>
                    <a:ext uri="{9D8B030D-6E8A-4147-A177-3AD203B41FA5}">
                      <a16:colId xmlns:a16="http://schemas.microsoft.com/office/drawing/2014/main" val="2597554059"/>
                    </a:ext>
                  </a:extLst>
                </a:gridCol>
                <a:gridCol w="1432232">
                  <a:extLst>
                    <a:ext uri="{9D8B030D-6E8A-4147-A177-3AD203B41FA5}">
                      <a16:colId xmlns:a16="http://schemas.microsoft.com/office/drawing/2014/main" val="1097767089"/>
                    </a:ext>
                  </a:extLst>
                </a:gridCol>
                <a:gridCol w="1432232">
                  <a:extLst>
                    <a:ext uri="{9D8B030D-6E8A-4147-A177-3AD203B41FA5}">
                      <a16:colId xmlns:a16="http://schemas.microsoft.com/office/drawing/2014/main" val="3642140303"/>
                    </a:ext>
                  </a:extLst>
                </a:gridCol>
              </a:tblGrid>
              <a:tr h="370840">
                <a:tc>
                  <a:txBody>
                    <a:bodyPr/>
                    <a:lstStyle/>
                    <a:p>
                      <a:r>
                        <a:rPr lang="fi-FI" dirty="0" err="1">
                          <a:solidFill>
                            <a:srgbClr val="FF0000"/>
                          </a:solidFill>
                        </a:rPr>
                        <a:t>ItemID</a:t>
                      </a:r>
                      <a:endParaRPr lang="fi-FI" dirty="0">
                        <a:solidFill>
                          <a:srgbClr val="FF0000"/>
                        </a:solidFill>
                      </a:endParaRPr>
                    </a:p>
                  </a:txBody>
                  <a:tcPr/>
                </a:tc>
                <a:tc>
                  <a:txBody>
                    <a:bodyPr/>
                    <a:lstStyle/>
                    <a:p>
                      <a:r>
                        <a:rPr lang="fi-FI" dirty="0"/>
                        <a:t>Supplier</a:t>
                      </a:r>
                    </a:p>
                  </a:txBody>
                  <a:tcPr/>
                </a:tc>
                <a:tc>
                  <a:txBody>
                    <a:bodyPr/>
                    <a:lstStyle/>
                    <a:p>
                      <a:r>
                        <a:rPr lang="fi-FI" dirty="0" err="1"/>
                        <a:t>SupplierPhone</a:t>
                      </a:r>
                      <a:endParaRPr lang="fi-FI" dirty="0"/>
                    </a:p>
                  </a:txBody>
                  <a:tcPr/>
                </a:tc>
                <a:tc>
                  <a:txBody>
                    <a:bodyPr/>
                    <a:lstStyle/>
                    <a:p>
                      <a:r>
                        <a:rPr lang="fi-FI" dirty="0"/>
                        <a:t>Price</a:t>
                      </a:r>
                    </a:p>
                  </a:txBody>
                  <a:tcPr/>
                </a:tc>
                <a:extLst>
                  <a:ext uri="{0D108BD9-81ED-4DB2-BD59-A6C34878D82A}">
                    <a16:rowId xmlns:a16="http://schemas.microsoft.com/office/drawing/2014/main" val="1302015861"/>
                  </a:ext>
                </a:extLst>
              </a:tr>
            </a:tbl>
          </a:graphicData>
        </a:graphic>
      </p:graphicFrame>
      <p:graphicFrame>
        <p:nvGraphicFramePr>
          <p:cNvPr id="6" name="Table 5">
            <a:extLst>
              <a:ext uri="{FF2B5EF4-FFF2-40B4-BE49-F238E27FC236}">
                <a16:creationId xmlns:a16="http://schemas.microsoft.com/office/drawing/2014/main" id="{02EBEEF8-C234-4733-9C8F-AC256CD07061}"/>
              </a:ext>
            </a:extLst>
          </p:cNvPr>
          <p:cNvGraphicFramePr>
            <a:graphicFrameLocks noGrp="1"/>
          </p:cNvGraphicFramePr>
          <p:nvPr>
            <p:extLst>
              <p:ext uri="{D42A27DB-BD31-4B8C-83A1-F6EECF244321}">
                <p14:modId xmlns:p14="http://schemas.microsoft.com/office/powerpoint/2010/main" val="3967631180"/>
              </p:ext>
            </p:extLst>
          </p:nvPr>
        </p:nvGraphicFramePr>
        <p:xfrm>
          <a:off x="2523613" y="4674186"/>
          <a:ext cx="4958736" cy="370840"/>
        </p:xfrm>
        <a:graphic>
          <a:graphicData uri="http://schemas.openxmlformats.org/drawingml/2006/table">
            <a:tbl>
              <a:tblPr firstRow="1" bandRow="1">
                <a:tableStyleId>{5C22544A-7EE6-4342-B048-85BDC9FD1C3A}</a:tableStyleId>
              </a:tblPr>
              <a:tblGrid>
                <a:gridCol w="2479368">
                  <a:extLst>
                    <a:ext uri="{9D8B030D-6E8A-4147-A177-3AD203B41FA5}">
                      <a16:colId xmlns:a16="http://schemas.microsoft.com/office/drawing/2014/main" val="2134224817"/>
                    </a:ext>
                  </a:extLst>
                </a:gridCol>
                <a:gridCol w="2479368">
                  <a:extLst>
                    <a:ext uri="{9D8B030D-6E8A-4147-A177-3AD203B41FA5}">
                      <a16:colId xmlns:a16="http://schemas.microsoft.com/office/drawing/2014/main" val="3067663773"/>
                    </a:ext>
                  </a:extLst>
                </a:gridCol>
              </a:tblGrid>
              <a:tr h="370840">
                <a:tc>
                  <a:txBody>
                    <a:bodyPr/>
                    <a:lstStyle/>
                    <a:p>
                      <a:r>
                        <a:rPr lang="fi-FI" b="0" dirty="0" err="1">
                          <a:solidFill>
                            <a:srgbClr val="FFC000"/>
                          </a:solidFill>
                        </a:rPr>
                        <a:t>CustomerID</a:t>
                      </a:r>
                      <a:endParaRPr lang="fi-FI" b="0" dirty="0">
                        <a:solidFill>
                          <a:srgbClr val="FFC000"/>
                        </a:solidFill>
                      </a:endParaRPr>
                    </a:p>
                  </a:txBody>
                  <a:tcPr/>
                </a:tc>
                <a:tc>
                  <a:txBody>
                    <a:bodyPr/>
                    <a:lstStyle/>
                    <a:p>
                      <a:r>
                        <a:rPr lang="fi-FI" dirty="0" err="1">
                          <a:solidFill>
                            <a:srgbClr val="FFC000"/>
                          </a:solidFill>
                        </a:rPr>
                        <a:t>ItemID</a:t>
                      </a:r>
                      <a:endParaRPr lang="fi-FI" dirty="0">
                        <a:solidFill>
                          <a:srgbClr val="FFC000"/>
                        </a:solidFill>
                      </a:endParaRPr>
                    </a:p>
                  </a:txBody>
                  <a:tcPr/>
                </a:tc>
                <a:extLst>
                  <a:ext uri="{0D108BD9-81ED-4DB2-BD59-A6C34878D82A}">
                    <a16:rowId xmlns:a16="http://schemas.microsoft.com/office/drawing/2014/main" val="2643697671"/>
                  </a:ext>
                </a:extLst>
              </a:tr>
            </a:tbl>
          </a:graphicData>
        </a:graphic>
      </p:graphicFrame>
      <p:sp>
        <p:nvSpPr>
          <p:cNvPr id="7" name="TextBox 6">
            <a:extLst>
              <a:ext uri="{FF2B5EF4-FFF2-40B4-BE49-F238E27FC236}">
                <a16:creationId xmlns:a16="http://schemas.microsoft.com/office/drawing/2014/main" id="{6FC3C486-086E-4C82-963E-C06C033F2484}"/>
              </a:ext>
            </a:extLst>
          </p:cNvPr>
          <p:cNvSpPr txBox="1"/>
          <p:nvPr/>
        </p:nvSpPr>
        <p:spPr>
          <a:xfrm>
            <a:off x="2523613" y="4221278"/>
            <a:ext cx="629264" cy="370840"/>
          </a:xfrm>
          <a:prstGeom prst="rect">
            <a:avLst/>
          </a:prstGeom>
          <a:noFill/>
        </p:spPr>
        <p:txBody>
          <a:bodyPr wrap="square" rtlCol="0">
            <a:spAutoFit/>
          </a:bodyPr>
          <a:lstStyle/>
          <a:p>
            <a:r>
              <a:rPr lang="fi-FI" dirty="0"/>
              <a:t>PK</a:t>
            </a:r>
          </a:p>
        </p:txBody>
      </p:sp>
      <p:sp>
        <p:nvSpPr>
          <p:cNvPr id="8" name="TextBox 7">
            <a:extLst>
              <a:ext uri="{FF2B5EF4-FFF2-40B4-BE49-F238E27FC236}">
                <a16:creationId xmlns:a16="http://schemas.microsoft.com/office/drawing/2014/main" id="{BEDF8C00-35DF-4C61-8205-57A63640BEF3}"/>
              </a:ext>
            </a:extLst>
          </p:cNvPr>
          <p:cNvSpPr txBox="1"/>
          <p:nvPr/>
        </p:nvSpPr>
        <p:spPr>
          <a:xfrm>
            <a:off x="5075084" y="4262312"/>
            <a:ext cx="629264" cy="370840"/>
          </a:xfrm>
          <a:prstGeom prst="rect">
            <a:avLst/>
          </a:prstGeom>
          <a:noFill/>
        </p:spPr>
        <p:txBody>
          <a:bodyPr wrap="square" rtlCol="0">
            <a:spAutoFit/>
          </a:bodyPr>
          <a:lstStyle/>
          <a:p>
            <a:r>
              <a:rPr lang="fi-FI" dirty="0"/>
              <a:t>PK</a:t>
            </a:r>
          </a:p>
        </p:txBody>
      </p:sp>
    </p:spTree>
    <p:extLst>
      <p:ext uri="{BB962C8B-B14F-4D97-AF65-F5344CB8AC3E}">
        <p14:creationId xmlns:p14="http://schemas.microsoft.com/office/powerpoint/2010/main" val="2212097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2D8D-E76D-4359-ABBD-60FF75A0C0C3}"/>
              </a:ext>
            </a:extLst>
          </p:cNvPr>
          <p:cNvSpPr>
            <a:spLocks noGrp="1"/>
          </p:cNvSpPr>
          <p:nvPr>
            <p:ph type="title"/>
          </p:nvPr>
        </p:nvSpPr>
        <p:spPr/>
        <p:txBody>
          <a:bodyPr/>
          <a:lstStyle/>
          <a:p>
            <a:r>
              <a:rPr lang="fi-FI" dirty="0" err="1"/>
              <a:t>Normalization</a:t>
            </a:r>
            <a:r>
              <a:rPr lang="fi-FI" dirty="0"/>
              <a:t> </a:t>
            </a:r>
            <a:r>
              <a:rPr lang="fi-FI" dirty="0" err="1"/>
              <a:t>Example</a:t>
            </a:r>
            <a:r>
              <a:rPr lang="fi-FI" dirty="0"/>
              <a:t> (18.01.2023)</a:t>
            </a:r>
          </a:p>
        </p:txBody>
      </p:sp>
      <p:pic>
        <p:nvPicPr>
          <p:cNvPr id="5" name="Picture 4">
            <a:extLst>
              <a:ext uri="{FF2B5EF4-FFF2-40B4-BE49-F238E27FC236}">
                <a16:creationId xmlns:a16="http://schemas.microsoft.com/office/drawing/2014/main" id="{C02968F0-91F9-492E-BEA1-B97DB7614E78}"/>
              </a:ext>
            </a:extLst>
          </p:cNvPr>
          <p:cNvPicPr>
            <a:picLocks noChangeAspect="1"/>
          </p:cNvPicPr>
          <p:nvPr/>
        </p:nvPicPr>
        <p:blipFill>
          <a:blip r:embed="rId2"/>
          <a:stretch>
            <a:fillRect/>
          </a:stretch>
        </p:blipFill>
        <p:spPr>
          <a:xfrm>
            <a:off x="2076450" y="1976437"/>
            <a:ext cx="8039100" cy="3315410"/>
          </a:xfrm>
          <a:prstGeom prst="rect">
            <a:avLst/>
          </a:prstGeom>
        </p:spPr>
      </p:pic>
      <p:sp>
        <p:nvSpPr>
          <p:cNvPr id="7" name="TextBox 6">
            <a:extLst>
              <a:ext uri="{FF2B5EF4-FFF2-40B4-BE49-F238E27FC236}">
                <a16:creationId xmlns:a16="http://schemas.microsoft.com/office/drawing/2014/main" id="{466CC81D-ED0B-4B97-BDA6-B16F167CE941}"/>
              </a:ext>
            </a:extLst>
          </p:cNvPr>
          <p:cNvSpPr txBox="1"/>
          <p:nvPr/>
        </p:nvSpPr>
        <p:spPr>
          <a:xfrm>
            <a:off x="389106" y="5418466"/>
            <a:ext cx="6096000" cy="646331"/>
          </a:xfrm>
          <a:prstGeom prst="rect">
            <a:avLst/>
          </a:prstGeom>
          <a:noFill/>
        </p:spPr>
        <p:txBody>
          <a:bodyPr wrap="square">
            <a:spAutoFit/>
          </a:bodyPr>
          <a:lstStyle/>
          <a:p>
            <a:r>
              <a:rPr lang="en-US" dirty="0">
                <a:hlinkClick r:id="rId3"/>
              </a:rPr>
              <a:t>https://www.youtube.com/watch?v=J-drts33N8g</a:t>
            </a:r>
            <a:endParaRPr lang="en-US" dirty="0"/>
          </a:p>
          <a:p>
            <a:endParaRPr lang="en-US" dirty="0"/>
          </a:p>
        </p:txBody>
      </p:sp>
      <p:sp>
        <p:nvSpPr>
          <p:cNvPr id="8" name="TextBox 7">
            <a:extLst>
              <a:ext uri="{FF2B5EF4-FFF2-40B4-BE49-F238E27FC236}">
                <a16:creationId xmlns:a16="http://schemas.microsoft.com/office/drawing/2014/main" id="{9DE8590E-EEB6-4033-81CF-B3B91C3B1101}"/>
              </a:ext>
            </a:extLst>
          </p:cNvPr>
          <p:cNvSpPr txBox="1"/>
          <p:nvPr/>
        </p:nvSpPr>
        <p:spPr>
          <a:xfrm>
            <a:off x="5639269" y="5741631"/>
            <a:ext cx="6097656" cy="369332"/>
          </a:xfrm>
          <a:prstGeom prst="rect">
            <a:avLst/>
          </a:prstGeom>
          <a:noFill/>
        </p:spPr>
        <p:txBody>
          <a:bodyPr wrap="square">
            <a:spAutoFit/>
          </a:bodyPr>
          <a:lstStyle/>
          <a:p>
            <a:r>
              <a:rPr lang="en-US" dirty="0">
                <a:highlight>
                  <a:srgbClr val="FFFF00"/>
                </a:highlight>
              </a:rPr>
              <a:t>https://www.guru99.com/database-normalization.html</a:t>
            </a:r>
          </a:p>
        </p:txBody>
      </p:sp>
    </p:spTree>
    <p:extLst>
      <p:ext uri="{BB962C8B-B14F-4D97-AF65-F5344CB8AC3E}">
        <p14:creationId xmlns:p14="http://schemas.microsoft.com/office/powerpoint/2010/main" val="1423592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0988-6027-4FFB-AA60-59FAB4185358}"/>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79C497B8-7853-4405-9A7C-146A38E7310C}"/>
              </a:ext>
            </a:extLst>
          </p:cNvPr>
          <p:cNvPicPr>
            <a:picLocks noChangeAspect="1"/>
          </p:cNvPicPr>
          <p:nvPr/>
        </p:nvPicPr>
        <p:blipFill>
          <a:blip r:embed="rId2"/>
          <a:stretch>
            <a:fillRect/>
          </a:stretch>
        </p:blipFill>
        <p:spPr>
          <a:xfrm>
            <a:off x="228600" y="2548647"/>
            <a:ext cx="6392694" cy="3129324"/>
          </a:xfrm>
          <a:prstGeom prst="rect">
            <a:avLst/>
          </a:prstGeom>
        </p:spPr>
      </p:pic>
      <p:sp>
        <p:nvSpPr>
          <p:cNvPr id="7" name="TextBox 6">
            <a:extLst>
              <a:ext uri="{FF2B5EF4-FFF2-40B4-BE49-F238E27FC236}">
                <a16:creationId xmlns:a16="http://schemas.microsoft.com/office/drawing/2014/main" id="{24027DD5-E6E2-4AFA-8F8A-E0AA5BEF9BB4}"/>
              </a:ext>
            </a:extLst>
          </p:cNvPr>
          <p:cNvSpPr txBox="1"/>
          <p:nvPr/>
        </p:nvSpPr>
        <p:spPr>
          <a:xfrm>
            <a:off x="2909039" y="5859472"/>
            <a:ext cx="6097656" cy="369332"/>
          </a:xfrm>
          <a:prstGeom prst="rect">
            <a:avLst/>
          </a:prstGeom>
          <a:noFill/>
        </p:spPr>
        <p:txBody>
          <a:bodyPr wrap="square">
            <a:spAutoFit/>
          </a:bodyPr>
          <a:lstStyle/>
          <a:p>
            <a:r>
              <a:rPr lang="en-US" dirty="0"/>
              <a:t>https://www.guru99.com/database-normalization.html</a:t>
            </a:r>
          </a:p>
        </p:txBody>
      </p:sp>
      <p:sp>
        <p:nvSpPr>
          <p:cNvPr id="9" name="TextBox 8">
            <a:extLst>
              <a:ext uri="{FF2B5EF4-FFF2-40B4-BE49-F238E27FC236}">
                <a16:creationId xmlns:a16="http://schemas.microsoft.com/office/drawing/2014/main" id="{BDE0B01B-7991-4DA1-87AD-4783180EA08D}"/>
              </a:ext>
            </a:extLst>
          </p:cNvPr>
          <p:cNvSpPr txBox="1"/>
          <p:nvPr/>
        </p:nvSpPr>
        <p:spPr>
          <a:xfrm>
            <a:off x="7127131" y="2977753"/>
            <a:ext cx="4537953" cy="923330"/>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highlight>
                  <a:srgbClr val="FFFF00"/>
                </a:highlight>
                <a:latin typeface="Source Sans Pro" panose="020B0604020202020204" pitchFamily="34" charset="0"/>
              </a:rPr>
              <a:t>1</a:t>
            </a:r>
            <a:r>
              <a:rPr lang="en-US" b="0" i="0" baseline="30000" dirty="0">
                <a:solidFill>
                  <a:srgbClr val="222222"/>
                </a:solidFill>
                <a:effectLst/>
                <a:highlight>
                  <a:srgbClr val="FFFF00"/>
                </a:highlight>
                <a:latin typeface="Source Sans Pro" panose="020B0604020202020204" pitchFamily="34" charset="0"/>
              </a:rPr>
              <a:t>st</a:t>
            </a:r>
            <a:r>
              <a:rPr lang="en-US" b="0" i="0" dirty="0">
                <a:solidFill>
                  <a:srgbClr val="222222"/>
                </a:solidFill>
                <a:effectLst/>
                <a:highlight>
                  <a:srgbClr val="FFFF00"/>
                </a:highlight>
                <a:latin typeface="Source Sans Pro" panose="020B0604020202020204" pitchFamily="34" charset="0"/>
              </a:rPr>
              <a:t> NF</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Each table cell should contain a single value.</a:t>
            </a:r>
          </a:p>
          <a:p>
            <a:pPr algn="l">
              <a:buFont typeface="Arial" panose="020B0604020202020204" pitchFamily="34" charset="0"/>
              <a:buChar char="•"/>
            </a:pPr>
            <a:r>
              <a:rPr lang="en-US" b="0" i="0" dirty="0">
                <a:solidFill>
                  <a:srgbClr val="222222"/>
                </a:solidFill>
                <a:effectLst/>
                <a:latin typeface="Source Sans Pro" panose="020B0604020202020204" pitchFamily="34" charset="0"/>
              </a:rPr>
              <a:t>Each record needs to be unique.</a:t>
            </a:r>
          </a:p>
        </p:txBody>
      </p:sp>
    </p:spTree>
    <p:extLst>
      <p:ext uri="{BB962C8B-B14F-4D97-AF65-F5344CB8AC3E}">
        <p14:creationId xmlns:p14="http://schemas.microsoft.com/office/powerpoint/2010/main" val="2273126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6500-15EC-465B-A5FA-4F1C1624F62F}"/>
              </a:ext>
            </a:extLst>
          </p:cNvPr>
          <p:cNvSpPr>
            <a:spLocks noGrp="1"/>
          </p:cNvSpPr>
          <p:nvPr>
            <p:ph type="title"/>
          </p:nvPr>
        </p:nvSpPr>
        <p:spPr/>
        <p:txBody>
          <a:bodyPr/>
          <a:lstStyle/>
          <a:p>
            <a:r>
              <a:rPr lang="en-US" dirty="0"/>
              <a:t>2 NF</a:t>
            </a:r>
          </a:p>
        </p:txBody>
      </p:sp>
      <p:pic>
        <p:nvPicPr>
          <p:cNvPr id="5" name="Picture 4">
            <a:extLst>
              <a:ext uri="{FF2B5EF4-FFF2-40B4-BE49-F238E27FC236}">
                <a16:creationId xmlns:a16="http://schemas.microsoft.com/office/drawing/2014/main" id="{5F55A84F-0C5C-4F46-AB59-4AC6EF519C51}"/>
              </a:ext>
            </a:extLst>
          </p:cNvPr>
          <p:cNvPicPr>
            <a:picLocks noChangeAspect="1"/>
          </p:cNvPicPr>
          <p:nvPr/>
        </p:nvPicPr>
        <p:blipFill>
          <a:blip r:embed="rId2"/>
          <a:stretch>
            <a:fillRect/>
          </a:stretch>
        </p:blipFill>
        <p:spPr>
          <a:xfrm>
            <a:off x="533650" y="2038350"/>
            <a:ext cx="6653213" cy="1390650"/>
          </a:xfrm>
          <a:prstGeom prst="rect">
            <a:avLst/>
          </a:prstGeom>
        </p:spPr>
      </p:pic>
      <p:pic>
        <p:nvPicPr>
          <p:cNvPr id="7" name="Picture 6">
            <a:extLst>
              <a:ext uri="{FF2B5EF4-FFF2-40B4-BE49-F238E27FC236}">
                <a16:creationId xmlns:a16="http://schemas.microsoft.com/office/drawing/2014/main" id="{F91DDE44-1B12-4379-B82E-5F283C727639}"/>
              </a:ext>
            </a:extLst>
          </p:cNvPr>
          <p:cNvPicPr>
            <a:picLocks noChangeAspect="1"/>
          </p:cNvPicPr>
          <p:nvPr/>
        </p:nvPicPr>
        <p:blipFill>
          <a:blip r:embed="rId3"/>
          <a:stretch>
            <a:fillRect/>
          </a:stretch>
        </p:blipFill>
        <p:spPr>
          <a:xfrm>
            <a:off x="1567113" y="3729990"/>
            <a:ext cx="5619750" cy="2057400"/>
          </a:xfrm>
          <a:prstGeom prst="rect">
            <a:avLst/>
          </a:prstGeom>
        </p:spPr>
      </p:pic>
      <p:sp>
        <p:nvSpPr>
          <p:cNvPr id="9" name="TextBox 8">
            <a:extLst>
              <a:ext uri="{FF2B5EF4-FFF2-40B4-BE49-F238E27FC236}">
                <a16:creationId xmlns:a16="http://schemas.microsoft.com/office/drawing/2014/main" id="{4290445E-3037-4AE7-B3CD-9AF7CE4B0B22}"/>
              </a:ext>
            </a:extLst>
          </p:cNvPr>
          <p:cNvSpPr txBox="1"/>
          <p:nvPr/>
        </p:nvSpPr>
        <p:spPr>
          <a:xfrm>
            <a:off x="7465996" y="3144400"/>
            <a:ext cx="3689684"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highlight>
                  <a:srgbClr val="FFFF00"/>
                </a:highlight>
                <a:latin typeface="Source Sans Pro" panose="020B0503030403020204" pitchFamily="34" charset="0"/>
              </a:rPr>
              <a:t>2</a:t>
            </a:r>
            <a:r>
              <a:rPr lang="en-US" b="0" i="0" baseline="30000" dirty="0">
                <a:solidFill>
                  <a:srgbClr val="222222"/>
                </a:solidFill>
                <a:effectLst/>
                <a:highlight>
                  <a:srgbClr val="FFFF00"/>
                </a:highlight>
                <a:latin typeface="Source Sans Pro" panose="020B0503030403020204" pitchFamily="34" charset="0"/>
              </a:rPr>
              <a:t>nd</a:t>
            </a:r>
            <a:r>
              <a:rPr lang="en-US" b="0" i="0" dirty="0">
                <a:solidFill>
                  <a:srgbClr val="222222"/>
                </a:solidFill>
                <a:effectLst/>
                <a:highlight>
                  <a:srgbClr val="FFFF00"/>
                </a:highlight>
                <a:latin typeface="Source Sans Pro" panose="020B0503030403020204" pitchFamily="34" charset="0"/>
              </a:rPr>
              <a:t> NF</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Rule 1- Be in 1NF</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Rule 2- Single Column Primary Key that does not functionally dependent on any subset of candidate key relation</a:t>
            </a:r>
          </a:p>
        </p:txBody>
      </p:sp>
    </p:spTree>
    <p:extLst>
      <p:ext uri="{BB962C8B-B14F-4D97-AF65-F5344CB8AC3E}">
        <p14:creationId xmlns:p14="http://schemas.microsoft.com/office/powerpoint/2010/main" val="123457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FAA2-121F-4992-BD34-BEA227DA8FDB}"/>
              </a:ext>
            </a:extLst>
          </p:cNvPr>
          <p:cNvSpPr>
            <a:spLocks noGrp="1"/>
          </p:cNvSpPr>
          <p:nvPr>
            <p:ph type="title"/>
          </p:nvPr>
        </p:nvSpPr>
        <p:spPr/>
        <p:txBody>
          <a:bodyPr/>
          <a:lstStyle/>
          <a:p>
            <a:r>
              <a:rPr lang="fi-FI" dirty="0" err="1"/>
              <a:t>Insertion</a:t>
            </a:r>
            <a:r>
              <a:rPr lang="fi-FI" dirty="0"/>
              <a:t> </a:t>
            </a:r>
            <a:r>
              <a:rPr lang="fi-FI" dirty="0" err="1"/>
              <a:t>anommaly</a:t>
            </a:r>
            <a:endParaRPr lang="fi-FI" dirty="0"/>
          </a:p>
        </p:txBody>
      </p:sp>
      <p:graphicFrame>
        <p:nvGraphicFramePr>
          <p:cNvPr id="4" name="Table 3">
            <a:extLst>
              <a:ext uri="{FF2B5EF4-FFF2-40B4-BE49-F238E27FC236}">
                <a16:creationId xmlns:a16="http://schemas.microsoft.com/office/drawing/2014/main" id="{C957ED1E-2314-4651-A310-DB53EC67BCED}"/>
              </a:ext>
            </a:extLst>
          </p:cNvPr>
          <p:cNvGraphicFramePr>
            <a:graphicFrameLocks noGrp="1"/>
          </p:cNvGraphicFramePr>
          <p:nvPr>
            <p:extLst>
              <p:ext uri="{D42A27DB-BD31-4B8C-83A1-F6EECF244321}">
                <p14:modId xmlns:p14="http://schemas.microsoft.com/office/powerpoint/2010/main" val="295203706"/>
              </p:ext>
            </p:extLst>
          </p:nvPr>
        </p:nvGraphicFramePr>
        <p:xfrm>
          <a:off x="1251284" y="2603500"/>
          <a:ext cx="6329279" cy="2842649"/>
        </p:xfrm>
        <a:graphic>
          <a:graphicData uri="http://schemas.openxmlformats.org/drawingml/2006/table">
            <a:tbl>
              <a:tblPr firstRow="1" bandRow="1">
                <a:tableStyleId>{5C22544A-7EE6-4342-B048-85BDC9FD1C3A}</a:tableStyleId>
              </a:tblPr>
              <a:tblGrid>
                <a:gridCol w="1372269">
                  <a:extLst>
                    <a:ext uri="{9D8B030D-6E8A-4147-A177-3AD203B41FA5}">
                      <a16:colId xmlns:a16="http://schemas.microsoft.com/office/drawing/2014/main" val="2214092542"/>
                    </a:ext>
                  </a:extLst>
                </a:gridCol>
                <a:gridCol w="1065998">
                  <a:extLst>
                    <a:ext uri="{9D8B030D-6E8A-4147-A177-3AD203B41FA5}">
                      <a16:colId xmlns:a16="http://schemas.microsoft.com/office/drawing/2014/main" val="677994696"/>
                    </a:ext>
                  </a:extLst>
                </a:gridCol>
                <a:gridCol w="1297004">
                  <a:extLst>
                    <a:ext uri="{9D8B030D-6E8A-4147-A177-3AD203B41FA5}">
                      <a16:colId xmlns:a16="http://schemas.microsoft.com/office/drawing/2014/main" val="2846267035"/>
                    </a:ext>
                  </a:extLst>
                </a:gridCol>
                <a:gridCol w="1297004">
                  <a:extLst>
                    <a:ext uri="{9D8B030D-6E8A-4147-A177-3AD203B41FA5}">
                      <a16:colId xmlns:a16="http://schemas.microsoft.com/office/drawing/2014/main" val="4022933039"/>
                    </a:ext>
                  </a:extLst>
                </a:gridCol>
                <a:gridCol w="1297004">
                  <a:extLst>
                    <a:ext uri="{9D8B030D-6E8A-4147-A177-3AD203B41FA5}">
                      <a16:colId xmlns:a16="http://schemas.microsoft.com/office/drawing/2014/main" val="825696667"/>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2812136566"/>
                  </a:ext>
                </a:extLst>
              </a:tr>
              <a:tr h="318085">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716669108"/>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831770717"/>
                  </a:ext>
                </a:extLst>
              </a:tr>
              <a:tr h="556649">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062792075"/>
                  </a:ext>
                </a:extLst>
              </a:tr>
              <a:tr h="556649">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805810964"/>
                  </a:ext>
                </a:extLst>
              </a:tr>
            </a:tbl>
          </a:graphicData>
        </a:graphic>
      </p:graphicFrame>
      <p:graphicFrame>
        <p:nvGraphicFramePr>
          <p:cNvPr id="5" name="Table 4">
            <a:extLst>
              <a:ext uri="{FF2B5EF4-FFF2-40B4-BE49-F238E27FC236}">
                <a16:creationId xmlns:a16="http://schemas.microsoft.com/office/drawing/2014/main" id="{3FAB2B02-2CB8-46CD-B27D-BE8CA5461EA2}"/>
              </a:ext>
            </a:extLst>
          </p:cNvPr>
          <p:cNvGraphicFramePr>
            <a:graphicFrameLocks noGrp="1"/>
          </p:cNvGraphicFramePr>
          <p:nvPr>
            <p:extLst>
              <p:ext uri="{D42A27DB-BD31-4B8C-83A1-F6EECF244321}">
                <p14:modId xmlns:p14="http://schemas.microsoft.com/office/powerpoint/2010/main" val="3277098769"/>
              </p:ext>
            </p:extLst>
          </p:nvPr>
        </p:nvGraphicFramePr>
        <p:xfrm>
          <a:off x="1149016" y="5446149"/>
          <a:ext cx="6431545" cy="370840"/>
        </p:xfrm>
        <a:graphic>
          <a:graphicData uri="http://schemas.openxmlformats.org/drawingml/2006/table">
            <a:tbl>
              <a:tblPr firstRow="1" bandRow="1">
                <a:tableStyleId>{5C22544A-7EE6-4342-B048-85BDC9FD1C3A}</a:tableStyleId>
              </a:tblPr>
              <a:tblGrid>
                <a:gridCol w="1473868">
                  <a:extLst>
                    <a:ext uri="{9D8B030D-6E8A-4147-A177-3AD203B41FA5}">
                      <a16:colId xmlns:a16="http://schemas.microsoft.com/office/drawing/2014/main" val="772588616"/>
                    </a:ext>
                  </a:extLst>
                </a:gridCol>
                <a:gridCol w="1064795">
                  <a:extLst>
                    <a:ext uri="{9D8B030D-6E8A-4147-A177-3AD203B41FA5}">
                      <a16:colId xmlns:a16="http://schemas.microsoft.com/office/drawing/2014/main" val="2495054866"/>
                    </a:ext>
                  </a:extLst>
                </a:gridCol>
                <a:gridCol w="1293395">
                  <a:extLst>
                    <a:ext uri="{9D8B030D-6E8A-4147-A177-3AD203B41FA5}">
                      <a16:colId xmlns:a16="http://schemas.microsoft.com/office/drawing/2014/main" val="2614832470"/>
                    </a:ext>
                  </a:extLst>
                </a:gridCol>
                <a:gridCol w="1313178">
                  <a:extLst>
                    <a:ext uri="{9D8B030D-6E8A-4147-A177-3AD203B41FA5}">
                      <a16:colId xmlns:a16="http://schemas.microsoft.com/office/drawing/2014/main" val="4073293753"/>
                    </a:ext>
                  </a:extLst>
                </a:gridCol>
                <a:gridCol w="1286309">
                  <a:extLst>
                    <a:ext uri="{9D8B030D-6E8A-4147-A177-3AD203B41FA5}">
                      <a16:colId xmlns:a16="http://schemas.microsoft.com/office/drawing/2014/main" val="2634669105"/>
                    </a:ext>
                  </a:extLst>
                </a:gridCol>
              </a:tblGrid>
              <a:tr h="370840">
                <a:tc>
                  <a:txBody>
                    <a:bodyPr/>
                    <a:lstStyle/>
                    <a:p>
                      <a:r>
                        <a:rPr lang="fi-FI" dirty="0"/>
                        <a:t>5</a:t>
                      </a:r>
                    </a:p>
                  </a:txBody>
                  <a:tcPr>
                    <a:solidFill>
                      <a:srgbClr val="92D050"/>
                    </a:solidFill>
                  </a:tcPr>
                </a:tc>
                <a:tc>
                  <a:txBody>
                    <a:bodyPr/>
                    <a:lstStyle/>
                    <a:p>
                      <a:r>
                        <a:rPr lang="fi-FI" dirty="0"/>
                        <a:t>Matti</a:t>
                      </a:r>
                    </a:p>
                  </a:txBody>
                  <a:tcPr>
                    <a:solidFill>
                      <a:srgbClr val="92D050"/>
                    </a:solidFill>
                  </a:tcPr>
                </a:tc>
                <a:tc>
                  <a:txBody>
                    <a:bodyPr/>
                    <a:lstStyle/>
                    <a:p>
                      <a:r>
                        <a:rPr lang="fi-FI" dirty="0">
                          <a:solidFill>
                            <a:schemeClr val="bg2">
                              <a:lumMod val="75000"/>
                            </a:schemeClr>
                          </a:solidFill>
                        </a:rPr>
                        <a:t>ICT</a:t>
                      </a:r>
                    </a:p>
                  </a:txBody>
                  <a:tcPr>
                    <a:solidFill>
                      <a:schemeClr val="accent5">
                        <a:lumMod val="20000"/>
                        <a:lumOff val="80000"/>
                      </a:schemeClr>
                    </a:solidFill>
                  </a:tcPr>
                </a:tc>
                <a:tc>
                  <a:txBody>
                    <a:bodyPr/>
                    <a:lstStyle/>
                    <a:p>
                      <a:r>
                        <a:rPr lang="fi-FI" dirty="0">
                          <a:solidFill>
                            <a:schemeClr val="bg2">
                              <a:lumMod val="75000"/>
                            </a:schemeClr>
                          </a:solidFill>
                        </a:rPr>
                        <a:t>Simo</a:t>
                      </a:r>
                    </a:p>
                  </a:txBody>
                  <a:tcPr>
                    <a:solidFill>
                      <a:schemeClr val="accent5">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txBody>
                  <a:tcPr>
                    <a:solidFill>
                      <a:schemeClr val="accent5">
                        <a:lumMod val="20000"/>
                        <a:lumOff val="80000"/>
                      </a:schemeClr>
                    </a:solidFill>
                  </a:tcPr>
                </a:tc>
                <a:extLst>
                  <a:ext uri="{0D108BD9-81ED-4DB2-BD59-A6C34878D82A}">
                    <a16:rowId xmlns:a16="http://schemas.microsoft.com/office/drawing/2014/main" val="3287403130"/>
                  </a:ext>
                </a:extLst>
              </a:tr>
            </a:tbl>
          </a:graphicData>
        </a:graphic>
      </p:graphicFrame>
      <p:sp>
        <p:nvSpPr>
          <p:cNvPr id="6" name="TextBox 5">
            <a:extLst>
              <a:ext uri="{FF2B5EF4-FFF2-40B4-BE49-F238E27FC236}">
                <a16:creationId xmlns:a16="http://schemas.microsoft.com/office/drawing/2014/main" id="{E123FAC1-03F9-417C-8973-0F444E367344}"/>
              </a:ext>
            </a:extLst>
          </p:cNvPr>
          <p:cNvSpPr txBox="1"/>
          <p:nvPr/>
        </p:nvSpPr>
        <p:spPr>
          <a:xfrm>
            <a:off x="1046748" y="6250405"/>
            <a:ext cx="11187678" cy="369332"/>
          </a:xfrm>
          <a:prstGeom prst="rect">
            <a:avLst/>
          </a:prstGeom>
          <a:noFill/>
        </p:spPr>
        <p:txBody>
          <a:bodyPr wrap="none" rtlCol="0">
            <a:spAutoFit/>
          </a:bodyPr>
          <a:lstStyle/>
          <a:p>
            <a:r>
              <a:rPr lang="fi-FI" dirty="0" err="1"/>
              <a:t>Imagine</a:t>
            </a:r>
            <a:r>
              <a:rPr lang="fi-FI" dirty="0"/>
              <a:t> </a:t>
            </a:r>
            <a:r>
              <a:rPr lang="fi-FI" dirty="0" err="1"/>
              <a:t>if</a:t>
            </a:r>
            <a:r>
              <a:rPr lang="fi-FI" dirty="0"/>
              <a:t> </a:t>
            </a:r>
            <a:r>
              <a:rPr lang="fi-FI" dirty="0" err="1"/>
              <a:t>we</a:t>
            </a:r>
            <a:r>
              <a:rPr lang="fi-FI" dirty="0"/>
              <a:t> </a:t>
            </a:r>
            <a:r>
              <a:rPr lang="fi-FI" dirty="0" err="1"/>
              <a:t>would</a:t>
            </a:r>
            <a:r>
              <a:rPr lang="fi-FI" dirty="0"/>
              <a:t> </a:t>
            </a:r>
            <a:r>
              <a:rPr lang="fi-FI" dirty="0" err="1"/>
              <a:t>have</a:t>
            </a:r>
            <a:r>
              <a:rPr lang="fi-FI" dirty="0"/>
              <a:t> </a:t>
            </a:r>
            <a:r>
              <a:rPr lang="fi-FI" dirty="0" err="1"/>
              <a:t>added</a:t>
            </a:r>
            <a:r>
              <a:rPr lang="fi-FI" dirty="0"/>
              <a:t> 100 </a:t>
            </a:r>
            <a:r>
              <a:rPr lang="fi-FI" dirty="0" err="1"/>
              <a:t>more</a:t>
            </a:r>
            <a:r>
              <a:rPr lang="fi-FI" dirty="0"/>
              <a:t> </a:t>
            </a:r>
            <a:r>
              <a:rPr lang="fi-FI" dirty="0" err="1"/>
              <a:t>students</a:t>
            </a:r>
            <a:r>
              <a:rPr lang="fi-FI" dirty="0"/>
              <a:t>, </a:t>
            </a:r>
            <a:r>
              <a:rPr lang="fi-FI" dirty="0" err="1"/>
              <a:t>we</a:t>
            </a:r>
            <a:r>
              <a:rPr lang="fi-FI" dirty="0"/>
              <a:t> </a:t>
            </a:r>
            <a:r>
              <a:rPr lang="fi-FI" dirty="0" err="1"/>
              <a:t>must</a:t>
            </a:r>
            <a:r>
              <a:rPr lang="fi-FI" dirty="0"/>
              <a:t> </a:t>
            </a:r>
            <a:r>
              <a:rPr lang="fi-FI" dirty="0" err="1"/>
              <a:t>insert</a:t>
            </a:r>
            <a:r>
              <a:rPr lang="fi-FI" dirty="0"/>
              <a:t> </a:t>
            </a:r>
            <a:r>
              <a:rPr lang="fi-FI" dirty="0" err="1"/>
              <a:t>redundant</a:t>
            </a:r>
            <a:r>
              <a:rPr lang="fi-FI" dirty="0"/>
              <a:t> data for </a:t>
            </a:r>
            <a:r>
              <a:rPr lang="fi-FI" dirty="0" err="1"/>
              <a:t>every</a:t>
            </a:r>
            <a:r>
              <a:rPr lang="fi-FI" dirty="0"/>
              <a:t> </a:t>
            </a:r>
            <a:r>
              <a:rPr lang="fi-FI" dirty="0" err="1"/>
              <a:t>row</a:t>
            </a:r>
            <a:r>
              <a:rPr lang="fi-FI" dirty="0"/>
              <a:t>.</a:t>
            </a:r>
          </a:p>
        </p:txBody>
      </p:sp>
    </p:spTree>
    <p:extLst>
      <p:ext uri="{BB962C8B-B14F-4D97-AF65-F5344CB8AC3E}">
        <p14:creationId xmlns:p14="http://schemas.microsoft.com/office/powerpoint/2010/main" val="1251270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423B-22AD-4BED-963B-ADAECA57988B}"/>
              </a:ext>
            </a:extLst>
          </p:cNvPr>
          <p:cNvSpPr>
            <a:spLocks noGrp="1"/>
          </p:cNvSpPr>
          <p:nvPr>
            <p:ph type="title"/>
          </p:nvPr>
        </p:nvSpPr>
        <p:spPr/>
        <p:txBody>
          <a:bodyPr/>
          <a:lstStyle/>
          <a:p>
            <a:r>
              <a:rPr lang="en-US" dirty="0"/>
              <a:t>3 NF</a:t>
            </a:r>
          </a:p>
        </p:txBody>
      </p:sp>
      <p:pic>
        <p:nvPicPr>
          <p:cNvPr id="5" name="Picture 4">
            <a:extLst>
              <a:ext uri="{FF2B5EF4-FFF2-40B4-BE49-F238E27FC236}">
                <a16:creationId xmlns:a16="http://schemas.microsoft.com/office/drawing/2014/main" id="{A0EFE9DC-47AE-43A9-ABB7-E20E1EC55F46}"/>
              </a:ext>
            </a:extLst>
          </p:cNvPr>
          <p:cNvPicPr>
            <a:picLocks noChangeAspect="1"/>
          </p:cNvPicPr>
          <p:nvPr/>
        </p:nvPicPr>
        <p:blipFill>
          <a:blip r:embed="rId2"/>
          <a:stretch>
            <a:fillRect/>
          </a:stretch>
        </p:blipFill>
        <p:spPr>
          <a:xfrm>
            <a:off x="293981" y="1737360"/>
            <a:ext cx="8429625" cy="1400175"/>
          </a:xfrm>
          <a:prstGeom prst="rect">
            <a:avLst/>
          </a:prstGeom>
        </p:spPr>
      </p:pic>
      <p:pic>
        <p:nvPicPr>
          <p:cNvPr id="7" name="Picture 6">
            <a:extLst>
              <a:ext uri="{FF2B5EF4-FFF2-40B4-BE49-F238E27FC236}">
                <a16:creationId xmlns:a16="http://schemas.microsoft.com/office/drawing/2014/main" id="{04299E35-3651-49E7-992F-FB9C7DD9423C}"/>
              </a:ext>
            </a:extLst>
          </p:cNvPr>
          <p:cNvPicPr>
            <a:picLocks noChangeAspect="1"/>
          </p:cNvPicPr>
          <p:nvPr/>
        </p:nvPicPr>
        <p:blipFill>
          <a:blip r:embed="rId3"/>
          <a:stretch>
            <a:fillRect/>
          </a:stretch>
        </p:blipFill>
        <p:spPr>
          <a:xfrm>
            <a:off x="293981" y="2956348"/>
            <a:ext cx="4381501" cy="2028825"/>
          </a:xfrm>
          <a:prstGeom prst="rect">
            <a:avLst/>
          </a:prstGeom>
        </p:spPr>
      </p:pic>
      <p:pic>
        <p:nvPicPr>
          <p:cNvPr id="9" name="Picture 8">
            <a:extLst>
              <a:ext uri="{FF2B5EF4-FFF2-40B4-BE49-F238E27FC236}">
                <a16:creationId xmlns:a16="http://schemas.microsoft.com/office/drawing/2014/main" id="{5BA9BB81-8D42-4A8E-95F8-2E6CA2A5DC3D}"/>
              </a:ext>
            </a:extLst>
          </p:cNvPr>
          <p:cNvPicPr>
            <a:picLocks noChangeAspect="1"/>
          </p:cNvPicPr>
          <p:nvPr/>
        </p:nvPicPr>
        <p:blipFill>
          <a:blip r:embed="rId4"/>
          <a:stretch>
            <a:fillRect/>
          </a:stretch>
        </p:blipFill>
        <p:spPr>
          <a:xfrm>
            <a:off x="4508793" y="4588292"/>
            <a:ext cx="4381500" cy="1609725"/>
          </a:xfrm>
          <a:prstGeom prst="rect">
            <a:avLst/>
          </a:prstGeom>
        </p:spPr>
      </p:pic>
      <p:sp>
        <p:nvSpPr>
          <p:cNvPr id="11" name="TextBox 10">
            <a:extLst>
              <a:ext uri="{FF2B5EF4-FFF2-40B4-BE49-F238E27FC236}">
                <a16:creationId xmlns:a16="http://schemas.microsoft.com/office/drawing/2014/main" id="{558C88A9-711B-4544-A434-38CB3C34D01A}"/>
              </a:ext>
            </a:extLst>
          </p:cNvPr>
          <p:cNvSpPr txBox="1"/>
          <p:nvPr/>
        </p:nvSpPr>
        <p:spPr>
          <a:xfrm>
            <a:off x="8942832" y="3720466"/>
            <a:ext cx="3249168"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highlight>
                  <a:srgbClr val="FFFF00"/>
                </a:highlight>
                <a:latin typeface="Source Sans Pro" panose="020B0503030403020204" pitchFamily="34" charset="0"/>
              </a:rPr>
              <a:t> 3</a:t>
            </a:r>
            <a:r>
              <a:rPr lang="en-US" b="0" i="0" baseline="30000" dirty="0">
                <a:solidFill>
                  <a:srgbClr val="222222"/>
                </a:solidFill>
                <a:effectLst/>
                <a:highlight>
                  <a:srgbClr val="FFFF00"/>
                </a:highlight>
                <a:latin typeface="Source Sans Pro" panose="020B0503030403020204" pitchFamily="34" charset="0"/>
              </a:rPr>
              <a:t>rd</a:t>
            </a:r>
            <a:r>
              <a:rPr lang="en-US" b="0" i="0" dirty="0">
                <a:solidFill>
                  <a:srgbClr val="222222"/>
                </a:solidFill>
                <a:effectLst/>
                <a:highlight>
                  <a:srgbClr val="FFFF00"/>
                </a:highlight>
                <a:latin typeface="Source Sans Pro" panose="020B0503030403020204" pitchFamily="34" charset="0"/>
              </a:rPr>
              <a:t> NF</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Rule 1- Be in 2NF</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Rule 2- Has no transitive functional dependencies</a:t>
            </a:r>
          </a:p>
        </p:txBody>
      </p:sp>
    </p:spTree>
    <p:extLst>
      <p:ext uri="{BB962C8B-B14F-4D97-AF65-F5344CB8AC3E}">
        <p14:creationId xmlns:p14="http://schemas.microsoft.com/office/powerpoint/2010/main" val="4152470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9652-082F-4A39-B7C8-481C9F849D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5CD281F-82CA-4319-9795-EFBEBFD3711E}"/>
              </a:ext>
            </a:extLst>
          </p:cNvPr>
          <p:cNvSpPr>
            <a:spLocks noGrp="1"/>
          </p:cNvSpPr>
          <p:nvPr>
            <p:ph idx="1"/>
          </p:nvPr>
        </p:nvSpPr>
        <p:spPr/>
        <p:txBody>
          <a:bodyPr/>
          <a:lstStyle/>
          <a:p>
            <a:pPr marL="457200" indent="-457200">
              <a:buFont typeface="+mj-lt"/>
              <a:buAutoNum type="arabicPeriod"/>
            </a:pPr>
            <a:r>
              <a:rPr lang="en-US" dirty="0"/>
              <a:t>Review of the last week solution</a:t>
            </a:r>
          </a:p>
          <a:p>
            <a:pPr marL="457200" indent="-457200">
              <a:buFont typeface="+mj-lt"/>
              <a:buAutoNum type="arabicPeriod"/>
            </a:pPr>
            <a:r>
              <a:rPr lang="en-US" dirty="0"/>
              <a:t>Project Visio</a:t>
            </a:r>
          </a:p>
          <a:p>
            <a:pPr marL="457200" indent="-457200">
              <a:buFont typeface="+mj-lt"/>
              <a:buAutoNum type="arabicPeriod"/>
            </a:pPr>
            <a:r>
              <a:rPr lang="en-US" dirty="0"/>
              <a:t>Status of the </a:t>
            </a:r>
            <a:r>
              <a:rPr lang="en-US" dirty="0" err="1"/>
              <a:t>Nektio</a:t>
            </a:r>
            <a:endParaRPr lang="en-US" dirty="0"/>
          </a:p>
          <a:p>
            <a:pPr marL="457200" indent="-457200">
              <a:buFont typeface="+mj-lt"/>
              <a:buAutoNum type="arabicPeriod"/>
            </a:pPr>
            <a:r>
              <a:rPr lang="en-US" dirty="0"/>
              <a:t>Design your project’s Database </a:t>
            </a:r>
          </a:p>
          <a:p>
            <a:pPr marL="457200" indent="-457200">
              <a:buFont typeface="+mj-lt"/>
              <a:buAutoNum type="arabicPeriod"/>
            </a:pPr>
            <a:endParaRPr lang="en-US" dirty="0"/>
          </a:p>
        </p:txBody>
      </p:sp>
    </p:spTree>
    <p:extLst>
      <p:ext uri="{BB962C8B-B14F-4D97-AF65-F5344CB8AC3E}">
        <p14:creationId xmlns:p14="http://schemas.microsoft.com/office/powerpoint/2010/main" val="161338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3DAE-38F1-4E33-BF78-804F8D21A6C5}"/>
              </a:ext>
            </a:extLst>
          </p:cNvPr>
          <p:cNvSpPr>
            <a:spLocks noGrp="1"/>
          </p:cNvSpPr>
          <p:nvPr>
            <p:ph type="title"/>
          </p:nvPr>
        </p:nvSpPr>
        <p:spPr/>
        <p:txBody>
          <a:bodyPr/>
          <a:lstStyle/>
          <a:p>
            <a:r>
              <a:rPr lang="fi-FI" dirty="0" err="1"/>
              <a:t>Delete</a:t>
            </a:r>
            <a:r>
              <a:rPr lang="fi-FI" dirty="0"/>
              <a:t> </a:t>
            </a:r>
            <a:r>
              <a:rPr lang="fi-FI" dirty="0" err="1"/>
              <a:t>anomally</a:t>
            </a:r>
            <a:endParaRPr lang="fi-FI" dirty="0"/>
          </a:p>
        </p:txBody>
      </p:sp>
      <p:graphicFrame>
        <p:nvGraphicFramePr>
          <p:cNvPr id="4" name="Table 3">
            <a:extLst>
              <a:ext uri="{FF2B5EF4-FFF2-40B4-BE49-F238E27FC236}">
                <a16:creationId xmlns:a16="http://schemas.microsoft.com/office/drawing/2014/main" id="{DA868238-55F4-4B63-9C77-1D28172379F7}"/>
              </a:ext>
            </a:extLst>
          </p:cNvPr>
          <p:cNvGraphicFramePr>
            <a:graphicFrameLocks noGrp="1"/>
          </p:cNvGraphicFramePr>
          <p:nvPr>
            <p:extLst>
              <p:ext uri="{D42A27DB-BD31-4B8C-83A1-F6EECF244321}">
                <p14:modId xmlns:p14="http://schemas.microsoft.com/office/powerpoint/2010/main" val="3891583044"/>
              </p:ext>
            </p:extLst>
          </p:nvPr>
        </p:nvGraphicFramePr>
        <p:xfrm>
          <a:off x="2323228" y="2785310"/>
          <a:ext cx="6424863" cy="2842649"/>
        </p:xfrm>
        <a:graphic>
          <a:graphicData uri="http://schemas.openxmlformats.org/drawingml/2006/table">
            <a:tbl>
              <a:tblPr firstRow="1" bandRow="1">
                <a:tableStyleId>{5C22544A-7EE6-4342-B048-85BDC9FD1C3A}</a:tableStyleId>
              </a:tblPr>
              <a:tblGrid>
                <a:gridCol w="1467853">
                  <a:extLst>
                    <a:ext uri="{9D8B030D-6E8A-4147-A177-3AD203B41FA5}">
                      <a16:colId xmlns:a16="http://schemas.microsoft.com/office/drawing/2014/main" val="2813885448"/>
                    </a:ext>
                  </a:extLst>
                </a:gridCol>
                <a:gridCol w="1065998">
                  <a:extLst>
                    <a:ext uri="{9D8B030D-6E8A-4147-A177-3AD203B41FA5}">
                      <a16:colId xmlns:a16="http://schemas.microsoft.com/office/drawing/2014/main" val="1545799387"/>
                    </a:ext>
                  </a:extLst>
                </a:gridCol>
                <a:gridCol w="1297004">
                  <a:extLst>
                    <a:ext uri="{9D8B030D-6E8A-4147-A177-3AD203B41FA5}">
                      <a16:colId xmlns:a16="http://schemas.microsoft.com/office/drawing/2014/main" val="1748901158"/>
                    </a:ext>
                  </a:extLst>
                </a:gridCol>
                <a:gridCol w="1297004">
                  <a:extLst>
                    <a:ext uri="{9D8B030D-6E8A-4147-A177-3AD203B41FA5}">
                      <a16:colId xmlns:a16="http://schemas.microsoft.com/office/drawing/2014/main" val="3158262300"/>
                    </a:ext>
                  </a:extLst>
                </a:gridCol>
                <a:gridCol w="1297004">
                  <a:extLst>
                    <a:ext uri="{9D8B030D-6E8A-4147-A177-3AD203B41FA5}">
                      <a16:colId xmlns:a16="http://schemas.microsoft.com/office/drawing/2014/main" val="1192201943"/>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318085">
                <a:tc>
                  <a:txBody>
                    <a:bodyPr/>
                    <a:lstStyle/>
                    <a:p>
                      <a:r>
                        <a:rPr lang="fi-FI" dirty="0"/>
                        <a:t>1</a:t>
                      </a:r>
                    </a:p>
                  </a:txBody>
                  <a:tcPr/>
                </a:tc>
                <a:tc>
                  <a:txBody>
                    <a:bodyPr/>
                    <a:lstStyle/>
                    <a:p>
                      <a:r>
                        <a:rPr lang="fi-FI" dirty="0"/>
                        <a:t>Timo</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r>
                        <a:rPr lang="fi-FI" dirty="0">
                          <a:solidFill>
                            <a:schemeClr val="bg2">
                              <a:lumMod val="75000"/>
                            </a:schemeClr>
                          </a:solidFill>
                        </a:rPr>
                        <a:t>0934945</a:t>
                      </a:r>
                    </a:p>
                  </a:txBody>
                  <a:tcPr/>
                </a:tc>
                <a:extLst>
                  <a:ext uri="{0D108BD9-81ED-4DB2-BD59-A6C34878D82A}">
                    <a16:rowId xmlns:a16="http://schemas.microsoft.com/office/drawing/2014/main" val="860194373"/>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350797425"/>
                  </a:ext>
                </a:extLst>
              </a:tr>
              <a:tr h="556649">
                <a:tc>
                  <a:txBody>
                    <a:bodyPr/>
                    <a:lstStyle/>
                    <a:p>
                      <a:r>
                        <a:rPr lang="fi-FI" dirty="0"/>
                        <a:t>3</a:t>
                      </a:r>
                    </a:p>
                  </a:txBody>
                  <a:tcPr/>
                </a:tc>
                <a:tc>
                  <a:txBody>
                    <a:bodyPr/>
                    <a:lstStyle/>
                    <a:p>
                      <a:r>
                        <a:rPr lang="fi-FI" dirty="0"/>
                        <a:t>Mika</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1527748749"/>
                  </a:ext>
                </a:extLst>
              </a:tr>
              <a:tr h="556649">
                <a:tc>
                  <a:txBody>
                    <a:bodyPr/>
                    <a:lstStyle/>
                    <a:p>
                      <a:r>
                        <a:rPr lang="fi-FI" dirty="0"/>
                        <a:t>4</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dirty="0">
                          <a:solidFill>
                            <a:schemeClr val="bg2">
                              <a:lumMod val="75000"/>
                            </a:schemeClr>
                          </a:solidFill>
                        </a:rPr>
                        <a:t>Simo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bg2">
                              <a:lumMod val="75000"/>
                            </a:schemeClr>
                          </a:solidFill>
                        </a:rPr>
                        <a:t>0934945</a:t>
                      </a:r>
                    </a:p>
                    <a:p>
                      <a:endParaRPr lang="fi-FI" dirty="0">
                        <a:solidFill>
                          <a:schemeClr val="bg2">
                            <a:lumMod val="75000"/>
                          </a:schemeClr>
                        </a:solidFill>
                      </a:endParaRPr>
                    </a:p>
                  </a:txBody>
                  <a:tcPr/>
                </a:tc>
                <a:extLst>
                  <a:ext uri="{0D108BD9-81ED-4DB2-BD59-A6C34878D82A}">
                    <a16:rowId xmlns:a16="http://schemas.microsoft.com/office/drawing/2014/main" val="3494578972"/>
                  </a:ext>
                </a:extLst>
              </a:tr>
            </a:tbl>
          </a:graphicData>
        </a:graphic>
      </p:graphicFrame>
      <p:sp>
        <p:nvSpPr>
          <p:cNvPr id="5" name="Rectangle: Rounded Corners 4">
            <a:extLst>
              <a:ext uri="{FF2B5EF4-FFF2-40B4-BE49-F238E27FC236}">
                <a16:creationId xmlns:a16="http://schemas.microsoft.com/office/drawing/2014/main" id="{FD5C464C-683E-4FD5-A9D5-B10FD3D935B9}"/>
              </a:ext>
            </a:extLst>
          </p:cNvPr>
          <p:cNvSpPr/>
          <p:nvPr/>
        </p:nvSpPr>
        <p:spPr>
          <a:xfrm>
            <a:off x="2328111" y="4999121"/>
            <a:ext cx="6412831" cy="59556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 name="Rectangle: Rounded Corners 5">
            <a:extLst>
              <a:ext uri="{FF2B5EF4-FFF2-40B4-BE49-F238E27FC236}">
                <a16:creationId xmlns:a16="http://schemas.microsoft.com/office/drawing/2014/main" id="{6DF2229C-A6A7-46CA-96E5-BDA51C238C53}"/>
              </a:ext>
            </a:extLst>
          </p:cNvPr>
          <p:cNvSpPr/>
          <p:nvPr/>
        </p:nvSpPr>
        <p:spPr>
          <a:xfrm>
            <a:off x="2328111" y="4381500"/>
            <a:ext cx="6412831" cy="595563"/>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Rectangle: Rounded Corners 6">
            <a:extLst>
              <a:ext uri="{FF2B5EF4-FFF2-40B4-BE49-F238E27FC236}">
                <a16:creationId xmlns:a16="http://schemas.microsoft.com/office/drawing/2014/main" id="{96DFA28C-D5BB-4AAC-8C54-0C62D1280444}"/>
              </a:ext>
            </a:extLst>
          </p:cNvPr>
          <p:cNvSpPr/>
          <p:nvPr/>
        </p:nvSpPr>
        <p:spPr>
          <a:xfrm>
            <a:off x="2323228" y="3726705"/>
            <a:ext cx="6412831" cy="621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Rectangle: Rounded Corners 7">
            <a:extLst>
              <a:ext uri="{FF2B5EF4-FFF2-40B4-BE49-F238E27FC236}">
                <a16:creationId xmlns:a16="http://schemas.microsoft.com/office/drawing/2014/main" id="{526ECDAB-EA65-4D72-B0FE-F8FDD0405364}"/>
              </a:ext>
            </a:extLst>
          </p:cNvPr>
          <p:cNvSpPr/>
          <p:nvPr/>
        </p:nvSpPr>
        <p:spPr>
          <a:xfrm>
            <a:off x="2323228" y="3285624"/>
            <a:ext cx="6424863" cy="44108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TextBox 8">
            <a:extLst>
              <a:ext uri="{FF2B5EF4-FFF2-40B4-BE49-F238E27FC236}">
                <a16:creationId xmlns:a16="http://schemas.microsoft.com/office/drawing/2014/main" id="{D62C8A13-38D0-413A-B36E-1E55C84156F3}"/>
              </a:ext>
            </a:extLst>
          </p:cNvPr>
          <p:cNvSpPr txBox="1"/>
          <p:nvPr/>
        </p:nvSpPr>
        <p:spPr>
          <a:xfrm>
            <a:off x="9168063" y="3182353"/>
            <a:ext cx="2502569" cy="1754326"/>
          </a:xfrm>
          <a:prstGeom prst="rect">
            <a:avLst/>
          </a:prstGeom>
          <a:noFill/>
        </p:spPr>
        <p:txBody>
          <a:bodyPr wrap="square" rtlCol="0">
            <a:spAutoFit/>
          </a:bodyPr>
          <a:lstStyle/>
          <a:p>
            <a:r>
              <a:rPr lang="fi-FI" dirty="0"/>
              <a:t>Here </a:t>
            </a:r>
            <a:r>
              <a:rPr lang="fi-FI" dirty="0" err="1"/>
              <a:t>we</a:t>
            </a:r>
            <a:r>
              <a:rPr lang="fi-FI" dirty="0"/>
              <a:t> </a:t>
            </a:r>
            <a:r>
              <a:rPr lang="fi-FI" dirty="0" err="1"/>
              <a:t>not</a:t>
            </a:r>
            <a:r>
              <a:rPr lang="fi-FI" dirty="0"/>
              <a:t> </a:t>
            </a:r>
            <a:r>
              <a:rPr lang="fi-FI" dirty="0" err="1"/>
              <a:t>only</a:t>
            </a:r>
            <a:r>
              <a:rPr lang="fi-FI" dirty="0"/>
              <a:t> </a:t>
            </a:r>
            <a:r>
              <a:rPr lang="fi-FI" dirty="0" err="1"/>
              <a:t>remove</a:t>
            </a:r>
            <a:r>
              <a:rPr lang="fi-FI" dirty="0"/>
              <a:t> </a:t>
            </a:r>
            <a:r>
              <a:rPr lang="fi-FI" dirty="0" err="1"/>
              <a:t>the</a:t>
            </a:r>
            <a:r>
              <a:rPr lang="fi-FI" dirty="0"/>
              <a:t> </a:t>
            </a:r>
            <a:r>
              <a:rPr lang="fi-FI" dirty="0" err="1"/>
              <a:t>student</a:t>
            </a:r>
            <a:r>
              <a:rPr lang="fi-FI" dirty="0"/>
              <a:t> </a:t>
            </a:r>
            <a:r>
              <a:rPr lang="fi-FI" dirty="0" err="1"/>
              <a:t>we</a:t>
            </a:r>
            <a:r>
              <a:rPr lang="fi-FI" dirty="0"/>
              <a:t> </a:t>
            </a:r>
            <a:r>
              <a:rPr lang="fi-FI" dirty="0" err="1"/>
              <a:t>also</a:t>
            </a:r>
            <a:r>
              <a:rPr lang="fi-FI" dirty="0"/>
              <a:t> </a:t>
            </a:r>
            <a:r>
              <a:rPr lang="fi-FI" dirty="0" err="1"/>
              <a:t>remove</a:t>
            </a:r>
            <a:r>
              <a:rPr lang="fi-FI" dirty="0"/>
              <a:t> </a:t>
            </a:r>
            <a:r>
              <a:rPr lang="fi-FI" dirty="0" err="1"/>
              <a:t>the</a:t>
            </a:r>
            <a:r>
              <a:rPr lang="fi-FI" dirty="0"/>
              <a:t> </a:t>
            </a:r>
            <a:r>
              <a:rPr lang="fi-FI" dirty="0" err="1"/>
              <a:t>details</a:t>
            </a:r>
            <a:r>
              <a:rPr lang="fi-FI" dirty="0"/>
              <a:t> </a:t>
            </a:r>
            <a:r>
              <a:rPr lang="fi-FI" dirty="0" err="1"/>
              <a:t>about</a:t>
            </a:r>
            <a:r>
              <a:rPr lang="fi-FI" dirty="0"/>
              <a:t> </a:t>
            </a:r>
            <a:r>
              <a:rPr lang="fi-FI" dirty="0" err="1"/>
              <a:t>the</a:t>
            </a:r>
            <a:r>
              <a:rPr lang="fi-FI" dirty="0"/>
              <a:t> </a:t>
            </a:r>
            <a:r>
              <a:rPr lang="fi-FI" dirty="0" err="1"/>
              <a:t>subject</a:t>
            </a:r>
            <a:r>
              <a:rPr lang="fi-FI" dirty="0"/>
              <a:t> </a:t>
            </a:r>
            <a:r>
              <a:rPr lang="fi-FI" dirty="0" err="1"/>
              <a:t>information</a:t>
            </a:r>
            <a:r>
              <a:rPr lang="fi-FI" dirty="0"/>
              <a:t>, </a:t>
            </a:r>
            <a:r>
              <a:rPr lang="fi-FI" dirty="0" err="1"/>
              <a:t>hod</a:t>
            </a:r>
            <a:r>
              <a:rPr lang="fi-FI" dirty="0"/>
              <a:t>, </a:t>
            </a:r>
            <a:r>
              <a:rPr lang="fi-FI" dirty="0" err="1"/>
              <a:t>office</a:t>
            </a:r>
            <a:r>
              <a:rPr lang="fi-FI" dirty="0"/>
              <a:t> no.</a:t>
            </a:r>
          </a:p>
        </p:txBody>
      </p:sp>
    </p:spTree>
    <p:extLst>
      <p:ext uri="{BB962C8B-B14F-4D97-AF65-F5344CB8AC3E}">
        <p14:creationId xmlns:p14="http://schemas.microsoft.com/office/powerpoint/2010/main" val="391629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9214-92A6-4EA4-9740-B5BB71AE3479}"/>
              </a:ext>
            </a:extLst>
          </p:cNvPr>
          <p:cNvSpPr>
            <a:spLocks noGrp="1"/>
          </p:cNvSpPr>
          <p:nvPr>
            <p:ph type="title"/>
          </p:nvPr>
        </p:nvSpPr>
        <p:spPr/>
        <p:txBody>
          <a:bodyPr/>
          <a:lstStyle/>
          <a:p>
            <a:r>
              <a:rPr lang="fi-FI" dirty="0"/>
              <a:t>Update </a:t>
            </a:r>
            <a:r>
              <a:rPr lang="fi-FI" dirty="0" err="1"/>
              <a:t>Modification</a:t>
            </a:r>
            <a:r>
              <a:rPr lang="fi-FI" dirty="0"/>
              <a:t> </a:t>
            </a:r>
            <a:r>
              <a:rPr lang="fi-FI" dirty="0" err="1"/>
              <a:t>anomaly</a:t>
            </a:r>
            <a:endParaRPr lang="fi-FI" dirty="0"/>
          </a:p>
        </p:txBody>
      </p:sp>
      <p:graphicFrame>
        <p:nvGraphicFramePr>
          <p:cNvPr id="4" name="Table 3">
            <a:extLst>
              <a:ext uri="{FF2B5EF4-FFF2-40B4-BE49-F238E27FC236}">
                <a16:creationId xmlns:a16="http://schemas.microsoft.com/office/drawing/2014/main" id="{35840DD7-8FD4-40A7-AA85-304BE50C5587}"/>
              </a:ext>
            </a:extLst>
          </p:cNvPr>
          <p:cNvGraphicFramePr>
            <a:graphicFrameLocks noGrp="1"/>
          </p:cNvGraphicFramePr>
          <p:nvPr>
            <p:extLst>
              <p:ext uri="{D42A27DB-BD31-4B8C-83A1-F6EECF244321}">
                <p14:modId xmlns:p14="http://schemas.microsoft.com/office/powerpoint/2010/main" val="653022133"/>
              </p:ext>
            </p:extLst>
          </p:nvPr>
        </p:nvGraphicFramePr>
        <p:xfrm>
          <a:off x="703847" y="2773279"/>
          <a:ext cx="6424863" cy="2842649"/>
        </p:xfrm>
        <a:graphic>
          <a:graphicData uri="http://schemas.openxmlformats.org/drawingml/2006/table">
            <a:tbl>
              <a:tblPr firstRow="1" bandRow="1">
                <a:tableStyleId>{5C22544A-7EE6-4342-B048-85BDC9FD1C3A}</a:tableStyleId>
              </a:tblPr>
              <a:tblGrid>
                <a:gridCol w="1467853">
                  <a:extLst>
                    <a:ext uri="{9D8B030D-6E8A-4147-A177-3AD203B41FA5}">
                      <a16:colId xmlns:a16="http://schemas.microsoft.com/office/drawing/2014/main" val="2813885448"/>
                    </a:ext>
                  </a:extLst>
                </a:gridCol>
                <a:gridCol w="1065998">
                  <a:extLst>
                    <a:ext uri="{9D8B030D-6E8A-4147-A177-3AD203B41FA5}">
                      <a16:colId xmlns:a16="http://schemas.microsoft.com/office/drawing/2014/main" val="1545799387"/>
                    </a:ext>
                  </a:extLst>
                </a:gridCol>
                <a:gridCol w="1297004">
                  <a:extLst>
                    <a:ext uri="{9D8B030D-6E8A-4147-A177-3AD203B41FA5}">
                      <a16:colId xmlns:a16="http://schemas.microsoft.com/office/drawing/2014/main" val="1748901158"/>
                    </a:ext>
                  </a:extLst>
                </a:gridCol>
                <a:gridCol w="1426945">
                  <a:extLst>
                    <a:ext uri="{9D8B030D-6E8A-4147-A177-3AD203B41FA5}">
                      <a16:colId xmlns:a16="http://schemas.microsoft.com/office/drawing/2014/main" val="3158262300"/>
                    </a:ext>
                  </a:extLst>
                </a:gridCol>
                <a:gridCol w="1167063">
                  <a:extLst>
                    <a:ext uri="{9D8B030D-6E8A-4147-A177-3AD203B41FA5}">
                      <a16:colId xmlns:a16="http://schemas.microsoft.com/office/drawing/2014/main" val="1192201943"/>
                    </a:ext>
                  </a:extLst>
                </a:gridCol>
              </a:tblGrid>
              <a:tr h="556649">
                <a:tc>
                  <a:txBody>
                    <a:bodyPr/>
                    <a:lstStyle/>
                    <a:p>
                      <a:r>
                        <a:rPr lang="fi-FI" dirty="0" err="1"/>
                        <a:t>Student_ID</a:t>
                      </a:r>
                      <a:endParaRPr lang="fi-FI" dirty="0"/>
                    </a:p>
                  </a:txBody>
                  <a:tcPr/>
                </a:tc>
                <a:tc>
                  <a:txBody>
                    <a:bodyPr/>
                    <a:lstStyle/>
                    <a:p>
                      <a:r>
                        <a:rPr lang="fi-FI" dirty="0" err="1"/>
                        <a:t>Name</a:t>
                      </a:r>
                      <a:r>
                        <a:rPr lang="fi-FI" dirty="0"/>
                        <a:t> </a:t>
                      </a:r>
                    </a:p>
                  </a:txBody>
                  <a:tcPr/>
                </a:tc>
                <a:tc>
                  <a:txBody>
                    <a:bodyPr/>
                    <a:lstStyle/>
                    <a:p>
                      <a:r>
                        <a:rPr lang="fi-FI" dirty="0" err="1"/>
                        <a:t>Subject</a:t>
                      </a:r>
                      <a:endParaRPr lang="fi-FI" dirty="0"/>
                    </a:p>
                  </a:txBody>
                  <a:tcPr/>
                </a:tc>
                <a:tc>
                  <a:txBody>
                    <a:bodyPr/>
                    <a:lstStyle/>
                    <a:p>
                      <a:r>
                        <a:rPr lang="fi-FI" dirty="0" err="1"/>
                        <a:t>HoD</a:t>
                      </a:r>
                      <a:endParaRPr lang="fi-FI" dirty="0"/>
                    </a:p>
                  </a:txBody>
                  <a:tcPr/>
                </a:tc>
                <a:tc>
                  <a:txBody>
                    <a:bodyPr/>
                    <a:lstStyle/>
                    <a:p>
                      <a:r>
                        <a:rPr lang="fi-FI" dirty="0"/>
                        <a:t>Office No.</a:t>
                      </a:r>
                    </a:p>
                  </a:txBody>
                  <a:tcPr/>
                </a:tc>
                <a:extLst>
                  <a:ext uri="{0D108BD9-81ED-4DB2-BD59-A6C34878D82A}">
                    <a16:rowId xmlns:a16="http://schemas.microsoft.com/office/drawing/2014/main" val="4209763444"/>
                  </a:ext>
                </a:extLst>
              </a:tr>
              <a:tr h="318085">
                <a:tc>
                  <a:txBody>
                    <a:bodyPr/>
                    <a:lstStyle/>
                    <a:p>
                      <a:r>
                        <a:rPr lang="fi-FI" dirty="0"/>
                        <a:t>4</a:t>
                      </a:r>
                    </a:p>
                  </a:txBody>
                  <a:tcPr/>
                </a:tc>
                <a:tc>
                  <a:txBody>
                    <a:bodyPr/>
                    <a:lstStyle/>
                    <a:p>
                      <a:r>
                        <a:rPr lang="fi-FI" dirty="0"/>
                        <a:t>Timo</a:t>
                      </a:r>
                    </a:p>
                  </a:txBody>
                  <a:tcPr/>
                </a:tc>
                <a:tc>
                  <a:txBody>
                    <a:bodyPr/>
                    <a:lstStyle/>
                    <a:p>
                      <a:r>
                        <a:rPr lang="fi-FI" dirty="0">
                          <a:solidFill>
                            <a:schemeClr val="bg2">
                              <a:lumMod val="75000"/>
                            </a:schemeClr>
                          </a:solidFill>
                        </a:rPr>
                        <a:t>ICT, BIT</a:t>
                      </a:r>
                    </a:p>
                  </a:txBody>
                  <a:tcPr/>
                </a:tc>
                <a:tc>
                  <a:txBody>
                    <a:bodyPr/>
                    <a:lstStyle/>
                    <a:p>
                      <a:r>
                        <a:rPr lang="fi-FI" strike="sngStrike" baseline="0" dirty="0">
                          <a:solidFill>
                            <a:schemeClr val="tx1"/>
                          </a:solidFill>
                        </a:rPr>
                        <a:t>Simo </a:t>
                      </a:r>
                      <a:r>
                        <a:rPr lang="fi-FI" strike="noStrike" baseline="0" dirty="0">
                          <a:solidFill>
                            <a:srgbClr val="FF0000"/>
                          </a:solidFill>
                        </a:rPr>
                        <a:t>Vesa</a:t>
                      </a:r>
                    </a:p>
                  </a:txBody>
                  <a:tcPr/>
                </a:tc>
                <a:tc>
                  <a:txBody>
                    <a:bodyPr/>
                    <a:lstStyle/>
                    <a:p>
                      <a:r>
                        <a:rPr lang="fi-FI" dirty="0">
                          <a:solidFill>
                            <a:schemeClr val="tx1"/>
                          </a:solidFill>
                        </a:rPr>
                        <a:t>0934945</a:t>
                      </a:r>
                    </a:p>
                  </a:txBody>
                  <a:tcPr/>
                </a:tc>
                <a:extLst>
                  <a:ext uri="{0D108BD9-81ED-4DB2-BD59-A6C34878D82A}">
                    <a16:rowId xmlns:a16="http://schemas.microsoft.com/office/drawing/2014/main" val="860194373"/>
                  </a:ext>
                </a:extLst>
              </a:tr>
              <a:tr h="556649">
                <a:tc>
                  <a:txBody>
                    <a:bodyPr/>
                    <a:lstStyle/>
                    <a:p>
                      <a:r>
                        <a:rPr lang="fi-FI" dirty="0"/>
                        <a:t>2</a:t>
                      </a:r>
                    </a:p>
                  </a:txBody>
                  <a:tcPr/>
                </a:tc>
                <a:tc>
                  <a:txBody>
                    <a:bodyPr/>
                    <a:lstStyle/>
                    <a:p>
                      <a:r>
                        <a:rPr lang="fi-FI" dirty="0"/>
                        <a:t>Satu</a:t>
                      </a:r>
                    </a:p>
                  </a:txBody>
                  <a:tcPr/>
                </a:tc>
                <a:tc>
                  <a:txBody>
                    <a:bodyPr/>
                    <a:lstStyle/>
                    <a:p>
                      <a:r>
                        <a:rPr lang="fi-FI" dirty="0">
                          <a:solidFill>
                            <a:schemeClr val="bg2">
                              <a:lumMod val="75000"/>
                            </a:schemeClr>
                          </a:solidFill>
                        </a:rPr>
                        <a:t>BIT</a:t>
                      </a:r>
                    </a:p>
                  </a:txBody>
                  <a:tcPr/>
                </a:tc>
                <a:tc>
                  <a:txBody>
                    <a:bodyPr/>
                    <a:lstStyle/>
                    <a:p>
                      <a:r>
                        <a:rPr lang="fi-FI" sz="1800" strike="sngStrike" kern="1200" baseline="0" dirty="0">
                          <a:solidFill>
                            <a:schemeClr val="tx1"/>
                          </a:solidFill>
                          <a:latin typeface="+mn-lt"/>
                          <a:ea typeface="+mn-ea"/>
                          <a:cs typeface="+mn-cs"/>
                        </a:rPr>
                        <a:t>Simo </a:t>
                      </a:r>
                      <a:r>
                        <a:rPr lang="fi-FI" strike="noStrike" baseline="0" dirty="0">
                          <a:solidFill>
                            <a:srgbClr val="FF0000"/>
                          </a:solidFill>
                        </a:rPr>
                        <a:t>Vesa</a:t>
                      </a:r>
                      <a:endParaRPr lang="fi-FI" sz="1800" strike="sngStrike" kern="1200" baseline="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tx1"/>
                          </a:solidFill>
                        </a:rPr>
                        <a:t>0934945</a:t>
                      </a:r>
                    </a:p>
                    <a:p>
                      <a:endParaRPr lang="fi-FI" dirty="0">
                        <a:solidFill>
                          <a:schemeClr val="tx1"/>
                        </a:solidFill>
                      </a:endParaRPr>
                    </a:p>
                  </a:txBody>
                  <a:tcPr/>
                </a:tc>
                <a:extLst>
                  <a:ext uri="{0D108BD9-81ED-4DB2-BD59-A6C34878D82A}">
                    <a16:rowId xmlns:a16="http://schemas.microsoft.com/office/drawing/2014/main" val="3350797425"/>
                  </a:ext>
                </a:extLst>
              </a:tr>
              <a:tr h="556649">
                <a:tc>
                  <a:txBody>
                    <a:bodyPr/>
                    <a:lstStyle/>
                    <a:p>
                      <a:r>
                        <a:rPr lang="fi-FI" dirty="0"/>
                        <a:t>1</a:t>
                      </a:r>
                    </a:p>
                  </a:txBody>
                  <a:tcPr/>
                </a:tc>
                <a:tc>
                  <a:txBody>
                    <a:bodyPr/>
                    <a:lstStyle/>
                    <a:p>
                      <a:r>
                        <a:rPr lang="fi-FI" dirty="0"/>
                        <a:t>Mika</a:t>
                      </a:r>
                    </a:p>
                  </a:txBody>
                  <a:tcPr/>
                </a:tc>
                <a:tc>
                  <a:txBody>
                    <a:bodyPr/>
                    <a:lstStyle/>
                    <a:p>
                      <a:r>
                        <a:rPr lang="fi-FI" dirty="0">
                          <a:solidFill>
                            <a:schemeClr val="bg2">
                              <a:lumMod val="75000"/>
                            </a:schemeClr>
                          </a:solidFill>
                        </a:rPr>
                        <a:t>UX</a:t>
                      </a:r>
                    </a:p>
                  </a:txBody>
                  <a:tcPr/>
                </a:tc>
                <a:tc>
                  <a:txBody>
                    <a:bodyPr/>
                    <a:lstStyle/>
                    <a:p>
                      <a:r>
                        <a:rPr lang="fi-FI" sz="1800" strike="sngStrike" kern="1200" baseline="0" dirty="0">
                          <a:solidFill>
                            <a:schemeClr val="tx1"/>
                          </a:solidFill>
                          <a:latin typeface="+mn-lt"/>
                          <a:ea typeface="+mn-ea"/>
                          <a:cs typeface="+mn-cs"/>
                        </a:rPr>
                        <a:t>Simo  </a:t>
                      </a:r>
                      <a:r>
                        <a:rPr lang="fi-FI" strike="noStrike" baseline="0" dirty="0">
                          <a:solidFill>
                            <a:srgbClr val="FF0000"/>
                          </a:solidFill>
                        </a:rPr>
                        <a:t>Vesa</a:t>
                      </a:r>
                      <a:endParaRPr lang="fi-FI" sz="1800" strike="sngStrike" kern="1200" baseline="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tx1"/>
                          </a:solidFill>
                        </a:rPr>
                        <a:t>0934945</a:t>
                      </a:r>
                    </a:p>
                    <a:p>
                      <a:endParaRPr lang="fi-FI" dirty="0">
                        <a:solidFill>
                          <a:schemeClr val="tx1"/>
                        </a:solidFill>
                      </a:endParaRPr>
                    </a:p>
                  </a:txBody>
                  <a:tcPr/>
                </a:tc>
                <a:extLst>
                  <a:ext uri="{0D108BD9-81ED-4DB2-BD59-A6C34878D82A}">
                    <a16:rowId xmlns:a16="http://schemas.microsoft.com/office/drawing/2014/main" val="1527748749"/>
                  </a:ext>
                </a:extLst>
              </a:tr>
              <a:tr h="556649">
                <a:tc>
                  <a:txBody>
                    <a:bodyPr/>
                    <a:lstStyle/>
                    <a:p>
                      <a:r>
                        <a:rPr lang="fi-FI" dirty="0"/>
                        <a:t>3</a:t>
                      </a:r>
                    </a:p>
                  </a:txBody>
                  <a:tcPr/>
                </a:tc>
                <a:tc>
                  <a:txBody>
                    <a:bodyPr/>
                    <a:lstStyle/>
                    <a:p>
                      <a:r>
                        <a:rPr lang="fi-FI" dirty="0"/>
                        <a:t>Outi</a:t>
                      </a:r>
                    </a:p>
                  </a:txBody>
                  <a:tcPr/>
                </a:tc>
                <a:tc>
                  <a:txBody>
                    <a:bodyPr/>
                    <a:lstStyle/>
                    <a:p>
                      <a:r>
                        <a:rPr lang="fi-FI" dirty="0">
                          <a:solidFill>
                            <a:schemeClr val="bg2">
                              <a:lumMod val="75000"/>
                            </a:schemeClr>
                          </a:solidFill>
                        </a:rPr>
                        <a:t>ICT</a:t>
                      </a:r>
                    </a:p>
                  </a:txBody>
                  <a:tcPr/>
                </a:tc>
                <a:tc>
                  <a:txBody>
                    <a:bodyPr/>
                    <a:lstStyle/>
                    <a:p>
                      <a:r>
                        <a:rPr lang="fi-FI" sz="1800" strike="sngStrike" kern="1200" baseline="0" dirty="0">
                          <a:solidFill>
                            <a:schemeClr val="tx1"/>
                          </a:solidFill>
                          <a:latin typeface="+mn-lt"/>
                          <a:ea typeface="+mn-ea"/>
                          <a:cs typeface="+mn-cs"/>
                        </a:rPr>
                        <a:t>Simo  </a:t>
                      </a:r>
                      <a:r>
                        <a:rPr lang="fi-FI" strike="noStrike" baseline="0" dirty="0">
                          <a:solidFill>
                            <a:srgbClr val="FF0000"/>
                          </a:solidFill>
                        </a:rPr>
                        <a:t>Vesa</a:t>
                      </a:r>
                      <a:endParaRPr lang="fi-FI" sz="1800" strike="sngStrike" kern="1200" baseline="0" dirty="0">
                        <a:solidFill>
                          <a:schemeClr val="tx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i-FI" dirty="0">
                          <a:solidFill>
                            <a:schemeClr val="tx1"/>
                          </a:solidFill>
                        </a:rPr>
                        <a:t>0934945</a:t>
                      </a:r>
                    </a:p>
                    <a:p>
                      <a:endParaRPr lang="fi-FI" dirty="0">
                        <a:solidFill>
                          <a:schemeClr val="tx1"/>
                        </a:solidFill>
                      </a:endParaRPr>
                    </a:p>
                  </a:txBody>
                  <a:tcPr/>
                </a:tc>
                <a:extLst>
                  <a:ext uri="{0D108BD9-81ED-4DB2-BD59-A6C34878D82A}">
                    <a16:rowId xmlns:a16="http://schemas.microsoft.com/office/drawing/2014/main" val="3494578972"/>
                  </a:ext>
                </a:extLst>
              </a:tr>
            </a:tbl>
          </a:graphicData>
        </a:graphic>
      </p:graphicFrame>
      <p:sp>
        <p:nvSpPr>
          <p:cNvPr id="5" name="TextBox 4">
            <a:extLst>
              <a:ext uri="{FF2B5EF4-FFF2-40B4-BE49-F238E27FC236}">
                <a16:creationId xmlns:a16="http://schemas.microsoft.com/office/drawing/2014/main" id="{2BF7EA4B-DB39-4E29-A90E-0DE438DEEA09}"/>
              </a:ext>
            </a:extLst>
          </p:cNvPr>
          <p:cNvSpPr txBox="1"/>
          <p:nvPr/>
        </p:nvSpPr>
        <p:spPr>
          <a:xfrm>
            <a:off x="8223584" y="3013911"/>
            <a:ext cx="1882942" cy="1754326"/>
          </a:xfrm>
          <a:prstGeom prst="rect">
            <a:avLst/>
          </a:prstGeom>
          <a:noFill/>
        </p:spPr>
        <p:txBody>
          <a:bodyPr wrap="square" rtlCol="0">
            <a:spAutoFit/>
          </a:bodyPr>
          <a:lstStyle/>
          <a:p>
            <a:r>
              <a:rPr lang="fi-FI" dirty="0"/>
              <a:t>In case </a:t>
            </a:r>
            <a:r>
              <a:rPr lang="fi-FI" dirty="0" err="1"/>
              <a:t>we</a:t>
            </a:r>
            <a:r>
              <a:rPr lang="fi-FI" dirty="0"/>
              <a:t> </a:t>
            </a:r>
            <a:r>
              <a:rPr lang="fi-FI" dirty="0" err="1"/>
              <a:t>need</a:t>
            </a:r>
            <a:r>
              <a:rPr lang="fi-FI" dirty="0"/>
              <a:t> to </a:t>
            </a:r>
            <a:r>
              <a:rPr lang="fi-FI" dirty="0" err="1"/>
              <a:t>change</a:t>
            </a:r>
            <a:r>
              <a:rPr lang="fi-FI" dirty="0"/>
              <a:t> </a:t>
            </a:r>
            <a:r>
              <a:rPr lang="fi-FI" dirty="0" err="1"/>
              <a:t>one</a:t>
            </a:r>
            <a:r>
              <a:rPr lang="fi-FI" dirty="0"/>
              <a:t> </a:t>
            </a:r>
            <a:r>
              <a:rPr lang="fi-FI" dirty="0" err="1"/>
              <a:t>field</a:t>
            </a:r>
            <a:r>
              <a:rPr lang="fi-FI" dirty="0"/>
              <a:t> </a:t>
            </a:r>
            <a:r>
              <a:rPr lang="fi-FI" dirty="0" err="1"/>
              <a:t>we</a:t>
            </a:r>
            <a:r>
              <a:rPr lang="fi-FI" dirty="0"/>
              <a:t> </a:t>
            </a:r>
            <a:r>
              <a:rPr lang="fi-FI" dirty="0" err="1"/>
              <a:t>have</a:t>
            </a:r>
            <a:r>
              <a:rPr lang="fi-FI" dirty="0"/>
              <a:t> to </a:t>
            </a:r>
            <a:r>
              <a:rPr lang="fi-FI" dirty="0" err="1"/>
              <a:t>update</a:t>
            </a:r>
            <a:r>
              <a:rPr lang="fi-FI" dirty="0"/>
              <a:t> </a:t>
            </a:r>
            <a:r>
              <a:rPr lang="fi-FI" dirty="0" err="1"/>
              <a:t>the</a:t>
            </a:r>
            <a:r>
              <a:rPr lang="fi-FI" dirty="0"/>
              <a:t> </a:t>
            </a:r>
            <a:r>
              <a:rPr lang="fi-FI" dirty="0" err="1"/>
              <a:t>entire</a:t>
            </a:r>
            <a:r>
              <a:rPr lang="fi-FI" dirty="0"/>
              <a:t> </a:t>
            </a:r>
            <a:r>
              <a:rPr lang="fi-FI" dirty="0" err="1"/>
              <a:t>table</a:t>
            </a:r>
            <a:r>
              <a:rPr lang="fi-FI" dirty="0"/>
              <a:t>.</a:t>
            </a:r>
          </a:p>
        </p:txBody>
      </p:sp>
    </p:spTree>
    <p:extLst>
      <p:ext uri="{BB962C8B-B14F-4D97-AF65-F5344CB8AC3E}">
        <p14:creationId xmlns:p14="http://schemas.microsoft.com/office/powerpoint/2010/main" val="207025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2F9C-EF73-4979-BCE1-84314A241EAC}"/>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37FA1CC7-940E-41FE-ABC5-1B26A4ABAE20}"/>
              </a:ext>
            </a:extLst>
          </p:cNvPr>
          <p:cNvSpPr>
            <a:spLocks noGrp="1"/>
          </p:cNvSpPr>
          <p:nvPr>
            <p:ph idx="1"/>
          </p:nvPr>
        </p:nvSpPr>
        <p:spPr/>
        <p:txBody>
          <a:bodyPr/>
          <a:lstStyle/>
          <a:p>
            <a:r>
              <a:rPr lang="en-US" dirty="0"/>
              <a:t>Convert the table to comply with the relational database rule</a:t>
            </a:r>
          </a:p>
        </p:txBody>
      </p:sp>
    </p:spTree>
    <p:extLst>
      <p:ext uri="{BB962C8B-B14F-4D97-AF65-F5344CB8AC3E}">
        <p14:creationId xmlns:p14="http://schemas.microsoft.com/office/powerpoint/2010/main" val="392477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59D8-26AF-40EA-AACC-CD8F613A3DEC}"/>
              </a:ext>
            </a:extLst>
          </p:cNvPr>
          <p:cNvSpPr>
            <a:spLocks noGrp="1"/>
          </p:cNvSpPr>
          <p:nvPr>
            <p:ph type="title"/>
          </p:nvPr>
        </p:nvSpPr>
        <p:spPr/>
        <p:txBody>
          <a:bodyPr/>
          <a:lstStyle/>
          <a:p>
            <a:r>
              <a:rPr lang="en-US" dirty="0"/>
              <a:t>Database Normalization Process</a:t>
            </a:r>
          </a:p>
        </p:txBody>
      </p:sp>
      <p:pic>
        <p:nvPicPr>
          <p:cNvPr id="5" name="Content Placeholder 4">
            <a:extLst>
              <a:ext uri="{FF2B5EF4-FFF2-40B4-BE49-F238E27FC236}">
                <a16:creationId xmlns:a16="http://schemas.microsoft.com/office/drawing/2014/main" id="{89C6D540-976C-490A-91AD-F39572958A58}"/>
              </a:ext>
            </a:extLst>
          </p:cNvPr>
          <p:cNvPicPr>
            <a:picLocks noGrp="1" noChangeAspect="1"/>
          </p:cNvPicPr>
          <p:nvPr>
            <p:ph idx="1"/>
          </p:nvPr>
        </p:nvPicPr>
        <p:blipFill>
          <a:blip r:embed="rId2"/>
          <a:stretch>
            <a:fillRect/>
          </a:stretch>
        </p:blipFill>
        <p:spPr>
          <a:xfrm>
            <a:off x="2173288" y="2462213"/>
            <a:ext cx="7905750" cy="2790825"/>
          </a:xfrm>
        </p:spPr>
      </p:pic>
      <p:sp>
        <p:nvSpPr>
          <p:cNvPr id="7" name="TextBox 6">
            <a:extLst>
              <a:ext uri="{FF2B5EF4-FFF2-40B4-BE49-F238E27FC236}">
                <a16:creationId xmlns:a16="http://schemas.microsoft.com/office/drawing/2014/main" id="{40994727-8639-41B8-A8DF-9818944A84DE}"/>
              </a:ext>
            </a:extLst>
          </p:cNvPr>
          <p:cNvSpPr txBox="1"/>
          <p:nvPr/>
        </p:nvSpPr>
        <p:spPr>
          <a:xfrm>
            <a:off x="838200" y="5665568"/>
            <a:ext cx="6097656" cy="923330"/>
          </a:xfrm>
          <a:prstGeom prst="rect">
            <a:avLst/>
          </a:prstGeom>
          <a:noFill/>
        </p:spPr>
        <p:txBody>
          <a:bodyPr wrap="square">
            <a:spAutoFit/>
          </a:bodyPr>
          <a:lstStyle/>
          <a:p>
            <a:r>
              <a:rPr lang="en-US" dirty="0">
                <a:hlinkClick r:id="rId3"/>
              </a:rPr>
              <a:t>https://www.analyticsvidhya.com/blog/2022/08/database-normalization-a-step-by-step-guide-with-examples/</a:t>
            </a:r>
            <a:endParaRPr lang="en-US" dirty="0"/>
          </a:p>
          <a:p>
            <a:endParaRPr lang="en-US" dirty="0"/>
          </a:p>
        </p:txBody>
      </p:sp>
    </p:spTree>
    <p:extLst>
      <p:ext uri="{BB962C8B-B14F-4D97-AF65-F5344CB8AC3E}">
        <p14:creationId xmlns:p14="http://schemas.microsoft.com/office/powerpoint/2010/main" val="232050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C98D-0034-46E4-8DC8-9086866B3FDB}"/>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B308355B-45A1-4160-B9F2-3ECF69E9AB01}"/>
              </a:ext>
            </a:extLst>
          </p:cNvPr>
          <p:cNvSpPr>
            <a:spLocks noGrp="1"/>
          </p:cNvSpPr>
          <p:nvPr>
            <p:ph idx="1"/>
          </p:nvPr>
        </p:nvSpPr>
        <p:spPr>
          <a:xfrm>
            <a:off x="1007471" y="2023397"/>
            <a:ext cx="9572040" cy="3416300"/>
          </a:xfrm>
        </p:spPr>
        <p:txBody>
          <a:bodyPr>
            <a:normAutofit lnSpcReduction="10000"/>
          </a:bodyPr>
          <a:lstStyle/>
          <a:p>
            <a:r>
              <a:rPr lang="en-US" dirty="0"/>
              <a:t>Database normalization is the process of removing redundant data from your tables to improve </a:t>
            </a:r>
          </a:p>
          <a:p>
            <a:pPr lvl="1"/>
            <a:r>
              <a:rPr lang="en-US" dirty="0"/>
              <a:t>Storage efficiency, </a:t>
            </a:r>
          </a:p>
          <a:p>
            <a:pPr lvl="1"/>
            <a:r>
              <a:rPr lang="en-US" dirty="0"/>
              <a:t>Data integrity, and </a:t>
            </a:r>
          </a:p>
          <a:p>
            <a:pPr lvl="1"/>
            <a:r>
              <a:rPr lang="en-US" dirty="0"/>
              <a:t>Scalability.</a:t>
            </a:r>
          </a:p>
          <a:p>
            <a:r>
              <a:rPr lang="en-US" dirty="0"/>
              <a:t>In the relational model, a method exists for quantifying how efficient a database is. These classifications are called normal forms (or NF), and there are algorithms for converting a given database between them.</a:t>
            </a:r>
          </a:p>
          <a:p>
            <a:r>
              <a:rPr lang="en-US" dirty="0"/>
              <a:t>Normalization generally involves </a:t>
            </a:r>
          </a:p>
          <a:p>
            <a:pPr lvl="1"/>
            <a:r>
              <a:rPr lang="en-US" dirty="0"/>
              <a:t>Splitting existing tables into multiple ones, which must be re-joined or linked each time a query is issued.</a:t>
            </a:r>
          </a:p>
          <a:p>
            <a:endParaRPr lang="fi-FI" dirty="0"/>
          </a:p>
          <a:p>
            <a:endParaRPr lang="fi-FI" dirty="0"/>
          </a:p>
        </p:txBody>
      </p:sp>
    </p:spTree>
    <p:extLst>
      <p:ext uri="{BB962C8B-B14F-4D97-AF65-F5344CB8AC3E}">
        <p14:creationId xmlns:p14="http://schemas.microsoft.com/office/powerpoint/2010/main" val="23834148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8716</TotalTime>
  <Words>2345</Words>
  <Application>Microsoft Office PowerPoint</Application>
  <PresentationFormat>Widescreen</PresentationFormat>
  <Paragraphs>690</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Source Sans Pro</vt:lpstr>
      <vt:lpstr>Retrospect</vt:lpstr>
      <vt:lpstr>Database Normalization</vt:lpstr>
      <vt:lpstr>What do you think about the following table?</vt:lpstr>
      <vt:lpstr>Exercise</vt:lpstr>
      <vt:lpstr>Insertion anommaly</vt:lpstr>
      <vt:lpstr>Delete anomally</vt:lpstr>
      <vt:lpstr>Update Modification anomaly</vt:lpstr>
      <vt:lpstr>Normalization</vt:lpstr>
      <vt:lpstr>Database Normalization Process</vt:lpstr>
      <vt:lpstr>Normalization</vt:lpstr>
      <vt:lpstr>First Normal Form (1st NF)</vt:lpstr>
      <vt:lpstr>Question</vt:lpstr>
      <vt:lpstr>Solution </vt:lpstr>
      <vt:lpstr>1st NF</vt:lpstr>
      <vt:lpstr>Normalization techniques. </vt:lpstr>
      <vt:lpstr>Exercise</vt:lpstr>
      <vt:lpstr>PowerPoint Presentation</vt:lpstr>
      <vt:lpstr>2nd NF </vt:lpstr>
      <vt:lpstr>Partial Dependency</vt:lpstr>
      <vt:lpstr>PowerPoint Presentation</vt:lpstr>
      <vt:lpstr>3rdNF</vt:lpstr>
      <vt:lpstr>Transitive dependency</vt:lpstr>
      <vt:lpstr>Solution for transitive dependency</vt:lpstr>
      <vt:lpstr>Boyce-Codd Normal Form (3.5N)</vt:lpstr>
      <vt:lpstr>Solution BCNF</vt:lpstr>
      <vt:lpstr>4N </vt:lpstr>
      <vt:lpstr>Example</vt:lpstr>
      <vt:lpstr>5N(PJNF)-Project Join Normal Form</vt:lpstr>
      <vt:lpstr>PowerPoint Presentation</vt:lpstr>
      <vt:lpstr>Exercise</vt:lpstr>
      <vt:lpstr>PowerPoint Presentation</vt:lpstr>
      <vt:lpstr>PowerPoint Presentation</vt:lpstr>
      <vt:lpstr>PowerPoint Presentation</vt:lpstr>
      <vt:lpstr>PowerPoint Presentation</vt:lpstr>
      <vt:lpstr>PowerPoint Presentation</vt:lpstr>
      <vt:lpstr>Exercise 2</vt:lpstr>
      <vt:lpstr>PowerPoint Presentation</vt:lpstr>
      <vt:lpstr>Normalization Example (18.01.2023)</vt:lpstr>
      <vt:lpstr>Example</vt:lpstr>
      <vt:lpstr>2 NF</vt:lpstr>
      <vt:lpstr>3 NF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Normalization</dc:title>
  <dc:creator>Amir Dirin</dc:creator>
  <cp:lastModifiedBy>Amir Dirin</cp:lastModifiedBy>
  <cp:revision>93</cp:revision>
  <dcterms:created xsi:type="dcterms:W3CDTF">2022-08-25T04:45:22Z</dcterms:created>
  <dcterms:modified xsi:type="dcterms:W3CDTF">2023-01-18T06:37:35Z</dcterms:modified>
</cp:coreProperties>
</file>