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p:cViewPr varScale="1">
        <p:scale>
          <a:sx n="68" d="100"/>
          <a:sy n="68" d="100"/>
        </p:scale>
        <p:origin x="126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71148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F0FFEF4-6DFB-40EC-A31E-79632E98FD5E}" type="datetimeFigureOut">
              <a:rPr lang="fi-FI" smtClean="0"/>
              <a:t>5.2.2023</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32295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44551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20762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219354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51205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3518894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363535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394230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49462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FFEF4-6DFB-40EC-A31E-79632E98FD5E}" type="datetimeFigureOut">
              <a:rPr lang="fi-FI" smtClean="0"/>
              <a:t>5.2.2023</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417634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FFEF4-6DFB-40EC-A31E-79632E98FD5E}" type="datetimeFigureOut">
              <a:rPr lang="fi-FI" smtClean="0"/>
              <a:t>5.2.2023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297612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FFEF4-6DFB-40EC-A31E-79632E98FD5E}" type="datetimeFigureOut">
              <a:rPr lang="fi-FI" smtClean="0"/>
              <a:t>5.2.2023</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18375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FFEF4-6DFB-40EC-A31E-79632E98FD5E}" type="datetimeFigureOut">
              <a:rPr lang="fi-FI" smtClean="0"/>
              <a:t>5.2.2023</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0449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FFEF4-6DFB-40EC-A31E-79632E98FD5E}" type="datetimeFigureOut">
              <a:rPr lang="fi-FI" smtClean="0"/>
              <a:t>5.2.2023</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424313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FFEF4-6DFB-40EC-A31E-79632E98FD5E}" type="datetimeFigureOut">
              <a:rPr lang="fi-FI" smtClean="0"/>
              <a:t>5.2.2023</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171021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FFEF4-6DFB-40EC-A31E-79632E98FD5E}" type="datetimeFigureOut">
              <a:rPr lang="fi-FI" smtClean="0"/>
              <a:t>5.2.2023</a:t>
            </a:fld>
            <a:endParaRPr lang="fi-FI"/>
          </a:p>
        </p:txBody>
      </p:sp>
      <p:sp>
        <p:nvSpPr>
          <p:cNvPr id="6" name="Footer Placeholder 5"/>
          <p:cNvSpPr>
            <a:spLocks noGrp="1"/>
          </p:cNvSpPr>
          <p:nvPr>
            <p:ph type="ftr" sz="quarter" idx="11"/>
          </p:nvPr>
        </p:nvSpPr>
        <p:spPr>
          <a:xfrm>
            <a:off x="533400" y="6172200"/>
            <a:ext cx="5811724" cy="365125"/>
          </a:xfrm>
        </p:spPr>
        <p:txBody>
          <a:bodyPr/>
          <a:lstStyle/>
          <a:p>
            <a:endParaRPr lang="fi-FI"/>
          </a:p>
        </p:txBody>
      </p:sp>
      <p:sp>
        <p:nvSpPr>
          <p:cNvPr id="7" name="Slide Number Placeholder 6"/>
          <p:cNvSpPr>
            <a:spLocks noGrp="1"/>
          </p:cNvSpPr>
          <p:nvPr>
            <p:ph type="sldNum" sz="quarter" idx="12"/>
          </p:nvPr>
        </p:nvSpPr>
        <p:spPr/>
        <p:txBody>
          <a:bodyPr/>
          <a:lstStyle/>
          <a:p>
            <a:fld id="{6FD74ECF-7A9A-4E0E-BB51-E3F504E40450}" type="slidenum">
              <a:rPr lang="fi-FI" smtClean="0"/>
              <a:t>‹#›</a:t>
            </a:fld>
            <a:endParaRPr lang="fi-FI"/>
          </a:p>
        </p:txBody>
      </p:sp>
    </p:spTree>
    <p:extLst>
      <p:ext uri="{BB962C8B-B14F-4D97-AF65-F5344CB8AC3E}">
        <p14:creationId xmlns:p14="http://schemas.microsoft.com/office/powerpoint/2010/main" val="2882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F0FFEF4-6DFB-40EC-A31E-79632E98FD5E}" type="datetimeFigureOut">
              <a:rPr lang="fi-FI" smtClean="0"/>
              <a:t>5.2.2023</a:t>
            </a:fld>
            <a:endParaRPr lang="fi-FI"/>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i-FI"/>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6FD74ECF-7A9A-4E0E-BB51-E3F504E40450}" type="slidenum">
              <a:rPr lang="fi-FI" smtClean="0"/>
              <a:t>‹#›</a:t>
            </a:fld>
            <a:endParaRPr lang="fi-FI"/>
          </a:p>
        </p:txBody>
      </p:sp>
    </p:spTree>
    <p:extLst>
      <p:ext uri="{BB962C8B-B14F-4D97-AF65-F5344CB8AC3E}">
        <p14:creationId xmlns:p14="http://schemas.microsoft.com/office/powerpoint/2010/main" val="16116038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a:t>Activity </a:t>
            </a:r>
            <a:r>
              <a:rPr lang="fi-FI" dirty="0" err="1"/>
              <a:t>Diagram</a:t>
            </a:r>
            <a:endParaRPr lang="fi-FI" dirty="0"/>
          </a:p>
        </p:txBody>
      </p:sp>
      <p:sp>
        <p:nvSpPr>
          <p:cNvPr id="3" name="Subtitle 2"/>
          <p:cNvSpPr>
            <a:spLocks noGrp="1"/>
          </p:cNvSpPr>
          <p:nvPr>
            <p:ph type="subTitle" idx="1"/>
          </p:nvPr>
        </p:nvSpPr>
        <p:spPr/>
        <p:txBody>
          <a:bodyPr/>
          <a:lstStyle/>
          <a:p>
            <a:r>
              <a:rPr lang="fi-FI" dirty="0"/>
              <a:t>Amir Dirin			2023</a:t>
            </a:r>
          </a:p>
        </p:txBody>
      </p:sp>
    </p:spTree>
    <p:extLst>
      <p:ext uri="{BB962C8B-B14F-4D97-AF65-F5344CB8AC3E}">
        <p14:creationId xmlns:p14="http://schemas.microsoft.com/office/powerpoint/2010/main" val="60709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AC99-0B37-42AF-B1BB-98D0DCFBFCD7}"/>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09CE3713-FC74-4036-804A-BB48F5E405CB}"/>
              </a:ext>
            </a:extLst>
          </p:cNvPr>
          <p:cNvSpPr>
            <a:spLocks noGrp="1"/>
          </p:cNvSpPr>
          <p:nvPr>
            <p:ph idx="1"/>
          </p:nvPr>
        </p:nvSpPr>
        <p:spPr/>
        <p:txBody>
          <a:bodyPr/>
          <a:lstStyle/>
          <a:p>
            <a:pPr algn="l"/>
            <a:r>
              <a:rPr lang="en-US" b="1" i="1" dirty="0">
                <a:solidFill>
                  <a:srgbClr val="000000"/>
                </a:solidFill>
                <a:effectLst/>
                <a:latin typeface="Georgia" panose="02040502050405020303" pitchFamily="18" charset="0"/>
              </a:rPr>
              <a:t>Online Shopping:</a:t>
            </a:r>
            <a:r>
              <a:rPr lang="en-US" b="0" i="0" dirty="0">
                <a:solidFill>
                  <a:srgbClr val="000000"/>
                </a:solidFill>
                <a:effectLst/>
                <a:latin typeface="Georgia" panose="02040502050405020303" pitchFamily="18" charset="0"/>
              </a:rPr>
              <a:t> Online customer can browse or search items, view specific item, add it to shopping cart, view and update shopping cart, checkout. User can view shopping cart at any time. Checkout is assumed to include user registration and login.</a:t>
            </a:r>
          </a:p>
          <a:p>
            <a:pPr algn="l"/>
            <a:r>
              <a:rPr lang="en-US" b="0" i="0" dirty="0">
                <a:solidFill>
                  <a:srgbClr val="000000"/>
                </a:solidFill>
                <a:effectLst/>
                <a:latin typeface="Georgia" panose="02040502050405020303" pitchFamily="18" charset="0"/>
              </a:rPr>
              <a:t>This example does not use partitions, most of the actions are assumed to be fulfilled by online customer.</a:t>
            </a:r>
          </a:p>
          <a:p>
            <a:endParaRPr lang="en-US" dirty="0"/>
          </a:p>
        </p:txBody>
      </p:sp>
    </p:spTree>
    <p:extLst>
      <p:ext uri="{BB962C8B-B14F-4D97-AF65-F5344CB8AC3E}">
        <p14:creationId xmlns:p14="http://schemas.microsoft.com/office/powerpoint/2010/main" val="333505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EA9973-214B-4D48-A6AD-6F6827F59E88}"/>
              </a:ext>
            </a:extLst>
          </p:cNvPr>
          <p:cNvPicPr>
            <a:picLocks noChangeAspect="1"/>
          </p:cNvPicPr>
          <p:nvPr/>
        </p:nvPicPr>
        <p:blipFill>
          <a:blip r:embed="rId2"/>
          <a:stretch>
            <a:fillRect/>
          </a:stretch>
        </p:blipFill>
        <p:spPr>
          <a:xfrm>
            <a:off x="467544" y="606825"/>
            <a:ext cx="8280920" cy="5644349"/>
          </a:xfrm>
          <a:prstGeom prst="rect">
            <a:avLst/>
          </a:prstGeom>
        </p:spPr>
      </p:pic>
    </p:spTree>
    <p:extLst>
      <p:ext uri="{BB962C8B-B14F-4D97-AF65-F5344CB8AC3E}">
        <p14:creationId xmlns:p14="http://schemas.microsoft.com/office/powerpoint/2010/main" val="362624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022B-E54E-4C6C-B4AE-C2AA265BFEE5}"/>
              </a:ext>
            </a:extLst>
          </p:cNvPr>
          <p:cNvSpPr>
            <a:spLocks noGrp="1"/>
          </p:cNvSpPr>
          <p:nvPr>
            <p:ph type="title"/>
          </p:nvPr>
        </p:nvSpPr>
        <p:spPr>
          <a:xfrm>
            <a:off x="533399" y="4941168"/>
            <a:ext cx="6554867" cy="1524000"/>
          </a:xfrm>
        </p:spPr>
        <p:txBody>
          <a:bodyPr/>
          <a:lstStyle/>
          <a:p>
            <a:r>
              <a:rPr lang="en-US" dirty="0"/>
              <a:t>Online shopping</a:t>
            </a:r>
            <a:br>
              <a:rPr lang="en-US" dirty="0"/>
            </a:br>
            <a:endParaRPr lang="en-US" dirty="0"/>
          </a:p>
        </p:txBody>
      </p:sp>
      <p:sp>
        <p:nvSpPr>
          <p:cNvPr id="5" name="Content Placeholder 4">
            <a:extLst>
              <a:ext uri="{FF2B5EF4-FFF2-40B4-BE49-F238E27FC236}">
                <a16:creationId xmlns:a16="http://schemas.microsoft.com/office/drawing/2014/main" id="{3D5B774E-41D7-4C80-984A-0AED98755B8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9995654-C4C8-4BCC-B5BA-8ABA07A9DE53}"/>
              </a:ext>
            </a:extLst>
          </p:cNvPr>
          <p:cNvPicPr>
            <a:picLocks noChangeAspect="1"/>
          </p:cNvPicPr>
          <p:nvPr/>
        </p:nvPicPr>
        <p:blipFill>
          <a:blip r:embed="rId2"/>
          <a:stretch>
            <a:fillRect/>
          </a:stretch>
        </p:blipFill>
        <p:spPr>
          <a:xfrm>
            <a:off x="179512" y="137102"/>
            <a:ext cx="8640960" cy="4804066"/>
          </a:xfrm>
          <a:prstGeom prst="rect">
            <a:avLst/>
          </a:prstGeom>
        </p:spPr>
      </p:pic>
      <p:cxnSp>
        <p:nvCxnSpPr>
          <p:cNvPr id="4" name="Straight Arrow Connector 3">
            <a:extLst>
              <a:ext uri="{FF2B5EF4-FFF2-40B4-BE49-F238E27FC236}">
                <a16:creationId xmlns:a16="http://schemas.microsoft.com/office/drawing/2014/main" id="{AE3A6478-FFB7-4FFC-B81A-C33B2FD9B947}"/>
              </a:ext>
            </a:extLst>
          </p:cNvPr>
          <p:cNvCxnSpPr>
            <a:cxnSpLocks/>
          </p:cNvCxnSpPr>
          <p:nvPr/>
        </p:nvCxnSpPr>
        <p:spPr>
          <a:xfrm flipV="1">
            <a:off x="6516216" y="620688"/>
            <a:ext cx="504056" cy="144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02B5AF9-E9F2-4CA5-83B1-64C25AD3486F}"/>
              </a:ext>
            </a:extLst>
          </p:cNvPr>
          <p:cNvCxnSpPr>
            <a:cxnSpLocks/>
          </p:cNvCxnSpPr>
          <p:nvPr/>
        </p:nvCxnSpPr>
        <p:spPr>
          <a:xfrm>
            <a:off x="6516216" y="1340768"/>
            <a:ext cx="504056" cy="77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64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6552-4490-42C3-839B-A444DB871897}"/>
              </a:ext>
            </a:extLst>
          </p:cNvPr>
          <p:cNvSpPr>
            <a:spLocks noGrp="1"/>
          </p:cNvSpPr>
          <p:nvPr>
            <p:ph type="title"/>
          </p:nvPr>
        </p:nvSpPr>
        <p:spPr>
          <a:xfrm>
            <a:off x="539552" y="5479224"/>
            <a:ext cx="6554867" cy="1524000"/>
          </a:xfrm>
        </p:spPr>
        <p:txBody>
          <a:bodyPr/>
          <a:lstStyle/>
          <a:p>
            <a:r>
              <a:rPr lang="en-US" dirty="0"/>
              <a:t>Lecture Assignment (ATM SYSTEM for ABC BANK)</a:t>
            </a:r>
          </a:p>
        </p:txBody>
      </p:sp>
      <p:sp>
        <p:nvSpPr>
          <p:cNvPr id="8" name="TextBox 7">
            <a:extLst>
              <a:ext uri="{FF2B5EF4-FFF2-40B4-BE49-F238E27FC236}">
                <a16:creationId xmlns:a16="http://schemas.microsoft.com/office/drawing/2014/main" id="{056EBC3E-E353-4794-B137-8EAA0C858758}"/>
              </a:ext>
            </a:extLst>
          </p:cNvPr>
          <p:cNvSpPr txBox="1"/>
          <p:nvPr/>
        </p:nvSpPr>
        <p:spPr>
          <a:xfrm>
            <a:off x="971600" y="1052736"/>
            <a:ext cx="5688632" cy="646331"/>
          </a:xfrm>
          <a:prstGeom prst="rect">
            <a:avLst/>
          </a:prstGeom>
          <a:noFill/>
        </p:spPr>
        <p:txBody>
          <a:bodyPr wrap="square" rtlCol="0">
            <a:spAutoFit/>
          </a:bodyPr>
          <a:lstStyle/>
          <a:p>
            <a:r>
              <a:rPr lang="en-US" dirty="0"/>
              <a:t>Design activity diagram for the ABC BANK system…</a:t>
            </a:r>
          </a:p>
        </p:txBody>
      </p:sp>
    </p:spTree>
    <p:extLst>
      <p:ext uri="{BB962C8B-B14F-4D97-AF65-F5344CB8AC3E}">
        <p14:creationId xmlns:p14="http://schemas.microsoft.com/office/powerpoint/2010/main" val="4249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993B-7B0A-4B3E-8FEF-652C3CCC9C25}"/>
              </a:ext>
            </a:extLst>
          </p:cNvPr>
          <p:cNvSpPr>
            <a:spLocks noGrp="1"/>
          </p:cNvSpPr>
          <p:nvPr>
            <p:ph type="title"/>
          </p:nvPr>
        </p:nvSpPr>
        <p:spPr>
          <a:xfrm>
            <a:off x="395536" y="5562600"/>
            <a:ext cx="6554867" cy="1524000"/>
          </a:xfrm>
        </p:spPr>
        <p:txBody>
          <a:bodyPr>
            <a:normAutofit fontScale="90000"/>
          </a:bodyPr>
          <a:lstStyle/>
          <a:p>
            <a:br>
              <a:rPr lang="en-US" dirty="0"/>
            </a:br>
            <a:br>
              <a:rPr lang="en-US" dirty="0"/>
            </a:br>
            <a:r>
              <a:rPr lang="en-US" dirty="0"/>
              <a:t>https://creately.com/guides/activity-diagram-tutorial/</a:t>
            </a:r>
            <a:br>
              <a:rPr lang="en-US" dirty="0"/>
            </a:br>
            <a:br>
              <a:rPr lang="en-US" dirty="0"/>
            </a:br>
            <a:endParaRPr lang="en-US" dirty="0"/>
          </a:p>
        </p:txBody>
      </p:sp>
      <p:pic>
        <p:nvPicPr>
          <p:cNvPr id="4" name="Picture 3">
            <a:extLst>
              <a:ext uri="{FF2B5EF4-FFF2-40B4-BE49-F238E27FC236}">
                <a16:creationId xmlns:a16="http://schemas.microsoft.com/office/drawing/2014/main" id="{B5B71E79-EEF0-49CA-AEA4-752320B11400}"/>
              </a:ext>
            </a:extLst>
          </p:cNvPr>
          <p:cNvPicPr>
            <a:picLocks noChangeAspect="1"/>
          </p:cNvPicPr>
          <p:nvPr/>
        </p:nvPicPr>
        <p:blipFill>
          <a:blip r:embed="rId2"/>
          <a:stretch>
            <a:fillRect/>
          </a:stretch>
        </p:blipFill>
        <p:spPr>
          <a:xfrm>
            <a:off x="611560" y="566809"/>
            <a:ext cx="7776864" cy="5094440"/>
          </a:xfrm>
          <a:prstGeom prst="rect">
            <a:avLst/>
          </a:prstGeom>
        </p:spPr>
      </p:pic>
    </p:spTree>
    <p:extLst>
      <p:ext uri="{BB962C8B-B14F-4D97-AF65-F5344CB8AC3E}">
        <p14:creationId xmlns:p14="http://schemas.microsoft.com/office/powerpoint/2010/main" val="256552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F884-A377-4C45-86B0-32B02A899354}"/>
              </a:ext>
            </a:extLst>
          </p:cNvPr>
          <p:cNvSpPr>
            <a:spLocks noGrp="1"/>
          </p:cNvSpPr>
          <p:nvPr>
            <p:ph type="title"/>
          </p:nvPr>
        </p:nvSpPr>
        <p:spPr/>
        <p:txBody>
          <a:bodyPr/>
          <a:lstStyle/>
          <a:p>
            <a:r>
              <a:rPr lang="fi-FI" dirty="0"/>
              <a:t>Activity </a:t>
            </a:r>
            <a:r>
              <a:rPr lang="fi-FI" dirty="0" err="1"/>
              <a:t>diagram</a:t>
            </a:r>
            <a:endParaRPr lang="fi-FI" dirty="0"/>
          </a:p>
        </p:txBody>
      </p:sp>
      <p:sp>
        <p:nvSpPr>
          <p:cNvPr id="3" name="Content Placeholder 2">
            <a:extLst>
              <a:ext uri="{FF2B5EF4-FFF2-40B4-BE49-F238E27FC236}">
                <a16:creationId xmlns:a16="http://schemas.microsoft.com/office/drawing/2014/main" id="{5D7A09ED-E7A5-4BDC-A6A3-A6C4A6B7F96D}"/>
              </a:ext>
            </a:extLst>
          </p:cNvPr>
          <p:cNvSpPr>
            <a:spLocks noGrp="1"/>
          </p:cNvSpPr>
          <p:nvPr>
            <p:ph idx="1"/>
          </p:nvPr>
        </p:nvSpPr>
        <p:spPr>
          <a:xfrm>
            <a:off x="381000" y="764704"/>
            <a:ext cx="8229600" cy="4525963"/>
          </a:xfrm>
        </p:spPr>
        <p:txBody>
          <a:bodyPr/>
          <a:lstStyle/>
          <a:p>
            <a:r>
              <a:rPr lang="en-US" dirty="0"/>
              <a:t>AD is a flowchart to represent the flow of control among the activities in system.</a:t>
            </a:r>
          </a:p>
          <a:p>
            <a:pPr lvl="1"/>
            <a:r>
              <a:rPr lang="en-US" dirty="0"/>
              <a:t>Shows the message from one activity to another, which the activity can be</a:t>
            </a:r>
          </a:p>
          <a:p>
            <a:pPr lvl="2"/>
            <a:r>
              <a:rPr lang="en-US" dirty="0"/>
              <a:t>Sequential</a:t>
            </a:r>
          </a:p>
          <a:p>
            <a:pPr lvl="2"/>
            <a:r>
              <a:rPr lang="en-US" dirty="0"/>
              <a:t>Branched or concurrent</a:t>
            </a:r>
          </a:p>
          <a:p>
            <a:pPr lvl="2"/>
            <a:endParaRPr lang="fi-FI" dirty="0"/>
          </a:p>
          <a:p>
            <a:pPr lvl="1"/>
            <a:endParaRPr lang="fi-FI" dirty="0"/>
          </a:p>
        </p:txBody>
      </p:sp>
    </p:spTree>
    <p:extLst>
      <p:ext uri="{BB962C8B-B14F-4D97-AF65-F5344CB8AC3E}">
        <p14:creationId xmlns:p14="http://schemas.microsoft.com/office/powerpoint/2010/main" val="407805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904E-5A58-450A-8955-4B28824C78BF}"/>
              </a:ext>
            </a:extLst>
          </p:cNvPr>
          <p:cNvSpPr>
            <a:spLocks noGrp="1"/>
          </p:cNvSpPr>
          <p:nvPr>
            <p:ph type="title"/>
          </p:nvPr>
        </p:nvSpPr>
        <p:spPr>
          <a:xfrm>
            <a:off x="539552" y="5301208"/>
            <a:ext cx="6554867" cy="1078632"/>
          </a:xfrm>
        </p:spPr>
        <p:txBody>
          <a:bodyPr/>
          <a:lstStyle/>
          <a:p>
            <a:r>
              <a:rPr lang="fi-FI" dirty="0" err="1"/>
              <a:t>Notations</a:t>
            </a:r>
            <a:endParaRPr lang="fi-FI" dirty="0"/>
          </a:p>
        </p:txBody>
      </p:sp>
      <p:pic>
        <p:nvPicPr>
          <p:cNvPr id="5" name="Picture 4">
            <a:extLst>
              <a:ext uri="{FF2B5EF4-FFF2-40B4-BE49-F238E27FC236}">
                <a16:creationId xmlns:a16="http://schemas.microsoft.com/office/drawing/2014/main" id="{900BE0B4-926E-4931-A147-1095224C52B8}"/>
              </a:ext>
            </a:extLst>
          </p:cNvPr>
          <p:cNvPicPr>
            <a:picLocks noChangeAspect="1"/>
          </p:cNvPicPr>
          <p:nvPr/>
        </p:nvPicPr>
        <p:blipFill>
          <a:blip r:embed="rId2"/>
          <a:stretch>
            <a:fillRect/>
          </a:stretch>
        </p:blipFill>
        <p:spPr>
          <a:xfrm>
            <a:off x="1475656" y="620688"/>
            <a:ext cx="6702896" cy="4372601"/>
          </a:xfrm>
          <a:prstGeom prst="rect">
            <a:avLst/>
          </a:prstGeom>
        </p:spPr>
      </p:pic>
    </p:spTree>
    <p:extLst>
      <p:ext uri="{BB962C8B-B14F-4D97-AF65-F5344CB8AC3E}">
        <p14:creationId xmlns:p14="http://schemas.microsoft.com/office/powerpoint/2010/main" val="373030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4833-4D55-468B-AD0A-7B0152E1877A}"/>
              </a:ext>
            </a:extLst>
          </p:cNvPr>
          <p:cNvSpPr>
            <a:spLocks noGrp="1"/>
          </p:cNvSpPr>
          <p:nvPr>
            <p:ph type="title"/>
          </p:nvPr>
        </p:nvSpPr>
        <p:spPr>
          <a:xfrm>
            <a:off x="467544" y="5255197"/>
            <a:ext cx="6554867" cy="1524000"/>
          </a:xfrm>
        </p:spPr>
        <p:txBody>
          <a:bodyPr/>
          <a:lstStyle/>
          <a:p>
            <a:r>
              <a:rPr lang="fi-FI" dirty="0" err="1"/>
              <a:t>Notations</a:t>
            </a:r>
            <a:endParaRPr lang="fi-FI" dirty="0"/>
          </a:p>
        </p:txBody>
      </p:sp>
      <p:sp>
        <p:nvSpPr>
          <p:cNvPr id="3" name="Content Placeholder 2">
            <a:extLst>
              <a:ext uri="{FF2B5EF4-FFF2-40B4-BE49-F238E27FC236}">
                <a16:creationId xmlns:a16="http://schemas.microsoft.com/office/drawing/2014/main" id="{D5954D27-5BC5-490A-9266-372BA80CF185}"/>
              </a:ext>
            </a:extLst>
          </p:cNvPr>
          <p:cNvSpPr>
            <a:spLocks noGrp="1"/>
          </p:cNvSpPr>
          <p:nvPr>
            <p:ph idx="1"/>
          </p:nvPr>
        </p:nvSpPr>
        <p:spPr>
          <a:xfrm>
            <a:off x="312077" y="692696"/>
            <a:ext cx="4176464" cy="5390059"/>
          </a:xfrm>
        </p:spPr>
        <p:txBody>
          <a:bodyPr/>
          <a:lstStyle/>
          <a:p>
            <a:r>
              <a:rPr lang="fi-FI" dirty="0" err="1"/>
              <a:t>Start</a:t>
            </a:r>
            <a:r>
              <a:rPr lang="fi-FI" dirty="0"/>
              <a:t> </a:t>
            </a:r>
            <a:r>
              <a:rPr lang="fi-FI" dirty="0" err="1"/>
              <a:t>Node</a:t>
            </a:r>
            <a:r>
              <a:rPr lang="fi-FI" dirty="0"/>
              <a:t> </a:t>
            </a:r>
          </a:p>
          <a:p>
            <a:r>
              <a:rPr lang="fi-FI" dirty="0" err="1"/>
              <a:t>Final</a:t>
            </a:r>
            <a:r>
              <a:rPr lang="fi-FI" dirty="0"/>
              <a:t> Activity </a:t>
            </a:r>
            <a:r>
              <a:rPr lang="fi-FI" dirty="0" err="1"/>
              <a:t>Node</a:t>
            </a:r>
            <a:endParaRPr lang="fi-FI" dirty="0"/>
          </a:p>
          <a:p>
            <a:r>
              <a:rPr lang="fi-FI" dirty="0"/>
              <a:t>Activity </a:t>
            </a:r>
          </a:p>
          <a:p>
            <a:r>
              <a:rPr lang="fi-FI" dirty="0"/>
              <a:t>Control </a:t>
            </a:r>
            <a:r>
              <a:rPr lang="fi-FI" dirty="0" err="1"/>
              <a:t>Flow</a:t>
            </a:r>
            <a:endParaRPr lang="fi-FI" dirty="0"/>
          </a:p>
          <a:p>
            <a:r>
              <a:rPr lang="fi-FI" dirty="0"/>
              <a:t>Join </a:t>
            </a:r>
            <a:r>
              <a:rPr lang="fi-FI" dirty="0" err="1"/>
              <a:t>Node</a:t>
            </a:r>
            <a:endParaRPr lang="fi-FI" dirty="0"/>
          </a:p>
          <a:p>
            <a:endParaRPr lang="fi-FI" dirty="0"/>
          </a:p>
          <a:p>
            <a:r>
              <a:rPr lang="fi-FI" dirty="0" err="1"/>
              <a:t>Fork</a:t>
            </a:r>
            <a:r>
              <a:rPr lang="fi-FI" dirty="0"/>
              <a:t> </a:t>
            </a:r>
            <a:r>
              <a:rPr lang="fi-FI" dirty="0" err="1"/>
              <a:t>Node</a:t>
            </a:r>
            <a:endParaRPr lang="fi-FI" dirty="0"/>
          </a:p>
          <a:p>
            <a:endParaRPr lang="fi-FI" dirty="0"/>
          </a:p>
          <a:p>
            <a:endParaRPr lang="fi-FI" dirty="0"/>
          </a:p>
        </p:txBody>
      </p:sp>
      <p:pic>
        <p:nvPicPr>
          <p:cNvPr id="5" name="Picture 4">
            <a:extLst>
              <a:ext uri="{FF2B5EF4-FFF2-40B4-BE49-F238E27FC236}">
                <a16:creationId xmlns:a16="http://schemas.microsoft.com/office/drawing/2014/main" id="{D9087A53-2E4B-4890-83B3-6F11A8AABB79}"/>
              </a:ext>
            </a:extLst>
          </p:cNvPr>
          <p:cNvPicPr>
            <a:picLocks noChangeAspect="1"/>
          </p:cNvPicPr>
          <p:nvPr/>
        </p:nvPicPr>
        <p:blipFill>
          <a:blip r:embed="rId2"/>
          <a:stretch>
            <a:fillRect/>
          </a:stretch>
        </p:blipFill>
        <p:spPr>
          <a:xfrm>
            <a:off x="3189428" y="1848154"/>
            <a:ext cx="518476" cy="337635"/>
          </a:xfrm>
          <a:prstGeom prst="rect">
            <a:avLst/>
          </a:prstGeom>
        </p:spPr>
      </p:pic>
      <p:pic>
        <p:nvPicPr>
          <p:cNvPr id="7" name="Picture 6">
            <a:extLst>
              <a:ext uri="{FF2B5EF4-FFF2-40B4-BE49-F238E27FC236}">
                <a16:creationId xmlns:a16="http://schemas.microsoft.com/office/drawing/2014/main" id="{78672804-683A-45E4-8F2B-BE6DF3FE1DED}"/>
              </a:ext>
            </a:extLst>
          </p:cNvPr>
          <p:cNvPicPr>
            <a:picLocks noChangeAspect="1"/>
          </p:cNvPicPr>
          <p:nvPr/>
        </p:nvPicPr>
        <p:blipFill>
          <a:blip r:embed="rId3"/>
          <a:stretch>
            <a:fillRect/>
          </a:stretch>
        </p:blipFill>
        <p:spPr>
          <a:xfrm>
            <a:off x="2267744" y="1484784"/>
            <a:ext cx="504056" cy="332010"/>
          </a:xfrm>
          <a:prstGeom prst="rect">
            <a:avLst/>
          </a:prstGeom>
        </p:spPr>
      </p:pic>
      <p:pic>
        <p:nvPicPr>
          <p:cNvPr id="9" name="Picture 8">
            <a:extLst>
              <a:ext uri="{FF2B5EF4-FFF2-40B4-BE49-F238E27FC236}">
                <a16:creationId xmlns:a16="http://schemas.microsoft.com/office/drawing/2014/main" id="{D251BEB5-783C-42EB-A326-E79C0BB8737C}"/>
              </a:ext>
            </a:extLst>
          </p:cNvPr>
          <p:cNvPicPr>
            <a:picLocks noChangeAspect="1"/>
          </p:cNvPicPr>
          <p:nvPr/>
        </p:nvPicPr>
        <p:blipFill>
          <a:blip r:embed="rId4"/>
          <a:stretch>
            <a:fillRect/>
          </a:stretch>
        </p:blipFill>
        <p:spPr>
          <a:xfrm>
            <a:off x="1684169" y="2276872"/>
            <a:ext cx="1311165" cy="379922"/>
          </a:xfrm>
          <a:prstGeom prst="rect">
            <a:avLst/>
          </a:prstGeom>
        </p:spPr>
      </p:pic>
      <p:pic>
        <p:nvPicPr>
          <p:cNvPr id="11" name="Picture 10">
            <a:extLst>
              <a:ext uri="{FF2B5EF4-FFF2-40B4-BE49-F238E27FC236}">
                <a16:creationId xmlns:a16="http://schemas.microsoft.com/office/drawing/2014/main" id="{9F3AE43A-0588-447D-9BCA-B30E16BED91C}"/>
              </a:ext>
            </a:extLst>
          </p:cNvPr>
          <p:cNvPicPr>
            <a:picLocks noChangeAspect="1"/>
          </p:cNvPicPr>
          <p:nvPr/>
        </p:nvPicPr>
        <p:blipFill>
          <a:blip r:embed="rId5"/>
          <a:stretch>
            <a:fillRect/>
          </a:stretch>
        </p:blipFill>
        <p:spPr>
          <a:xfrm>
            <a:off x="2411760" y="2828236"/>
            <a:ext cx="1102942" cy="337635"/>
          </a:xfrm>
          <a:prstGeom prst="rect">
            <a:avLst/>
          </a:prstGeom>
        </p:spPr>
      </p:pic>
      <p:pic>
        <p:nvPicPr>
          <p:cNvPr id="13" name="Picture 12">
            <a:extLst>
              <a:ext uri="{FF2B5EF4-FFF2-40B4-BE49-F238E27FC236}">
                <a16:creationId xmlns:a16="http://schemas.microsoft.com/office/drawing/2014/main" id="{A44B74AC-CA2B-4B2F-90CB-E28AF7998648}"/>
              </a:ext>
            </a:extLst>
          </p:cNvPr>
          <p:cNvPicPr>
            <a:picLocks noChangeAspect="1"/>
          </p:cNvPicPr>
          <p:nvPr/>
        </p:nvPicPr>
        <p:blipFill>
          <a:blip r:embed="rId6"/>
          <a:stretch>
            <a:fillRect/>
          </a:stretch>
        </p:blipFill>
        <p:spPr>
          <a:xfrm>
            <a:off x="2195736" y="3414837"/>
            <a:ext cx="1102943" cy="514076"/>
          </a:xfrm>
          <a:prstGeom prst="rect">
            <a:avLst/>
          </a:prstGeom>
        </p:spPr>
      </p:pic>
      <p:pic>
        <p:nvPicPr>
          <p:cNvPr id="15" name="Picture 14">
            <a:extLst>
              <a:ext uri="{FF2B5EF4-FFF2-40B4-BE49-F238E27FC236}">
                <a16:creationId xmlns:a16="http://schemas.microsoft.com/office/drawing/2014/main" id="{EEADFC4A-9DB6-47FF-81F7-AD62809CA338}"/>
              </a:ext>
            </a:extLst>
          </p:cNvPr>
          <p:cNvPicPr>
            <a:picLocks noChangeAspect="1"/>
          </p:cNvPicPr>
          <p:nvPr/>
        </p:nvPicPr>
        <p:blipFill>
          <a:blip r:embed="rId7"/>
          <a:stretch>
            <a:fillRect/>
          </a:stretch>
        </p:blipFill>
        <p:spPr>
          <a:xfrm>
            <a:off x="2195736" y="4240970"/>
            <a:ext cx="894378" cy="617827"/>
          </a:xfrm>
          <a:prstGeom prst="rect">
            <a:avLst/>
          </a:prstGeom>
        </p:spPr>
      </p:pic>
      <p:pic>
        <p:nvPicPr>
          <p:cNvPr id="6" name="Picture 5">
            <a:extLst>
              <a:ext uri="{FF2B5EF4-FFF2-40B4-BE49-F238E27FC236}">
                <a16:creationId xmlns:a16="http://schemas.microsoft.com/office/drawing/2014/main" id="{BCBA5B7F-6FB3-43E5-ADCE-985424B2F8F2}"/>
              </a:ext>
            </a:extLst>
          </p:cNvPr>
          <p:cNvPicPr>
            <a:picLocks noChangeAspect="1"/>
          </p:cNvPicPr>
          <p:nvPr/>
        </p:nvPicPr>
        <p:blipFill>
          <a:blip r:embed="rId8"/>
          <a:stretch>
            <a:fillRect/>
          </a:stretch>
        </p:blipFill>
        <p:spPr>
          <a:xfrm>
            <a:off x="4855563" y="1128601"/>
            <a:ext cx="3976360" cy="4954154"/>
          </a:xfrm>
          <a:prstGeom prst="rect">
            <a:avLst/>
          </a:prstGeom>
        </p:spPr>
      </p:pic>
    </p:spTree>
    <p:extLst>
      <p:ext uri="{BB962C8B-B14F-4D97-AF65-F5344CB8AC3E}">
        <p14:creationId xmlns:p14="http://schemas.microsoft.com/office/powerpoint/2010/main" val="19556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90C8-6478-4651-BBA5-40B80164F346}"/>
              </a:ext>
            </a:extLst>
          </p:cNvPr>
          <p:cNvSpPr>
            <a:spLocks noGrp="1"/>
          </p:cNvSpPr>
          <p:nvPr>
            <p:ph type="title"/>
          </p:nvPr>
        </p:nvSpPr>
        <p:spPr/>
        <p:txBody>
          <a:bodyPr/>
          <a:lstStyle/>
          <a:p>
            <a:r>
              <a:rPr lang="fi-FI" dirty="0"/>
              <a:t>Course </a:t>
            </a:r>
            <a:r>
              <a:rPr lang="fi-FI" dirty="0" err="1"/>
              <a:t>Registration</a:t>
            </a:r>
            <a:r>
              <a:rPr lang="fi-FI" dirty="0"/>
              <a:t> (</a:t>
            </a:r>
            <a:r>
              <a:rPr lang="fi-FI" dirty="0" err="1"/>
              <a:t>Example</a:t>
            </a:r>
            <a:r>
              <a:rPr lang="fi-FI" dirty="0"/>
              <a:t>)</a:t>
            </a:r>
          </a:p>
        </p:txBody>
      </p:sp>
      <p:pic>
        <p:nvPicPr>
          <p:cNvPr id="6" name="Picture 5">
            <a:extLst>
              <a:ext uri="{FF2B5EF4-FFF2-40B4-BE49-F238E27FC236}">
                <a16:creationId xmlns:a16="http://schemas.microsoft.com/office/drawing/2014/main" id="{ABFEBEA0-2EE2-4117-AA95-871858569389}"/>
              </a:ext>
            </a:extLst>
          </p:cNvPr>
          <p:cNvPicPr>
            <a:picLocks noChangeAspect="1"/>
          </p:cNvPicPr>
          <p:nvPr/>
        </p:nvPicPr>
        <p:blipFill>
          <a:blip r:embed="rId2"/>
          <a:stretch>
            <a:fillRect/>
          </a:stretch>
        </p:blipFill>
        <p:spPr>
          <a:xfrm>
            <a:off x="1907704" y="778768"/>
            <a:ext cx="2790677" cy="3717032"/>
          </a:xfrm>
          <a:prstGeom prst="rect">
            <a:avLst/>
          </a:prstGeom>
        </p:spPr>
      </p:pic>
      <p:sp>
        <p:nvSpPr>
          <p:cNvPr id="7" name="TextBox 6">
            <a:extLst>
              <a:ext uri="{FF2B5EF4-FFF2-40B4-BE49-F238E27FC236}">
                <a16:creationId xmlns:a16="http://schemas.microsoft.com/office/drawing/2014/main" id="{E08B1FAA-C59C-4CFB-805A-C27B0A672721}"/>
              </a:ext>
            </a:extLst>
          </p:cNvPr>
          <p:cNvSpPr txBox="1"/>
          <p:nvPr/>
        </p:nvSpPr>
        <p:spPr>
          <a:xfrm>
            <a:off x="4788024" y="2083286"/>
            <a:ext cx="2088232" cy="369332"/>
          </a:xfrm>
          <a:prstGeom prst="rect">
            <a:avLst/>
          </a:prstGeom>
          <a:noFill/>
        </p:spPr>
        <p:txBody>
          <a:bodyPr wrap="square" rtlCol="0">
            <a:spAutoFit/>
          </a:bodyPr>
          <a:lstStyle/>
          <a:p>
            <a:r>
              <a:rPr lang="fi-FI" b="1" i="1" dirty="0" err="1">
                <a:solidFill>
                  <a:srgbClr val="FF0000"/>
                </a:solidFill>
              </a:rPr>
              <a:t>Fork</a:t>
            </a:r>
            <a:r>
              <a:rPr lang="fi-FI" b="1" i="1" dirty="0">
                <a:solidFill>
                  <a:srgbClr val="FF0000"/>
                </a:solidFill>
              </a:rPr>
              <a:t> </a:t>
            </a:r>
            <a:r>
              <a:rPr lang="fi-FI" b="1" i="1" dirty="0" err="1">
                <a:solidFill>
                  <a:srgbClr val="FF0000"/>
                </a:solidFill>
              </a:rPr>
              <a:t>Node</a:t>
            </a:r>
            <a:endParaRPr lang="fi-FI" b="1" i="1" dirty="0">
              <a:solidFill>
                <a:srgbClr val="FF0000"/>
              </a:solidFill>
            </a:endParaRPr>
          </a:p>
        </p:txBody>
      </p:sp>
      <p:sp>
        <p:nvSpPr>
          <p:cNvPr id="8" name="TextBox 7">
            <a:extLst>
              <a:ext uri="{FF2B5EF4-FFF2-40B4-BE49-F238E27FC236}">
                <a16:creationId xmlns:a16="http://schemas.microsoft.com/office/drawing/2014/main" id="{273DB352-9854-4292-8AC6-7D89A2FC6086}"/>
              </a:ext>
            </a:extLst>
          </p:cNvPr>
          <p:cNvSpPr txBox="1"/>
          <p:nvPr/>
        </p:nvSpPr>
        <p:spPr>
          <a:xfrm>
            <a:off x="395536" y="3059668"/>
            <a:ext cx="1872208" cy="369332"/>
          </a:xfrm>
          <a:prstGeom prst="rect">
            <a:avLst/>
          </a:prstGeom>
          <a:noFill/>
        </p:spPr>
        <p:txBody>
          <a:bodyPr wrap="square" rtlCol="0">
            <a:spAutoFit/>
          </a:bodyPr>
          <a:lstStyle/>
          <a:p>
            <a:r>
              <a:rPr lang="fi-FI" b="1" i="1" dirty="0" err="1">
                <a:solidFill>
                  <a:srgbClr val="FF0000"/>
                </a:solidFill>
              </a:rPr>
              <a:t>Joint</a:t>
            </a:r>
            <a:r>
              <a:rPr lang="fi-FI" dirty="0"/>
              <a:t> </a:t>
            </a:r>
            <a:r>
              <a:rPr lang="fi-FI" b="1" i="1" dirty="0" err="1">
                <a:solidFill>
                  <a:srgbClr val="FF0000"/>
                </a:solidFill>
              </a:rPr>
              <a:t>Node</a:t>
            </a:r>
            <a:endParaRPr lang="fi-FI" b="1" i="1" dirty="0">
              <a:solidFill>
                <a:srgbClr val="FF0000"/>
              </a:solidFill>
            </a:endParaRPr>
          </a:p>
        </p:txBody>
      </p:sp>
    </p:spTree>
    <p:extLst>
      <p:ext uri="{BB962C8B-B14F-4D97-AF65-F5344CB8AC3E}">
        <p14:creationId xmlns:p14="http://schemas.microsoft.com/office/powerpoint/2010/main" val="396034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7E77-252E-4F50-87BE-57E841B183CF}"/>
              </a:ext>
            </a:extLst>
          </p:cNvPr>
          <p:cNvSpPr>
            <a:spLocks noGrp="1"/>
          </p:cNvSpPr>
          <p:nvPr>
            <p:ph type="title"/>
          </p:nvPr>
        </p:nvSpPr>
        <p:spPr>
          <a:xfrm>
            <a:off x="457200" y="77965"/>
            <a:ext cx="8229600" cy="706089"/>
          </a:xfrm>
        </p:spPr>
        <p:txBody>
          <a:bodyPr>
            <a:normAutofit/>
          </a:bodyPr>
          <a:lstStyle/>
          <a:p>
            <a:r>
              <a:rPr lang="fi-FI" dirty="0" err="1"/>
              <a:t>Notations</a:t>
            </a:r>
            <a:endParaRPr lang="fi-FI" dirty="0"/>
          </a:p>
        </p:txBody>
      </p:sp>
      <p:sp>
        <p:nvSpPr>
          <p:cNvPr id="3" name="Content Placeholder 2">
            <a:extLst>
              <a:ext uri="{FF2B5EF4-FFF2-40B4-BE49-F238E27FC236}">
                <a16:creationId xmlns:a16="http://schemas.microsoft.com/office/drawing/2014/main" id="{6B6D689B-88A3-4FAE-AD43-73B3ECA85DB7}"/>
              </a:ext>
            </a:extLst>
          </p:cNvPr>
          <p:cNvSpPr>
            <a:spLocks noGrp="1"/>
          </p:cNvSpPr>
          <p:nvPr>
            <p:ph idx="1"/>
          </p:nvPr>
        </p:nvSpPr>
        <p:spPr>
          <a:xfrm>
            <a:off x="410734" y="1700808"/>
            <a:ext cx="3610744" cy="4525963"/>
          </a:xfrm>
        </p:spPr>
        <p:txBody>
          <a:bodyPr/>
          <a:lstStyle/>
          <a:p>
            <a:r>
              <a:rPr lang="fi-FI" dirty="0" err="1"/>
              <a:t>Decision</a:t>
            </a:r>
            <a:endParaRPr lang="fi-FI" dirty="0"/>
          </a:p>
          <a:p>
            <a:endParaRPr lang="fi-FI" dirty="0"/>
          </a:p>
          <a:p>
            <a:r>
              <a:rPr lang="fi-FI" dirty="0" err="1"/>
              <a:t>Condition</a:t>
            </a:r>
            <a:endParaRPr lang="fi-FI" dirty="0"/>
          </a:p>
          <a:p>
            <a:endParaRPr lang="fi-FI" dirty="0"/>
          </a:p>
          <a:p>
            <a:endParaRPr lang="fi-FI" dirty="0"/>
          </a:p>
          <a:p>
            <a:r>
              <a:rPr lang="fi-FI" dirty="0" err="1"/>
              <a:t>Merge</a:t>
            </a:r>
            <a:r>
              <a:rPr lang="fi-FI" dirty="0"/>
              <a:t> </a:t>
            </a:r>
            <a:r>
              <a:rPr lang="fi-FI" dirty="0" err="1"/>
              <a:t>Node</a:t>
            </a:r>
            <a:r>
              <a:rPr lang="fi-FI" dirty="0"/>
              <a:t> </a:t>
            </a:r>
          </a:p>
        </p:txBody>
      </p:sp>
      <p:pic>
        <p:nvPicPr>
          <p:cNvPr id="5" name="Picture 4">
            <a:extLst>
              <a:ext uri="{FF2B5EF4-FFF2-40B4-BE49-F238E27FC236}">
                <a16:creationId xmlns:a16="http://schemas.microsoft.com/office/drawing/2014/main" id="{13FB8A97-35C1-49CD-B660-C88E73134E53}"/>
              </a:ext>
            </a:extLst>
          </p:cNvPr>
          <p:cNvPicPr>
            <a:picLocks noChangeAspect="1"/>
          </p:cNvPicPr>
          <p:nvPr/>
        </p:nvPicPr>
        <p:blipFill>
          <a:blip r:embed="rId2"/>
          <a:stretch>
            <a:fillRect/>
          </a:stretch>
        </p:blipFill>
        <p:spPr>
          <a:xfrm>
            <a:off x="2084885" y="2733862"/>
            <a:ext cx="868185" cy="642091"/>
          </a:xfrm>
          <a:prstGeom prst="rect">
            <a:avLst/>
          </a:prstGeom>
        </p:spPr>
      </p:pic>
      <p:pic>
        <p:nvPicPr>
          <p:cNvPr id="11" name="Picture 10">
            <a:extLst>
              <a:ext uri="{FF2B5EF4-FFF2-40B4-BE49-F238E27FC236}">
                <a16:creationId xmlns:a16="http://schemas.microsoft.com/office/drawing/2014/main" id="{7502A7AC-AA5D-4E61-B4A6-2E6596776173}"/>
              </a:ext>
            </a:extLst>
          </p:cNvPr>
          <p:cNvPicPr>
            <a:picLocks noChangeAspect="1"/>
          </p:cNvPicPr>
          <p:nvPr/>
        </p:nvPicPr>
        <p:blipFill>
          <a:blip r:embed="rId3"/>
          <a:stretch>
            <a:fillRect/>
          </a:stretch>
        </p:blipFill>
        <p:spPr>
          <a:xfrm>
            <a:off x="2195736" y="3777231"/>
            <a:ext cx="868185" cy="789034"/>
          </a:xfrm>
          <a:prstGeom prst="rect">
            <a:avLst/>
          </a:prstGeom>
        </p:spPr>
      </p:pic>
      <p:pic>
        <p:nvPicPr>
          <p:cNvPr id="13" name="Picture 12">
            <a:extLst>
              <a:ext uri="{FF2B5EF4-FFF2-40B4-BE49-F238E27FC236}">
                <a16:creationId xmlns:a16="http://schemas.microsoft.com/office/drawing/2014/main" id="{88BCD0B7-A4A2-4611-8268-47643D58DCF1}"/>
              </a:ext>
            </a:extLst>
          </p:cNvPr>
          <p:cNvPicPr>
            <a:picLocks noChangeAspect="1"/>
          </p:cNvPicPr>
          <p:nvPr/>
        </p:nvPicPr>
        <p:blipFill>
          <a:blip r:embed="rId4"/>
          <a:stretch>
            <a:fillRect/>
          </a:stretch>
        </p:blipFill>
        <p:spPr>
          <a:xfrm>
            <a:off x="2428601" y="5051098"/>
            <a:ext cx="820162" cy="725098"/>
          </a:xfrm>
          <a:prstGeom prst="rect">
            <a:avLst/>
          </a:prstGeom>
        </p:spPr>
      </p:pic>
      <p:sp>
        <p:nvSpPr>
          <p:cNvPr id="14" name="TextBox 13">
            <a:extLst>
              <a:ext uri="{FF2B5EF4-FFF2-40B4-BE49-F238E27FC236}">
                <a16:creationId xmlns:a16="http://schemas.microsoft.com/office/drawing/2014/main" id="{59178A5B-50E7-4753-89E6-EB7633BF7F5F}"/>
              </a:ext>
            </a:extLst>
          </p:cNvPr>
          <p:cNvSpPr txBox="1"/>
          <p:nvPr/>
        </p:nvSpPr>
        <p:spPr>
          <a:xfrm>
            <a:off x="4427984" y="4852866"/>
            <a:ext cx="3888432" cy="923330"/>
          </a:xfrm>
          <a:prstGeom prst="rect">
            <a:avLst/>
          </a:prstGeom>
          <a:noFill/>
        </p:spPr>
        <p:txBody>
          <a:bodyPr wrap="square" rtlCol="0">
            <a:spAutoFit/>
          </a:bodyPr>
          <a:lstStyle/>
          <a:p>
            <a:r>
              <a:rPr lang="en-US" dirty="0"/>
              <a:t>Two activities are merged with condition and only one activity flows forward</a:t>
            </a:r>
          </a:p>
        </p:txBody>
      </p:sp>
      <p:pic>
        <p:nvPicPr>
          <p:cNvPr id="18" name="Picture 17">
            <a:extLst>
              <a:ext uri="{FF2B5EF4-FFF2-40B4-BE49-F238E27FC236}">
                <a16:creationId xmlns:a16="http://schemas.microsoft.com/office/drawing/2014/main" id="{B076EB50-4319-4611-B16F-52ED7BCBA770}"/>
              </a:ext>
            </a:extLst>
          </p:cNvPr>
          <p:cNvPicPr>
            <a:picLocks noChangeAspect="1"/>
          </p:cNvPicPr>
          <p:nvPr/>
        </p:nvPicPr>
        <p:blipFill>
          <a:blip r:embed="rId5"/>
          <a:stretch>
            <a:fillRect/>
          </a:stretch>
        </p:blipFill>
        <p:spPr>
          <a:xfrm>
            <a:off x="4572000" y="500809"/>
            <a:ext cx="1838061" cy="3722074"/>
          </a:xfrm>
          <a:prstGeom prst="rect">
            <a:avLst/>
          </a:prstGeom>
        </p:spPr>
      </p:pic>
      <p:cxnSp>
        <p:nvCxnSpPr>
          <p:cNvPr id="22" name="Straight Arrow Connector 21">
            <a:extLst>
              <a:ext uri="{FF2B5EF4-FFF2-40B4-BE49-F238E27FC236}">
                <a16:creationId xmlns:a16="http://schemas.microsoft.com/office/drawing/2014/main" id="{31F19522-C166-42AE-A395-C8695690080E}"/>
              </a:ext>
            </a:extLst>
          </p:cNvPr>
          <p:cNvCxnSpPr/>
          <p:nvPr/>
        </p:nvCxnSpPr>
        <p:spPr>
          <a:xfrm>
            <a:off x="5580112" y="4103744"/>
            <a:ext cx="0" cy="6214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0256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C857-3CC5-4591-B045-872E51A29CBE}"/>
              </a:ext>
            </a:extLst>
          </p:cNvPr>
          <p:cNvSpPr>
            <a:spLocks noGrp="1"/>
          </p:cNvSpPr>
          <p:nvPr>
            <p:ph type="title"/>
          </p:nvPr>
        </p:nvSpPr>
        <p:spPr>
          <a:xfrm>
            <a:off x="618133" y="53439"/>
            <a:ext cx="6554867" cy="1143313"/>
          </a:xfrm>
        </p:spPr>
        <p:txBody>
          <a:bodyPr/>
          <a:lstStyle/>
          <a:p>
            <a:r>
              <a:rPr lang="fi-FI" dirty="0" err="1"/>
              <a:t>Notation</a:t>
            </a:r>
            <a:endParaRPr lang="fi-FI" dirty="0"/>
          </a:p>
        </p:txBody>
      </p:sp>
      <p:sp>
        <p:nvSpPr>
          <p:cNvPr id="3" name="Content Placeholder 2">
            <a:extLst>
              <a:ext uri="{FF2B5EF4-FFF2-40B4-BE49-F238E27FC236}">
                <a16:creationId xmlns:a16="http://schemas.microsoft.com/office/drawing/2014/main" id="{18E5BD91-920D-429F-B261-43BC63491ED6}"/>
              </a:ext>
            </a:extLst>
          </p:cNvPr>
          <p:cNvSpPr>
            <a:spLocks noGrp="1"/>
          </p:cNvSpPr>
          <p:nvPr>
            <p:ph idx="1"/>
          </p:nvPr>
        </p:nvSpPr>
        <p:spPr>
          <a:xfrm>
            <a:off x="28117" y="1550136"/>
            <a:ext cx="2818656" cy="4525963"/>
          </a:xfrm>
        </p:spPr>
        <p:txBody>
          <a:bodyPr/>
          <a:lstStyle/>
          <a:p>
            <a:r>
              <a:rPr lang="fi-FI" dirty="0" err="1"/>
              <a:t>Final</a:t>
            </a:r>
            <a:r>
              <a:rPr lang="fi-FI" dirty="0"/>
              <a:t> </a:t>
            </a:r>
            <a:r>
              <a:rPr lang="fi-FI" dirty="0" err="1"/>
              <a:t>Node</a:t>
            </a:r>
            <a:endParaRPr lang="fi-FI" dirty="0"/>
          </a:p>
          <a:p>
            <a:endParaRPr lang="fi-FI" dirty="0"/>
          </a:p>
          <a:p>
            <a:endParaRPr lang="fi-FI" dirty="0"/>
          </a:p>
          <a:p>
            <a:endParaRPr lang="fi-FI" dirty="0"/>
          </a:p>
          <a:p>
            <a:r>
              <a:rPr lang="fi-FI" dirty="0" err="1"/>
              <a:t>Partition</a:t>
            </a:r>
            <a:r>
              <a:rPr lang="fi-FI" dirty="0"/>
              <a:t> / </a:t>
            </a:r>
            <a:r>
              <a:rPr lang="fi-FI" dirty="0" err="1"/>
              <a:t>Swimlanes</a:t>
            </a:r>
            <a:endParaRPr lang="fi-FI" dirty="0"/>
          </a:p>
        </p:txBody>
      </p:sp>
      <p:pic>
        <p:nvPicPr>
          <p:cNvPr id="5" name="Picture 4">
            <a:extLst>
              <a:ext uri="{FF2B5EF4-FFF2-40B4-BE49-F238E27FC236}">
                <a16:creationId xmlns:a16="http://schemas.microsoft.com/office/drawing/2014/main" id="{4F517D00-DBE0-452D-85AF-18F191410A95}"/>
              </a:ext>
            </a:extLst>
          </p:cNvPr>
          <p:cNvPicPr>
            <a:picLocks noChangeAspect="1"/>
          </p:cNvPicPr>
          <p:nvPr/>
        </p:nvPicPr>
        <p:blipFill>
          <a:blip r:embed="rId2"/>
          <a:stretch>
            <a:fillRect/>
          </a:stretch>
        </p:blipFill>
        <p:spPr>
          <a:xfrm>
            <a:off x="1450636" y="3034880"/>
            <a:ext cx="778870" cy="706144"/>
          </a:xfrm>
          <a:prstGeom prst="rect">
            <a:avLst/>
          </a:prstGeom>
        </p:spPr>
      </p:pic>
      <p:pic>
        <p:nvPicPr>
          <p:cNvPr id="7" name="Picture 6">
            <a:extLst>
              <a:ext uri="{FF2B5EF4-FFF2-40B4-BE49-F238E27FC236}">
                <a16:creationId xmlns:a16="http://schemas.microsoft.com/office/drawing/2014/main" id="{ED967FD4-4253-4F18-9079-7613DA16C7A8}"/>
              </a:ext>
            </a:extLst>
          </p:cNvPr>
          <p:cNvPicPr>
            <a:picLocks noChangeAspect="1"/>
          </p:cNvPicPr>
          <p:nvPr/>
        </p:nvPicPr>
        <p:blipFill>
          <a:blip r:embed="rId3"/>
          <a:stretch>
            <a:fillRect/>
          </a:stretch>
        </p:blipFill>
        <p:spPr>
          <a:xfrm>
            <a:off x="2377704" y="2492697"/>
            <a:ext cx="2548641" cy="1334071"/>
          </a:xfrm>
          <a:prstGeom prst="rect">
            <a:avLst/>
          </a:prstGeom>
        </p:spPr>
      </p:pic>
      <p:pic>
        <p:nvPicPr>
          <p:cNvPr id="9" name="Picture 8">
            <a:extLst>
              <a:ext uri="{FF2B5EF4-FFF2-40B4-BE49-F238E27FC236}">
                <a16:creationId xmlns:a16="http://schemas.microsoft.com/office/drawing/2014/main" id="{0AD6952C-5491-49A2-9296-5A8E6642580B}"/>
              </a:ext>
            </a:extLst>
          </p:cNvPr>
          <p:cNvPicPr>
            <a:picLocks noChangeAspect="1"/>
          </p:cNvPicPr>
          <p:nvPr/>
        </p:nvPicPr>
        <p:blipFill>
          <a:blip r:embed="rId4"/>
          <a:stretch>
            <a:fillRect/>
          </a:stretch>
        </p:blipFill>
        <p:spPr>
          <a:xfrm>
            <a:off x="2483768" y="4509120"/>
            <a:ext cx="2088232" cy="1872208"/>
          </a:xfrm>
          <a:prstGeom prst="rect">
            <a:avLst/>
          </a:prstGeom>
        </p:spPr>
      </p:pic>
      <p:pic>
        <p:nvPicPr>
          <p:cNvPr id="11" name="Picture 10">
            <a:extLst>
              <a:ext uri="{FF2B5EF4-FFF2-40B4-BE49-F238E27FC236}">
                <a16:creationId xmlns:a16="http://schemas.microsoft.com/office/drawing/2014/main" id="{57486A9E-C41C-46CB-BDCA-44671166CA0A}"/>
              </a:ext>
            </a:extLst>
          </p:cNvPr>
          <p:cNvPicPr>
            <a:picLocks noChangeAspect="1"/>
          </p:cNvPicPr>
          <p:nvPr/>
        </p:nvPicPr>
        <p:blipFill>
          <a:blip r:embed="rId5"/>
          <a:stretch>
            <a:fillRect/>
          </a:stretch>
        </p:blipFill>
        <p:spPr>
          <a:xfrm>
            <a:off x="1840071" y="4757977"/>
            <a:ext cx="432048" cy="1297092"/>
          </a:xfrm>
          <a:prstGeom prst="rect">
            <a:avLst/>
          </a:prstGeom>
        </p:spPr>
      </p:pic>
      <p:pic>
        <p:nvPicPr>
          <p:cNvPr id="6" name="Picture 5">
            <a:extLst>
              <a:ext uri="{FF2B5EF4-FFF2-40B4-BE49-F238E27FC236}">
                <a16:creationId xmlns:a16="http://schemas.microsoft.com/office/drawing/2014/main" id="{3420E27C-3B31-4117-8ACE-5DFCAED06448}"/>
              </a:ext>
            </a:extLst>
          </p:cNvPr>
          <p:cNvPicPr>
            <a:picLocks noChangeAspect="1"/>
          </p:cNvPicPr>
          <p:nvPr/>
        </p:nvPicPr>
        <p:blipFill>
          <a:blip r:embed="rId6"/>
          <a:stretch>
            <a:fillRect/>
          </a:stretch>
        </p:blipFill>
        <p:spPr>
          <a:xfrm>
            <a:off x="5004048" y="1988840"/>
            <a:ext cx="4069314" cy="4630222"/>
          </a:xfrm>
          <a:prstGeom prst="rect">
            <a:avLst/>
          </a:prstGeom>
        </p:spPr>
      </p:pic>
    </p:spTree>
    <p:extLst>
      <p:ext uri="{BB962C8B-B14F-4D97-AF65-F5344CB8AC3E}">
        <p14:creationId xmlns:p14="http://schemas.microsoft.com/office/powerpoint/2010/main" val="9170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1BAE-6FF7-4F93-90BF-E3389F0A451E}"/>
              </a:ext>
            </a:extLst>
          </p:cNvPr>
          <p:cNvSpPr>
            <a:spLocks noGrp="1"/>
          </p:cNvSpPr>
          <p:nvPr>
            <p:ph type="title"/>
          </p:nvPr>
        </p:nvSpPr>
        <p:spPr>
          <a:xfrm>
            <a:off x="457200" y="188640"/>
            <a:ext cx="6554867" cy="1524000"/>
          </a:xfrm>
        </p:spPr>
        <p:txBody>
          <a:bodyPr/>
          <a:lstStyle/>
          <a:p>
            <a:r>
              <a:rPr lang="fi-FI" dirty="0" err="1"/>
              <a:t>Notation</a:t>
            </a:r>
            <a:endParaRPr lang="fi-FI" dirty="0"/>
          </a:p>
        </p:txBody>
      </p:sp>
      <p:sp>
        <p:nvSpPr>
          <p:cNvPr id="3" name="Content Placeholder 2">
            <a:extLst>
              <a:ext uri="{FF2B5EF4-FFF2-40B4-BE49-F238E27FC236}">
                <a16:creationId xmlns:a16="http://schemas.microsoft.com/office/drawing/2014/main" id="{28531044-C1BD-419A-86FE-CC0B054124A7}"/>
              </a:ext>
            </a:extLst>
          </p:cNvPr>
          <p:cNvSpPr>
            <a:spLocks noGrp="1"/>
          </p:cNvSpPr>
          <p:nvPr>
            <p:ph idx="1"/>
          </p:nvPr>
        </p:nvSpPr>
        <p:spPr>
          <a:xfrm>
            <a:off x="457200" y="1600200"/>
            <a:ext cx="3178696" cy="4525963"/>
          </a:xfrm>
        </p:spPr>
        <p:txBody>
          <a:bodyPr>
            <a:normAutofit/>
          </a:bodyPr>
          <a:lstStyle/>
          <a:p>
            <a:r>
              <a:rPr lang="fi-FI" dirty="0" err="1"/>
              <a:t>Note</a:t>
            </a:r>
            <a:r>
              <a:rPr lang="fi-FI" dirty="0"/>
              <a:t>, </a:t>
            </a:r>
            <a:r>
              <a:rPr lang="fi-FI" dirty="0" err="1"/>
              <a:t>add</a:t>
            </a:r>
            <a:r>
              <a:rPr lang="fi-FI" dirty="0"/>
              <a:t> a </a:t>
            </a:r>
            <a:r>
              <a:rPr lang="fi-FI" dirty="0" err="1"/>
              <a:t>relevant</a:t>
            </a:r>
            <a:r>
              <a:rPr lang="fi-FI" dirty="0"/>
              <a:t> </a:t>
            </a:r>
            <a:r>
              <a:rPr lang="fi-FI" dirty="0" err="1"/>
              <a:t>comments</a:t>
            </a:r>
            <a:r>
              <a:rPr lang="fi-FI" dirty="0"/>
              <a:t> to </a:t>
            </a:r>
            <a:r>
              <a:rPr lang="fi-FI" dirty="0" err="1"/>
              <a:t>elements</a:t>
            </a:r>
            <a:endParaRPr lang="fi-FI" dirty="0"/>
          </a:p>
          <a:p>
            <a:endParaRPr lang="fi-FI" dirty="0"/>
          </a:p>
          <a:p>
            <a:r>
              <a:rPr lang="fi-FI" dirty="0" err="1"/>
              <a:t>Sending</a:t>
            </a:r>
            <a:r>
              <a:rPr lang="fi-FI" dirty="0"/>
              <a:t> </a:t>
            </a:r>
            <a:r>
              <a:rPr lang="fi-FI" dirty="0" err="1"/>
              <a:t>Signal</a:t>
            </a:r>
            <a:endParaRPr lang="fi-FI" dirty="0"/>
          </a:p>
          <a:p>
            <a:endParaRPr lang="fi-FI" dirty="0"/>
          </a:p>
          <a:p>
            <a:r>
              <a:rPr lang="fi-FI" dirty="0" err="1"/>
              <a:t>Signal</a:t>
            </a:r>
            <a:r>
              <a:rPr lang="fi-FI" dirty="0"/>
              <a:t> </a:t>
            </a:r>
            <a:r>
              <a:rPr lang="fi-FI" dirty="0" err="1"/>
              <a:t>Receipt</a:t>
            </a:r>
            <a:endParaRPr lang="fi-FI" dirty="0"/>
          </a:p>
        </p:txBody>
      </p:sp>
      <p:pic>
        <p:nvPicPr>
          <p:cNvPr id="5" name="Picture 4">
            <a:extLst>
              <a:ext uri="{FF2B5EF4-FFF2-40B4-BE49-F238E27FC236}">
                <a16:creationId xmlns:a16="http://schemas.microsoft.com/office/drawing/2014/main" id="{746566A4-446D-4256-BAF3-9C434DEEEC24}"/>
              </a:ext>
            </a:extLst>
          </p:cNvPr>
          <p:cNvPicPr>
            <a:picLocks noChangeAspect="1"/>
          </p:cNvPicPr>
          <p:nvPr/>
        </p:nvPicPr>
        <p:blipFill>
          <a:blip r:embed="rId2"/>
          <a:stretch>
            <a:fillRect/>
          </a:stretch>
        </p:blipFill>
        <p:spPr>
          <a:xfrm>
            <a:off x="3563888" y="2636912"/>
            <a:ext cx="1270792" cy="908723"/>
          </a:xfrm>
          <a:prstGeom prst="rect">
            <a:avLst/>
          </a:prstGeom>
        </p:spPr>
      </p:pic>
      <p:pic>
        <p:nvPicPr>
          <p:cNvPr id="7" name="Picture 6">
            <a:extLst>
              <a:ext uri="{FF2B5EF4-FFF2-40B4-BE49-F238E27FC236}">
                <a16:creationId xmlns:a16="http://schemas.microsoft.com/office/drawing/2014/main" id="{6E3C0FCD-4BE5-45FC-9FB2-8BD8D20B770F}"/>
              </a:ext>
            </a:extLst>
          </p:cNvPr>
          <p:cNvPicPr>
            <a:picLocks noChangeAspect="1"/>
          </p:cNvPicPr>
          <p:nvPr/>
        </p:nvPicPr>
        <p:blipFill>
          <a:blip r:embed="rId3"/>
          <a:stretch>
            <a:fillRect/>
          </a:stretch>
        </p:blipFill>
        <p:spPr>
          <a:xfrm>
            <a:off x="2915816" y="4004231"/>
            <a:ext cx="1512168" cy="673601"/>
          </a:xfrm>
          <a:prstGeom prst="rect">
            <a:avLst/>
          </a:prstGeom>
        </p:spPr>
      </p:pic>
      <p:pic>
        <p:nvPicPr>
          <p:cNvPr id="9" name="Picture 8">
            <a:extLst>
              <a:ext uri="{FF2B5EF4-FFF2-40B4-BE49-F238E27FC236}">
                <a16:creationId xmlns:a16="http://schemas.microsoft.com/office/drawing/2014/main" id="{5C18D2FA-6A00-48F5-B07F-DF8F1A622B1F}"/>
              </a:ext>
            </a:extLst>
          </p:cNvPr>
          <p:cNvPicPr>
            <a:picLocks noChangeAspect="1"/>
          </p:cNvPicPr>
          <p:nvPr/>
        </p:nvPicPr>
        <p:blipFill>
          <a:blip r:embed="rId4"/>
          <a:stretch>
            <a:fillRect/>
          </a:stretch>
        </p:blipFill>
        <p:spPr>
          <a:xfrm>
            <a:off x="2915816" y="5226097"/>
            <a:ext cx="2019300" cy="507159"/>
          </a:xfrm>
          <a:prstGeom prst="rect">
            <a:avLst/>
          </a:prstGeom>
        </p:spPr>
      </p:pic>
    </p:spTree>
    <p:extLst>
      <p:ext uri="{BB962C8B-B14F-4D97-AF65-F5344CB8AC3E}">
        <p14:creationId xmlns:p14="http://schemas.microsoft.com/office/powerpoint/2010/main" val="47609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9DAC-3CF5-4114-A450-642A399EA767}"/>
              </a:ext>
            </a:extLst>
          </p:cNvPr>
          <p:cNvSpPr>
            <a:spLocks noGrp="1"/>
          </p:cNvSpPr>
          <p:nvPr>
            <p:ph type="title"/>
          </p:nvPr>
        </p:nvSpPr>
        <p:spPr>
          <a:xfrm>
            <a:off x="457200" y="116632"/>
            <a:ext cx="8229600" cy="612602"/>
          </a:xfrm>
        </p:spPr>
        <p:txBody>
          <a:bodyPr>
            <a:normAutofit/>
          </a:bodyPr>
          <a:lstStyle/>
          <a:p>
            <a:r>
              <a:rPr lang="fi-FI" dirty="0" err="1"/>
              <a:t>Example</a:t>
            </a:r>
            <a:endParaRPr lang="fi-FI" dirty="0"/>
          </a:p>
        </p:txBody>
      </p:sp>
      <p:pic>
        <p:nvPicPr>
          <p:cNvPr id="7" name="Picture 6">
            <a:extLst>
              <a:ext uri="{FF2B5EF4-FFF2-40B4-BE49-F238E27FC236}">
                <a16:creationId xmlns:a16="http://schemas.microsoft.com/office/drawing/2014/main" id="{26389DF2-0152-46A5-B4D2-43D29ED0CE5B}"/>
              </a:ext>
            </a:extLst>
          </p:cNvPr>
          <p:cNvPicPr>
            <a:picLocks noChangeAspect="1"/>
          </p:cNvPicPr>
          <p:nvPr/>
        </p:nvPicPr>
        <p:blipFill>
          <a:blip r:embed="rId2"/>
          <a:stretch>
            <a:fillRect/>
          </a:stretch>
        </p:blipFill>
        <p:spPr>
          <a:xfrm>
            <a:off x="1619672" y="1484784"/>
            <a:ext cx="6496367" cy="4680520"/>
          </a:xfrm>
          <a:prstGeom prst="rect">
            <a:avLst/>
          </a:prstGeom>
        </p:spPr>
      </p:pic>
    </p:spTree>
    <p:extLst>
      <p:ext uri="{BB962C8B-B14F-4D97-AF65-F5344CB8AC3E}">
        <p14:creationId xmlns:p14="http://schemas.microsoft.com/office/powerpoint/2010/main" val="41806417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2552</TotalTime>
  <Words>208</Words>
  <Application>Microsoft Office PowerPoint</Application>
  <PresentationFormat>On-screen Show (4:3)</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Georgia</vt:lpstr>
      <vt:lpstr>Wingdings 3</vt:lpstr>
      <vt:lpstr>Slice</vt:lpstr>
      <vt:lpstr>Activity Diagram</vt:lpstr>
      <vt:lpstr>Activity diagram</vt:lpstr>
      <vt:lpstr>Notations</vt:lpstr>
      <vt:lpstr>Notations</vt:lpstr>
      <vt:lpstr>Course Registration (Example)</vt:lpstr>
      <vt:lpstr>Notations</vt:lpstr>
      <vt:lpstr>Notation</vt:lpstr>
      <vt:lpstr>Notation</vt:lpstr>
      <vt:lpstr>Example</vt:lpstr>
      <vt:lpstr>Exercise</vt:lpstr>
      <vt:lpstr>PowerPoint Presentation</vt:lpstr>
      <vt:lpstr>Online shopping </vt:lpstr>
      <vt:lpstr>Lecture Assignment (ATM SYSTEM for ABC BANK)</vt:lpstr>
      <vt:lpstr>  https://creately.com/guides/activity-diagram-tutorial/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dc:title>
  <dc:creator>Amir Dirin</dc:creator>
  <cp:lastModifiedBy>Amir Dirin</cp:lastModifiedBy>
  <cp:revision>33</cp:revision>
  <dcterms:created xsi:type="dcterms:W3CDTF">2022-09-18T12:58:01Z</dcterms:created>
  <dcterms:modified xsi:type="dcterms:W3CDTF">2023-02-06T19:17:25Z</dcterms:modified>
</cp:coreProperties>
</file>