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68" d="100"/>
          <a:sy n="68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09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56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68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32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58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22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6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75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74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0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2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Activity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6736-7786-4B23-AC61-30E1EA5F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D8C80-FB9F-434E-981D-67A5A57D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45147"/>
            <a:ext cx="5472608" cy="49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2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F884-A377-4C45-86B0-32B02A89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09ED-E7A5-4BDC-A6A3-A6C4A6B7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51" y="1628800"/>
            <a:ext cx="8229600" cy="4525963"/>
          </a:xfrm>
        </p:spPr>
        <p:txBody>
          <a:bodyPr/>
          <a:lstStyle/>
          <a:p>
            <a:r>
              <a:rPr lang="fi-FI" dirty="0"/>
              <a:t>AD is a </a:t>
            </a:r>
            <a:r>
              <a:rPr lang="fi-FI" dirty="0" err="1"/>
              <a:t>flowchart</a:t>
            </a:r>
            <a:r>
              <a:rPr lang="fi-FI" dirty="0"/>
              <a:t> to </a:t>
            </a:r>
            <a:r>
              <a:rPr lang="fi-FI" dirty="0" err="1"/>
              <a:t>represent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flow</a:t>
            </a:r>
            <a:r>
              <a:rPr lang="fi-FI" dirty="0"/>
              <a:t> of </a:t>
            </a:r>
            <a:r>
              <a:rPr lang="fi-FI" dirty="0" err="1"/>
              <a:t>control</a:t>
            </a:r>
            <a:r>
              <a:rPr lang="fi-FI" dirty="0"/>
              <a:t> </a:t>
            </a:r>
            <a:r>
              <a:rPr lang="fi-FI" dirty="0" err="1"/>
              <a:t>among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activities</a:t>
            </a:r>
            <a:r>
              <a:rPr lang="fi-FI" dirty="0"/>
              <a:t> in </a:t>
            </a:r>
            <a:r>
              <a:rPr lang="fi-FI" dirty="0" err="1"/>
              <a:t>system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Shows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activity</a:t>
            </a:r>
            <a:r>
              <a:rPr lang="fi-FI" dirty="0"/>
              <a:t> to </a:t>
            </a:r>
            <a:r>
              <a:rPr lang="fi-FI" dirty="0" err="1"/>
              <a:t>another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activity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endParaRPr lang="fi-FI" dirty="0"/>
          </a:p>
          <a:p>
            <a:pPr lvl="2"/>
            <a:r>
              <a:rPr lang="fi-FI" dirty="0" err="1"/>
              <a:t>Sequential</a:t>
            </a:r>
            <a:endParaRPr lang="fi-FI" dirty="0"/>
          </a:p>
          <a:p>
            <a:pPr lvl="2"/>
            <a:r>
              <a:rPr lang="fi-FI" dirty="0" err="1"/>
              <a:t>Branched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concurrent</a:t>
            </a:r>
            <a:endParaRPr lang="fi-FI" dirty="0"/>
          </a:p>
          <a:p>
            <a:pPr lvl="2"/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805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4833-4D55-468B-AD0A-7B0152E1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Notations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4D27-5BC5-490A-9266-372BA80C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77" y="1556792"/>
            <a:ext cx="4176464" cy="4525963"/>
          </a:xfrm>
        </p:spPr>
        <p:txBody>
          <a:bodyPr/>
          <a:lstStyle/>
          <a:p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</a:p>
          <a:p>
            <a:r>
              <a:rPr lang="fi-FI" dirty="0" err="1"/>
              <a:t>Final</a:t>
            </a:r>
            <a:r>
              <a:rPr lang="fi-FI" dirty="0"/>
              <a:t> Activity </a:t>
            </a:r>
            <a:r>
              <a:rPr lang="fi-FI" dirty="0" err="1"/>
              <a:t>Node</a:t>
            </a:r>
            <a:endParaRPr lang="fi-FI" dirty="0"/>
          </a:p>
          <a:p>
            <a:r>
              <a:rPr lang="fi-FI" dirty="0"/>
              <a:t>Activity </a:t>
            </a:r>
          </a:p>
          <a:p>
            <a:r>
              <a:rPr lang="fi-FI" dirty="0"/>
              <a:t>Control </a:t>
            </a:r>
            <a:r>
              <a:rPr lang="fi-FI" dirty="0" err="1"/>
              <a:t>Flow</a:t>
            </a:r>
            <a:endParaRPr lang="fi-FI" dirty="0"/>
          </a:p>
          <a:p>
            <a:endParaRPr lang="fi-FI" dirty="0"/>
          </a:p>
          <a:p>
            <a:r>
              <a:rPr lang="fi-FI" dirty="0"/>
              <a:t>Join </a:t>
            </a:r>
            <a:r>
              <a:rPr lang="fi-FI" dirty="0" err="1"/>
              <a:t>Node</a:t>
            </a:r>
            <a:endParaRPr lang="fi-FI" dirty="0"/>
          </a:p>
          <a:p>
            <a:r>
              <a:rPr lang="fi-FI" dirty="0" err="1"/>
              <a:t>Fork</a:t>
            </a:r>
            <a:r>
              <a:rPr lang="fi-FI" dirty="0"/>
              <a:t> </a:t>
            </a:r>
            <a:r>
              <a:rPr lang="fi-FI" dirty="0" err="1"/>
              <a:t>Node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87A53-2E4B-4890-83B3-6F11A8AA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276873"/>
            <a:ext cx="790575" cy="513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72804-683A-45E4-8F2B-BE6DF3FE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60" y="1490973"/>
            <a:ext cx="79057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1BEB5-783C-42EB-A326-E79C0BB87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790747"/>
            <a:ext cx="2066925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AE43A-0588-447D-9BCA-B30E16BED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659" y="3553134"/>
            <a:ext cx="1400175" cy="42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B74AC-CA2B-4B2F-90CB-E28AF7998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743" y="4283242"/>
            <a:ext cx="1474292" cy="921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ADFC4A-9DB6-47FF-81F7-AD62809CA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662" y="5219435"/>
            <a:ext cx="1235596" cy="8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5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90C8-6478-4651-BBA5-40B80164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Course </a:t>
            </a:r>
            <a:r>
              <a:rPr lang="fi-FI" dirty="0" err="1"/>
              <a:t>Registration</a:t>
            </a:r>
            <a:r>
              <a:rPr lang="fi-FI" dirty="0"/>
              <a:t> (</a:t>
            </a:r>
            <a:r>
              <a:rPr lang="fi-FI" dirty="0" err="1"/>
              <a:t>Example</a:t>
            </a:r>
            <a:r>
              <a:rPr lang="fi-FI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EBEA0-2EE2-4117-AA95-87185856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38179"/>
            <a:ext cx="3918942" cy="5219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B1FAA-C59C-4CFB-805A-C27B0A672721}"/>
              </a:ext>
            </a:extLst>
          </p:cNvPr>
          <p:cNvSpPr txBox="1"/>
          <p:nvPr/>
        </p:nvSpPr>
        <p:spPr>
          <a:xfrm>
            <a:off x="4572000" y="35730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Fork</a:t>
            </a:r>
            <a:r>
              <a:rPr lang="fi-FI" dirty="0"/>
              <a:t> </a:t>
            </a:r>
            <a:r>
              <a:rPr lang="fi-FI" dirty="0" err="1"/>
              <a:t>Node</a:t>
            </a:r>
            <a:endParaRPr lang="fi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DB352-9854-4292-8AC6-7D89A2FC6086}"/>
              </a:ext>
            </a:extLst>
          </p:cNvPr>
          <p:cNvSpPr txBox="1"/>
          <p:nvPr/>
        </p:nvSpPr>
        <p:spPr>
          <a:xfrm>
            <a:off x="4572000" y="50851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Joint</a:t>
            </a:r>
            <a:r>
              <a:rPr lang="fi-FI" dirty="0"/>
              <a:t> </a:t>
            </a:r>
            <a:r>
              <a:rPr lang="fi-FI" dirty="0" err="1"/>
              <a:t>Node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6034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7E77-252E-4F50-87BE-57E841B1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965"/>
            <a:ext cx="8229600" cy="706089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Notations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689B-88A3-4FAE-AD43-73B3ECA8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/>
          <a:lstStyle/>
          <a:p>
            <a:r>
              <a:rPr lang="fi-FI" dirty="0" err="1"/>
              <a:t>Decision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Condition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Merge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B8A97-35C1-49CD-B660-C88E7313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35" y="1204984"/>
            <a:ext cx="1703308" cy="16625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3F224C-ED6E-40AE-BA0D-B0F03D464935}"/>
              </a:ext>
            </a:extLst>
          </p:cNvPr>
          <p:cNvCxnSpPr/>
          <p:nvPr/>
        </p:nvCxnSpPr>
        <p:spPr>
          <a:xfrm>
            <a:off x="4644008" y="198884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E41A2C-B0B3-4809-8F0D-64FBF650D753}"/>
              </a:ext>
            </a:extLst>
          </p:cNvPr>
          <p:cNvCxnSpPr/>
          <p:nvPr/>
        </p:nvCxnSpPr>
        <p:spPr>
          <a:xfrm flipH="1">
            <a:off x="3347864" y="19888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502A7AC-AA5D-4E61-B4A6-2E659677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07" y="2681907"/>
            <a:ext cx="1510536" cy="1372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BCD0B7-A4A2-4611-8268-47643D58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884" y="4482448"/>
            <a:ext cx="1375420" cy="1215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178A5B-50E7-4753-89E6-EB7633BF7F5F}"/>
              </a:ext>
            </a:extLst>
          </p:cNvPr>
          <p:cNvSpPr txBox="1"/>
          <p:nvPr/>
        </p:nvSpPr>
        <p:spPr>
          <a:xfrm>
            <a:off x="5220072" y="4829035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activies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merged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condition</a:t>
            </a:r>
            <a:r>
              <a:rPr lang="fi-FI" dirty="0"/>
              <a:t> and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activity</a:t>
            </a:r>
            <a:r>
              <a:rPr lang="fi-FI" dirty="0"/>
              <a:t> </a:t>
            </a:r>
            <a:r>
              <a:rPr lang="fi-FI" dirty="0" err="1"/>
              <a:t>flows</a:t>
            </a:r>
            <a:r>
              <a:rPr lang="fi-FI" dirty="0"/>
              <a:t> </a:t>
            </a:r>
            <a:r>
              <a:rPr lang="fi-FI" dirty="0" err="1"/>
              <a:t>forward</a:t>
            </a:r>
            <a:endParaRPr lang="fi-FI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76EB50-4319-4611-B16F-52ED7BCBA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332657"/>
            <a:ext cx="1838061" cy="372207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F19522-C166-42AE-A395-C8695690080E}"/>
              </a:ext>
            </a:extLst>
          </p:cNvPr>
          <p:cNvCxnSpPr/>
          <p:nvPr/>
        </p:nvCxnSpPr>
        <p:spPr>
          <a:xfrm>
            <a:off x="7812360" y="3861048"/>
            <a:ext cx="0" cy="621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6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C857-3CC5-4591-B045-872E51A2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Notation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BD91-920D-429F-B261-43BC6349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fi-FI" dirty="0" err="1"/>
              <a:t>Final</a:t>
            </a:r>
            <a:r>
              <a:rPr lang="fi-FI" dirty="0"/>
              <a:t> </a:t>
            </a:r>
            <a:r>
              <a:rPr lang="fi-FI" dirty="0" err="1"/>
              <a:t>Node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Partition</a:t>
            </a:r>
            <a:r>
              <a:rPr lang="fi-FI" dirty="0"/>
              <a:t> / </a:t>
            </a:r>
            <a:r>
              <a:rPr lang="fi-FI" dirty="0" err="1"/>
              <a:t>Swim</a:t>
            </a:r>
            <a:r>
              <a:rPr lang="fi-FI" dirty="0"/>
              <a:t> </a:t>
            </a:r>
            <a:r>
              <a:rPr lang="fi-FI" dirty="0" err="1"/>
              <a:t>lanes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17D00-DBE0-452D-85AF-18F19141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79" y="1417638"/>
            <a:ext cx="1104606" cy="1001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67FD4-4253-4F18-9079-7613DA16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07" y="1268760"/>
            <a:ext cx="3752170" cy="1766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6952C-5491-49A2-9296-5A8E66425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472" y="3429000"/>
            <a:ext cx="2836395" cy="1872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486A9E-C41C-46CB-BDCA-44671166C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050" y="4442240"/>
            <a:ext cx="952129" cy="22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BAE-6FF7-4F93-90BF-E3389F0A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Notation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1044-C1BD-419A-86FE-CC0B0541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>
            <a:normAutofit lnSpcReduction="10000"/>
          </a:bodyPr>
          <a:lstStyle/>
          <a:p>
            <a:r>
              <a:rPr lang="fi-FI" dirty="0" err="1"/>
              <a:t>Note</a:t>
            </a:r>
            <a:r>
              <a:rPr lang="fi-FI" dirty="0"/>
              <a:t>, </a:t>
            </a:r>
            <a:r>
              <a:rPr lang="fi-FI" dirty="0" err="1"/>
              <a:t>add</a:t>
            </a:r>
            <a:r>
              <a:rPr lang="fi-FI" dirty="0"/>
              <a:t> a </a:t>
            </a:r>
            <a:r>
              <a:rPr lang="fi-FI" dirty="0" err="1"/>
              <a:t>relevant</a:t>
            </a:r>
            <a:r>
              <a:rPr lang="fi-FI" dirty="0"/>
              <a:t> </a:t>
            </a:r>
            <a:r>
              <a:rPr lang="fi-FI" dirty="0" err="1"/>
              <a:t>comments</a:t>
            </a:r>
            <a:r>
              <a:rPr lang="fi-FI" dirty="0"/>
              <a:t> to </a:t>
            </a:r>
            <a:r>
              <a:rPr lang="fi-FI" dirty="0" err="1"/>
              <a:t>elements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Sending</a:t>
            </a:r>
            <a:r>
              <a:rPr lang="fi-FI" dirty="0"/>
              <a:t> </a:t>
            </a:r>
            <a:r>
              <a:rPr lang="fi-FI" dirty="0" err="1"/>
              <a:t>Signal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Signal</a:t>
            </a:r>
            <a:r>
              <a:rPr lang="fi-FI" dirty="0"/>
              <a:t> </a:t>
            </a:r>
            <a:r>
              <a:rPr lang="fi-FI" dirty="0" err="1"/>
              <a:t>Receipt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566A4-446D-4256-BAF3-9C434DEE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72" y="2060848"/>
            <a:ext cx="170497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C0FCD-4BE5-45FC-9FB2-8BD8D20B7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3979535"/>
            <a:ext cx="1975958" cy="96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18D2FA-6A00-48F5-B07F-DF8F1A622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835" y="5465707"/>
            <a:ext cx="2019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9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9DAC-3CF5-4114-A450-642A399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12602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Example</a:t>
            </a:r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89DF2-0152-46A5-B4D2-43D29ED0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95030"/>
            <a:ext cx="6496367" cy="59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904E-5A58-450A-8955-4B28824C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Summary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BE0B4-926E-4931-A147-1095224C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7"/>
            <a:ext cx="7632848" cy="49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053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etropolia Brand 2020">
      <a:dk1>
        <a:srgbClr val="5A5A5A"/>
      </a:dk1>
      <a:lt1>
        <a:sysClr val="window" lastClr="FFFFFF"/>
      </a:lt1>
      <a:dk2>
        <a:srgbClr val="E95D0F"/>
      </a:dk2>
      <a:lt2>
        <a:srgbClr val="EEECE1"/>
      </a:lt2>
      <a:accent1>
        <a:srgbClr val="FF5000"/>
      </a:accent1>
      <a:accent2>
        <a:srgbClr val="5A5A5A"/>
      </a:accent2>
      <a:accent3>
        <a:srgbClr val="FFF000"/>
      </a:accent3>
      <a:accent4>
        <a:srgbClr val="E6007D"/>
      </a:accent4>
      <a:accent5>
        <a:srgbClr val="C2D500"/>
      </a:accent5>
      <a:accent6>
        <a:srgbClr val="00A0E1"/>
      </a:accent6>
      <a:hlink>
        <a:srgbClr val="FF5000"/>
      </a:hlink>
      <a:folHlink>
        <a:srgbClr val="5A5A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99D7D05A-697E-4265-964F-D3F14339392F}" vid="{EC641DFA-E006-4260-8567-CEB4291B0C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526</TotalTime>
  <Words>98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Blank</vt:lpstr>
      <vt:lpstr>Activity Diagram</vt:lpstr>
      <vt:lpstr>PowerPoint Presentation</vt:lpstr>
      <vt:lpstr>Notations</vt:lpstr>
      <vt:lpstr>Course Registration (Example)</vt:lpstr>
      <vt:lpstr>Notations</vt:lpstr>
      <vt:lpstr>Notation</vt:lpstr>
      <vt:lpstr>Notation</vt:lpstr>
      <vt:lpstr>Example</vt:lpstr>
      <vt:lpstr>Summary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</dc:title>
  <dc:creator>Amir Dirin</dc:creator>
  <cp:lastModifiedBy>Amir Dirin</cp:lastModifiedBy>
  <cp:revision>15</cp:revision>
  <dcterms:created xsi:type="dcterms:W3CDTF">2022-09-18T12:58:01Z</dcterms:created>
  <dcterms:modified xsi:type="dcterms:W3CDTF">2022-09-20T09:30:57Z</dcterms:modified>
</cp:coreProperties>
</file>