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5" autoAdjust="0"/>
    <p:restoredTop sz="94660"/>
  </p:normalViewPr>
  <p:slideViewPr>
    <p:cSldViewPr snapToGrid="0">
      <p:cViewPr>
        <p:scale>
          <a:sx n="99" d="100"/>
          <a:sy n="99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1F53-3774-4E6E-B2BD-07F7A984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EED6-64FB-4D06-9045-A4F960BC3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06A9-E2F2-4EAD-B357-3DAE932D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EB72-D0B1-475F-A667-65DE1988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F099-0FA9-4FA9-8EE0-3F063510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883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A2BA-DF4B-4775-AED8-8FEC83AE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485F6-CAFE-4D77-8921-9FFF4638D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BB85-56C3-45AE-A2EB-B08AAB6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DB1B-9680-4D02-B20B-1C887F63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5BB2-E310-422F-B478-029CA008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98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8AA71-666D-4777-BFC9-7429DB63E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8CDB-65CE-43DA-A508-BF4DA4A6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D12A-2385-417E-AC78-192B5DAF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E878-D20F-48D1-AAE9-69F7B28C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B17C-D180-414F-9A34-987B686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62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3C3A-D24B-42D5-ADFB-A4CCB7A4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D364-A0AC-404C-AF74-5A2D7613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839F-9E1A-4A12-99B8-E7791303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190D-DD37-4F0F-8B83-C7572E7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0A3A-C38A-48D4-B1C9-167C547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7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B776-DCC5-4A50-B980-15BF13AA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3BDF-9D20-4070-9E02-F19EFFE0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F97D-3137-48ED-AF50-EE2FF495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B824-C0A5-483C-A78E-F8D36035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B485-CCC0-457C-BD6C-D725F748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8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F51A-E290-43CA-A048-2ED79449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95E-5FD7-4CC5-9BC2-0355E288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2DFF2-D620-408D-A8B7-0320EBBB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05D47-7B67-49E4-8608-98279061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40D32-229D-4112-BEE6-86FEA120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CD6E1-F91F-4F48-83E3-6120A89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16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3296-CBB9-4DB4-B590-5F8782C2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A307F-5256-4FE9-9125-0888D9B4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24B6B-BFD7-4BAE-9F41-0A2B6347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2C238-5646-41E0-8AF4-74438433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78566-3055-44E7-8AC5-7E20B919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D4A98-76E2-4A6D-8C3D-2358148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2CBDD-1182-4FD6-B044-215977DC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54F4A-1539-4C0B-8B6B-195AE3CE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64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28D3-C4A7-4FF6-B340-D370DDAC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9DF2E-D1C1-4AA7-90F0-AEEAFF4F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385FD-4F47-4235-8D32-58BB612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2882-6E74-4BFE-BB0E-95493D29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35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0608-87ED-44C4-91DB-017F5828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C856-4B19-4DB1-A119-F991A5E2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BF43A-C222-4141-8C9A-D33870BE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32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62A5-9410-47BF-8EF1-BCC12583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3697-84BE-4D56-A85F-9986B253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8229-C06D-49BC-917D-5078662C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81468-82DE-47FD-9451-3648299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C9415-9419-486B-912D-098343C3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5AB0-9727-446A-A0BA-CF84759B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12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C3AE-2CEE-4043-B4DA-CCF0E5D3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5DDA2-3DBF-4A5B-A901-8689EC5B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38B3C-08C2-44FA-9677-EAB62C67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50D15-E1BD-4075-A139-D8BD60A8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84B2-8FCA-46C0-A3F0-2EB5EAD1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5C45-031E-48C5-B756-44032D0C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19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586DB-2F47-42CA-952A-BADCAE88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89F1-45C8-416C-A327-910011D0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165B-B26B-4243-96D1-03CE40C3A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EA7F-65AD-4EB1-B358-CDBE55C35780}" type="datetimeFigureOut">
              <a:rPr lang="fi-FI" smtClean="0"/>
              <a:t>6.9.2022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3576-59B8-4803-BFB7-E1EF1669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E764-29C8-4431-9DEB-85EC6A0A1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4040-E435-4D59-9690-44615CB254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139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1D6-D0B9-4376-A0A3-5737EFFF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422964"/>
            <a:ext cx="4469296" cy="516145"/>
          </a:xfrm>
        </p:spPr>
        <p:txBody>
          <a:bodyPr>
            <a:normAutofit fontScale="90000"/>
          </a:bodyPr>
          <a:lstStyle/>
          <a:p>
            <a:r>
              <a:rPr lang="fi-FI" sz="2700" dirty="0"/>
              <a:t>Tehtävä 1</a:t>
            </a:r>
            <a:br>
              <a:rPr lang="fi-FI" sz="2700" dirty="0"/>
            </a:br>
            <a:r>
              <a:rPr lang="fi-FI" sz="2700" dirty="0" err="1"/>
              <a:t>First</a:t>
            </a:r>
            <a:r>
              <a:rPr lang="fi-FI" sz="2700" dirty="0"/>
              <a:t> </a:t>
            </a:r>
            <a:r>
              <a:rPr lang="fi-FI" sz="2700" dirty="0" err="1"/>
              <a:t>normal</a:t>
            </a:r>
            <a:r>
              <a:rPr lang="fi-FI" sz="2700" dirty="0"/>
              <a:t>  </a:t>
            </a:r>
            <a:r>
              <a:rPr lang="fi-FI" sz="2700" dirty="0" err="1"/>
              <a:t>forme</a:t>
            </a:r>
            <a:r>
              <a:rPr lang="fi-FI" sz="2700" dirty="0"/>
              <a:t> 3</a:t>
            </a:r>
            <a:br>
              <a:rPr lang="fi-FI" dirty="0"/>
            </a:br>
            <a:endParaRPr lang="fi-FI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142DB-59FF-46F7-9D4C-9F32DBA4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79659"/>
              </p:ext>
            </p:extLst>
          </p:nvPr>
        </p:nvGraphicFramePr>
        <p:xfrm>
          <a:off x="415235" y="1031092"/>
          <a:ext cx="5965690" cy="227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38">
                  <a:extLst>
                    <a:ext uri="{9D8B030D-6E8A-4147-A177-3AD203B41FA5}">
                      <a16:colId xmlns:a16="http://schemas.microsoft.com/office/drawing/2014/main" val="3176991200"/>
                    </a:ext>
                  </a:extLst>
                </a:gridCol>
                <a:gridCol w="1193138">
                  <a:extLst>
                    <a:ext uri="{9D8B030D-6E8A-4147-A177-3AD203B41FA5}">
                      <a16:colId xmlns:a16="http://schemas.microsoft.com/office/drawing/2014/main" val="1826606356"/>
                    </a:ext>
                  </a:extLst>
                </a:gridCol>
                <a:gridCol w="1193138">
                  <a:extLst>
                    <a:ext uri="{9D8B030D-6E8A-4147-A177-3AD203B41FA5}">
                      <a16:colId xmlns:a16="http://schemas.microsoft.com/office/drawing/2014/main" val="3301252665"/>
                    </a:ext>
                  </a:extLst>
                </a:gridCol>
                <a:gridCol w="1193138">
                  <a:extLst>
                    <a:ext uri="{9D8B030D-6E8A-4147-A177-3AD203B41FA5}">
                      <a16:colId xmlns:a16="http://schemas.microsoft.com/office/drawing/2014/main" val="1873186134"/>
                    </a:ext>
                  </a:extLst>
                </a:gridCol>
                <a:gridCol w="1193138">
                  <a:extLst>
                    <a:ext uri="{9D8B030D-6E8A-4147-A177-3AD203B41FA5}">
                      <a16:colId xmlns:a16="http://schemas.microsoft.com/office/drawing/2014/main" val="1975171375"/>
                    </a:ext>
                  </a:extLst>
                </a:gridCol>
              </a:tblGrid>
              <a:tr h="455065">
                <a:tc>
                  <a:txBody>
                    <a:bodyPr/>
                    <a:lstStyle/>
                    <a:p>
                      <a:r>
                        <a:rPr lang="fi-FI" sz="1100" dirty="0" err="1"/>
                        <a:t>OpNro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sukunimi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Etunimi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Työn_ohjaaja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Ohjaajan_huone</a:t>
                      </a:r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51073"/>
                  </a:ext>
                </a:extLst>
              </a:tr>
              <a:tr h="455065">
                <a:tc>
                  <a:txBody>
                    <a:bodyPr/>
                    <a:lstStyle/>
                    <a:p>
                      <a:r>
                        <a:rPr lang="fi-FI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virta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viivi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virtanen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p213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25640"/>
                  </a:ext>
                </a:extLst>
              </a:tr>
              <a:tr h="455065">
                <a:tc>
                  <a:txBody>
                    <a:bodyPr/>
                    <a:lstStyle/>
                    <a:p>
                      <a:r>
                        <a:rPr lang="fi-FI" sz="1100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safar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farid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pavlov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u414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07317"/>
                  </a:ext>
                </a:extLst>
              </a:tr>
              <a:tr h="455065">
                <a:tc>
                  <a:txBody>
                    <a:bodyPr/>
                    <a:lstStyle/>
                    <a:p>
                      <a:r>
                        <a:rPr lang="fi-FI" sz="1100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mäkinen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jari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smith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52085"/>
                  </a:ext>
                </a:extLst>
              </a:tr>
              <a:tr h="455065">
                <a:tc>
                  <a:txBody>
                    <a:bodyPr/>
                    <a:lstStyle/>
                    <a:p>
                      <a:r>
                        <a:rPr lang="fi-FI" sz="1100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Van de </a:t>
                      </a:r>
                      <a:r>
                        <a:rPr lang="fi-FI" sz="1100" dirty="0" err="1"/>
                        <a:t>merwe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jan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mähönen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p117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330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FF65FA-988A-48D4-BD2E-3006E57BB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2462"/>
              </p:ext>
            </p:extLst>
          </p:nvPr>
        </p:nvGraphicFramePr>
        <p:xfrm>
          <a:off x="6647067" y="1031091"/>
          <a:ext cx="1721682" cy="227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841">
                  <a:extLst>
                    <a:ext uri="{9D8B030D-6E8A-4147-A177-3AD203B41FA5}">
                      <a16:colId xmlns:a16="http://schemas.microsoft.com/office/drawing/2014/main" val="2251303533"/>
                    </a:ext>
                  </a:extLst>
                </a:gridCol>
                <a:gridCol w="860841">
                  <a:extLst>
                    <a:ext uri="{9D8B030D-6E8A-4147-A177-3AD203B41FA5}">
                      <a16:colId xmlns:a16="http://schemas.microsoft.com/office/drawing/2014/main" val="90732386"/>
                    </a:ext>
                  </a:extLst>
                </a:gridCol>
              </a:tblGrid>
              <a:tr h="278094">
                <a:tc>
                  <a:txBody>
                    <a:bodyPr/>
                    <a:lstStyle/>
                    <a:p>
                      <a:r>
                        <a:rPr lang="fi-FI" sz="1100" dirty="0" err="1"/>
                        <a:t>OpNro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Kurssi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15308"/>
                  </a:ext>
                </a:extLst>
              </a:tr>
              <a:tr h="499308">
                <a:tc>
                  <a:txBody>
                    <a:bodyPr/>
                    <a:lstStyle/>
                    <a:p>
                      <a:r>
                        <a:rPr lang="fi-FI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22173"/>
                  </a:ext>
                </a:extLst>
              </a:tr>
              <a:tr h="499308">
                <a:tc>
                  <a:txBody>
                    <a:bodyPr/>
                    <a:lstStyle/>
                    <a:p>
                      <a:r>
                        <a:rPr lang="fi-FI" sz="1100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B72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67498"/>
                  </a:ext>
                </a:extLst>
              </a:tr>
              <a:tr h="499308">
                <a:tc>
                  <a:txBody>
                    <a:bodyPr/>
                    <a:lstStyle/>
                    <a:p>
                      <a:r>
                        <a:rPr lang="fi-FI" sz="1100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97870"/>
                  </a:ext>
                </a:extLst>
              </a:tr>
              <a:tr h="499308">
                <a:tc>
                  <a:txBody>
                    <a:bodyPr/>
                    <a:lstStyle/>
                    <a:p>
                      <a:r>
                        <a:rPr lang="fi-FI" sz="1100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0026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41CD97-2218-474E-BB28-75FFAC2E6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486013"/>
              </p:ext>
            </p:extLst>
          </p:nvPr>
        </p:nvGraphicFramePr>
        <p:xfrm>
          <a:off x="8462617" y="1031091"/>
          <a:ext cx="1792358" cy="220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79">
                  <a:extLst>
                    <a:ext uri="{9D8B030D-6E8A-4147-A177-3AD203B41FA5}">
                      <a16:colId xmlns:a16="http://schemas.microsoft.com/office/drawing/2014/main" val="1932612852"/>
                    </a:ext>
                  </a:extLst>
                </a:gridCol>
                <a:gridCol w="896179">
                  <a:extLst>
                    <a:ext uri="{9D8B030D-6E8A-4147-A177-3AD203B41FA5}">
                      <a16:colId xmlns:a16="http://schemas.microsoft.com/office/drawing/2014/main" val="4069981539"/>
                    </a:ext>
                  </a:extLst>
                </a:gridCol>
              </a:tblGrid>
              <a:tr h="550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/>
                        <a:t>OpNro</a:t>
                      </a:r>
                      <a:endParaRPr lang="fi-FI" sz="1100" dirty="0"/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Kurssi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13012"/>
                  </a:ext>
                </a:extLst>
              </a:tr>
              <a:tr h="550610">
                <a:tc>
                  <a:txBody>
                    <a:bodyPr/>
                    <a:lstStyle/>
                    <a:p>
                      <a:r>
                        <a:rPr lang="fi-FI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54160"/>
                  </a:ext>
                </a:extLst>
              </a:tr>
              <a:tr h="550610">
                <a:tc>
                  <a:txBody>
                    <a:bodyPr/>
                    <a:lstStyle/>
                    <a:p>
                      <a:r>
                        <a:rPr lang="fi-FI" sz="1100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52362"/>
                  </a:ext>
                </a:extLst>
              </a:tr>
              <a:tr h="550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517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0815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5A1AFE2-A9A8-4EB8-9248-356733E1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37727"/>
              </p:ext>
            </p:extLst>
          </p:nvPr>
        </p:nvGraphicFramePr>
        <p:xfrm>
          <a:off x="10348843" y="1031091"/>
          <a:ext cx="1352828" cy="164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414">
                  <a:extLst>
                    <a:ext uri="{9D8B030D-6E8A-4147-A177-3AD203B41FA5}">
                      <a16:colId xmlns:a16="http://schemas.microsoft.com/office/drawing/2014/main" val="370819614"/>
                    </a:ext>
                  </a:extLst>
                </a:gridCol>
                <a:gridCol w="676414">
                  <a:extLst>
                    <a:ext uri="{9D8B030D-6E8A-4147-A177-3AD203B41FA5}">
                      <a16:colId xmlns:a16="http://schemas.microsoft.com/office/drawing/2014/main" val="1376473953"/>
                    </a:ext>
                  </a:extLst>
                </a:gridCol>
              </a:tblGrid>
              <a:tr h="822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 err="1"/>
                        <a:t>OpNro</a:t>
                      </a:r>
                      <a:endParaRPr lang="fi-FI" sz="1100" dirty="0"/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Kurssi 3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65353"/>
                  </a:ext>
                </a:extLst>
              </a:tr>
              <a:tr h="822923">
                <a:tc>
                  <a:txBody>
                    <a:bodyPr/>
                    <a:lstStyle/>
                    <a:p>
                      <a:r>
                        <a:rPr lang="fi-FI" sz="1100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5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08B1-CF5F-4AC6-A7DD-036C931B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9" y="86830"/>
            <a:ext cx="2196548" cy="900458"/>
          </a:xfrm>
        </p:spPr>
        <p:txBody>
          <a:bodyPr>
            <a:normAutofit/>
          </a:bodyPr>
          <a:lstStyle/>
          <a:p>
            <a:r>
              <a:rPr lang="fi-FI" sz="1800" dirty="0"/>
              <a:t>Tehtävä 1</a:t>
            </a:r>
            <a:br>
              <a:rPr lang="fi-FI" sz="1800" dirty="0"/>
            </a:br>
            <a:r>
              <a:rPr lang="fi-FI" sz="1800" dirty="0" err="1"/>
              <a:t>First</a:t>
            </a:r>
            <a:r>
              <a:rPr lang="fi-FI" sz="1800" dirty="0"/>
              <a:t> </a:t>
            </a:r>
            <a:r>
              <a:rPr lang="fi-FI" sz="1800" dirty="0" err="1"/>
              <a:t>normal</a:t>
            </a:r>
            <a:r>
              <a:rPr lang="fi-FI" sz="1800" dirty="0"/>
              <a:t>  </a:t>
            </a:r>
            <a:r>
              <a:rPr lang="fi-FI" sz="1800" dirty="0" err="1"/>
              <a:t>forme</a:t>
            </a:r>
            <a:r>
              <a:rPr lang="fi-FI" sz="1800" dirty="0"/>
              <a:t> 3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9DB1BF-E01F-4E95-B4A2-4826BEBD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417320"/>
            <a:ext cx="4714399" cy="3874770"/>
          </a:xfrm>
        </p:spPr>
      </p:pic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999286-47A7-4431-8165-E057F197D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" y="1417320"/>
            <a:ext cx="623839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4957-2787-42AE-B314-DCB4998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09" y="239786"/>
            <a:ext cx="2316480" cy="882502"/>
          </a:xfrm>
        </p:spPr>
        <p:txBody>
          <a:bodyPr>
            <a:normAutofit/>
          </a:bodyPr>
          <a:lstStyle/>
          <a:p>
            <a:r>
              <a:rPr lang="fi-FI" sz="1800" dirty="0"/>
              <a:t>Tehtävä 1</a:t>
            </a:r>
            <a:br>
              <a:rPr lang="fi-FI" sz="1800" dirty="0"/>
            </a:br>
            <a:r>
              <a:rPr lang="fi-FI" sz="1800" dirty="0" err="1"/>
              <a:t>First</a:t>
            </a:r>
            <a:r>
              <a:rPr lang="fi-FI" sz="1800" dirty="0"/>
              <a:t> </a:t>
            </a:r>
            <a:r>
              <a:rPr lang="fi-FI" sz="1800" dirty="0" err="1"/>
              <a:t>normal</a:t>
            </a:r>
            <a:r>
              <a:rPr lang="fi-FI" sz="1800" dirty="0"/>
              <a:t>  </a:t>
            </a:r>
            <a:r>
              <a:rPr lang="fi-FI" sz="1800" dirty="0" err="1"/>
              <a:t>forme</a:t>
            </a:r>
            <a:r>
              <a:rPr lang="fi-FI" sz="1800" dirty="0"/>
              <a:t>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E399B9B-EF5B-4A98-85B0-07856FBA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99" y="921489"/>
            <a:ext cx="3088114" cy="5429691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C999F5C-1F86-41EB-BBC3-09381B4B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98" y="843517"/>
            <a:ext cx="3088114" cy="58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6F7C-3DAA-4CB6-8895-1F4AD7A0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79514"/>
            <a:ext cx="2196548" cy="941940"/>
          </a:xfrm>
        </p:spPr>
        <p:txBody>
          <a:bodyPr>
            <a:normAutofit/>
          </a:bodyPr>
          <a:lstStyle/>
          <a:p>
            <a:r>
              <a:rPr lang="fi-FI" sz="1600" dirty="0"/>
              <a:t>Tehtävä 2</a:t>
            </a:r>
            <a:br>
              <a:rPr lang="fi-FI" sz="1600" dirty="0"/>
            </a:br>
            <a:r>
              <a:rPr lang="fi-FI" sz="1600" dirty="0" err="1"/>
              <a:t>First</a:t>
            </a:r>
            <a:r>
              <a:rPr lang="fi-FI" sz="1600" dirty="0"/>
              <a:t> </a:t>
            </a:r>
            <a:r>
              <a:rPr lang="fi-FI" sz="1600" dirty="0" err="1"/>
              <a:t>normal</a:t>
            </a:r>
            <a:r>
              <a:rPr lang="fi-FI" sz="1600" dirty="0"/>
              <a:t>  </a:t>
            </a:r>
            <a:r>
              <a:rPr lang="fi-FI" sz="1600" dirty="0" err="1"/>
              <a:t>forme</a:t>
            </a:r>
            <a:r>
              <a:rPr lang="fi-FI" sz="1600" dirty="0"/>
              <a:t>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140709-335F-4F6C-8373-8910834FC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604902"/>
              </p:ext>
            </p:extLst>
          </p:nvPr>
        </p:nvGraphicFramePr>
        <p:xfrm>
          <a:off x="838200" y="1825624"/>
          <a:ext cx="3223590" cy="248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30">
                  <a:extLst>
                    <a:ext uri="{9D8B030D-6E8A-4147-A177-3AD203B41FA5}">
                      <a16:colId xmlns:a16="http://schemas.microsoft.com/office/drawing/2014/main" val="442657698"/>
                    </a:ext>
                  </a:extLst>
                </a:gridCol>
                <a:gridCol w="1074530">
                  <a:extLst>
                    <a:ext uri="{9D8B030D-6E8A-4147-A177-3AD203B41FA5}">
                      <a16:colId xmlns:a16="http://schemas.microsoft.com/office/drawing/2014/main" val="4282693053"/>
                    </a:ext>
                  </a:extLst>
                </a:gridCol>
                <a:gridCol w="1074530">
                  <a:extLst>
                    <a:ext uri="{9D8B030D-6E8A-4147-A177-3AD203B41FA5}">
                      <a16:colId xmlns:a16="http://schemas.microsoft.com/office/drawing/2014/main" val="1479794777"/>
                    </a:ext>
                  </a:extLst>
                </a:gridCol>
              </a:tblGrid>
              <a:tr h="827525">
                <a:tc>
                  <a:txBody>
                    <a:bodyPr/>
                    <a:lstStyle/>
                    <a:p>
                      <a:r>
                        <a:rPr lang="fi-FI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Tuotekoodi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kuvaus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4643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r>
                        <a:rPr lang="fi-FI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Robotti-imuri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41472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r>
                        <a:rPr lang="fi-FI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sähkövatkain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637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76012E-2D7C-4BDC-B4E8-AB88BE0B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13900"/>
              </p:ext>
            </p:extLst>
          </p:nvPr>
        </p:nvGraphicFramePr>
        <p:xfrm>
          <a:off x="4258365" y="1825625"/>
          <a:ext cx="6316868" cy="248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17">
                  <a:extLst>
                    <a:ext uri="{9D8B030D-6E8A-4147-A177-3AD203B41FA5}">
                      <a16:colId xmlns:a16="http://schemas.microsoft.com/office/drawing/2014/main" val="582662280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1763808859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2965966351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55500303"/>
                    </a:ext>
                  </a:extLst>
                </a:gridCol>
              </a:tblGrid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Myyjä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paikkakunta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Hinta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16583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E-tukku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Turku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249,00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39694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Sähkötytöt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Vantaa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239.90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65512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E-tukku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Turku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84,90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3732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Sähkötytöt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/>
                        <a:t>Vantaa</a:t>
                      </a:r>
                    </a:p>
                    <a:p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73,25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215033"/>
                  </a:ext>
                </a:extLst>
              </a:tr>
              <a:tr h="407284">
                <a:tc>
                  <a:txBody>
                    <a:bodyPr/>
                    <a:lstStyle/>
                    <a:p>
                      <a:r>
                        <a:rPr lang="fi-FI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Vallitkaapa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 err="1"/>
                        <a:t>Oullu</a:t>
                      </a:r>
                      <a:endParaRPr lang="fi-FI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100" dirty="0"/>
                        <a:t>99,90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5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740E-44E8-4EFD-93AB-EA7CB5E3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7" y="124825"/>
            <a:ext cx="2355761" cy="1117578"/>
          </a:xfrm>
        </p:spPr>
        <p:txBody>
          <a:bodyPr>
            <a:normAutofit/>
          </a:bodyPr>
          <a:lstStyle/>
          <a:p>
            <a:r>
              <a:rPr lang="fi-FI" sz="1800" dirty="0"/>
              <a:t>Tehtävä 2</a:t>
            </a:r>
            <a:br>
              <a:rPr lang="fi-FI" sz="1800" dirty="0"/>
            </a:br>
            <a:r>
              <a:rPr lang="fi-FI" sz="1800" dirty="0" err="1"/>
              <a:t>First</a:t>
            </a:r>
            <a:r>
              <a:rPr lang="fi-FI" sz="1800" dirty="0"/>
              <a:t> </a:t>
            </a:r>
            <a:r>
              <a:rPr lang="fi-FI" sz="1800" dirty="0" err="1"/>
              <a:t>normal</a:t>
            </a:r>
            <a:r>
              <a:rPr lang="fi-FI" sz="1800" dirty="0"/>
              <a:t>  </a:t>
            </a:r>
            <a:r>
              <a:rPr lang="fi-FI" sz="1800" dirty="0" err="1"/>
              <a:t>forme</a:t>
            </a:r>
            <a:r>
              <a:rPr lang="fi-FI" sz="1800" dirty="0"/>
              <a:t> 3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08B5DFD-6972-43CE-BA42-20243990C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" y="2055754"/>
            <a:ext cx="6334688" cy="274649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1F4AEB9-8B7A-4D2A-874D-54E9D2EF8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85" y="2489111"/>
            <a:ext cx="4991100" cy="18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994A-7645-4C88-BD53-C720FBCA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303" y="1120462"/>
            <a:ext cx="6497393" cy="5655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i-FI" dirty="0"/>
              <a:t>CREATE TABLE Table1</a:t>
            </a:r>
          </a:p>
          <a:p>
            <a:pPr marL="0" indent="0">
              <a:buNone/>
            </a:pPr>
            <a:r>
              <a:rPr lang="fi-FI" dirty="0"/>
              <a:t>(</a:t>
            </a:r>
          </a:p>
          <a:p>
            <a:pPr marL="0" indent="0">
              <a:buNone/>
            </a:pPr>
            <a:r>
              <a:rPr lang="fi-FI" dirty="0"/>
              <a:t>  ID INT NOT NULL,</a:t>
            </a:r>
          </a:p>
          <a:p>
            <a:pPr marL="0" indent="0">
              <a:buNone/>
            </a:pPr>
            <a:r>
              <a:rPr lang="fi-FI" dirty="0"/>
              <a:t>  Tuotekoodi INT NOT NULL,</a:t>
            </a:r>
          </a:p>
          <a:p>
            <a:pPr marL="0" indent="0">
              <a:buNone/>
            </a:pPr>
            <a:r>
              <a:rPr lang="fi-FI" dirty="0"/>
              <a:t>  Kuvaus INT NOT NULL,</a:t>
            </a:r>
          </a:p>
          <a:p>
            <a:pPr marL="0" indent="0">
              <a:buNone/>
            </a:pPr>
            <a:r>
              <a:rPr lang="fi-FI" dirty="0"/>
              <a:t>  PRIMARY KEY (ID),</a:t>
            </a:r>
          </a:p>
          <a:p>
            <a:pPr marL="0" indent="0">
              <a:buNone/>
            </a:pPr>
            <a:r>
              <a:rPr lang="fi-FI" dirty="0"/>
              <a:t>  UNIQUE (Tuotekoodi)</a:t>
            </a:r>
          </a:p>
          <a:p>
            <a:pPr marL="0" indent="0">
              <a:buNone/>
            </a:pPr>
            <a:r>
              <a:rPr lang="fi-FI" dirty="0"/>
              <a:t>);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CREATE TABLE Table2</a:t>
            </a:r>
          </a:p>
          <a:p>
            <a:pPr marL="0" indent="0">
              <a:buNone/>
            </a:pPr>
            <a:r>
              <a:rPr lang="fi-FI" dirty="0"/>
              <a:t>(</a:t>
            </a:r>
          </a:p>
          <a:p>
            <a:pPr marL="0" indent="0">
              <a:buNone/>
            </a:pPr>
            <a:r>
              <a:rPr lang="fi-FI" dirty="0"/>
              <a:t>  ID INT NOT NULL,</a:t>
            </a:r>
          </a:p>
          <a:p>
            <a:pPr marL="0" indent="0">
              <a:buNone/>
            </a:pPr>
            <a:r>
              <a:rPr lang="fi-FI" dirty="0"/>
              <a:t>  myyjä INT NOT NULL,</a:t>
            </a:r>
          </a:p>
          <a:p>
            <a:pPr marL="0" indent="0">
              <a:buNone/>
            </a:pPr>
            <a:r>
              <a:rPr lang="fi-FI" dirty="0"/>
              <a:t>  paikkakunta INT NOT NULL,</a:t>
            </a:r>
          </a:p>
          <a:p>
            <a:pPr marL="0" indent="0">
              <a:buNone/>
            </a:pPr>
            <a:r>
              <a:rPr lang="fi-FI" dirty="0"/>
              <a:t>  hinta INT NOT NULL,</a:t>
            </a:r>
          </a:p>
          <a:p>
            <a:pPr marL="0" indent="0">
              <a:buNone/>
            </a:pPr>
            <a:r>
              <a:rPr lang="fi-FI" dirty="0"/>
              <a:t>  ID INT,</a:t>
            </a:r>
          </a:p>
          <a:p>
            <a:pPr marL="0" indent="0">
              <a:buNone/>
            </a:pPr>
            <a:r>
              <a:rPr lang="fi-FI" dirty="0"/>
              <a:t>  PRIMARY KEY (ID),</a:t>
            </a:r>
          </a:p>
          <a:p>
            <a:pPr marL="0" indent="0">
              <a:buNone/>
            </a:pPr>
            <a:r>
              <a:rPr lang="fi-FI" dirty="0"/>
              <a:t>  FOREIGN KEY (ID) REFERENCES Table1(ID)</a:t>
            </a:r>
          </a:p>
          <a:p>
            <a:pPr marL="0" indent="0">
              <a:buNone/>
            </a:pPr>
            <a:r>
              <a:rPr lang="fi-FI" dirty="0"/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8CED46-063E-40F0-BA80-324E014C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4" y="107547"/>
            <a:ext cx="2317124" cy="1325563"/>
          </a:xfrm>
        </p:spPr>
        <p:txBody>
          <a:bodyPr>
            <a:normAutofit/>
          </a:bodyPr>
          <a:lstStyle/>
          <a:p>
            <a:r>
              <a:rPr lang="fi-FI" sz="1800" dirty="0"/>
              <a:t>Tehtävä 2</a:t>
            </a:r>
            <a:br>
              <a:rPr lang="fi-FI" sz="1800" dirty="0"/>
            </a:br>
            <a:r>
              <a:rPr lang="fi-FI" sz="1800" dirty="0" err="1"/>
              <a:t>First</a:t>
            </a:r>
            <a:r>
              <a:rPr lang="fi-FI" sz="1800" dirty="0"/>
              <a:t> </a:t>
            </a:r>
            <a:r>
              <a:rPr lang="fi-FI" sz="1800" dirty="0" err="1"/>
              <a:t>normal</a:t>
            </a:r>
            <a:r>
              <a:rPr lang="fi-FI" sz="1800" dirty="0"/>
              <a:t>  </a:t>
            </a:r>
            <a:r>
              <a:rPr lang="fi-FI" sz="1800" dirty="0" err="1"/>
              <a:t>forme</a:t>
            </a:r>
            <a:r>
              <a:rPr lang="fi-FI" sz="1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9939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9AE3-6F85-47CE-A072-BEB6666B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" y="106018"/>
            <a:ext cx="1500809" cy="736531"/>
          </a:xfrm>
        </p:spPr>
        <p:txBody>
          <a:bodyPr>
            <a:normAutofit/>
          </a:bodyPr>
          <a:lstStyle/>
          <a:p>
            <a:r>
              <a:rPr lang="fi-FI" sz="2000" dirty="0"/>
              <a:t>Tehtävä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F485-3910-488B-9B88-45896EB3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16" y="1074462"/>
            <a:ext cx="11613875" cy="5421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sz="1400" dirty="0" err="1">
                <a:latin typeface="+mj-lt"/>
              </a:rPr>
              <a:t>Poor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Normalization</a:t>
            </a:r>
            <a:r>
              <a:rPr lang="fi-FI" sz="1400" dirty="0">
                <a:latin typeface="+mj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dirty="0" err="1">
                <a:latin typeface="+mj-lt"/>
              </a:rPr>
              <a:t>Bad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Referential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Integrity</a:t>
            </a:r>
            <a:r>
              <a:rPr lang="fi-FI" sz="1400" dirty="0"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Not Taking Advantage of DB Engine Features.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+mj-lt"/>
              </a:rPr>
              <a:t>   Using a Composite Primary Key.</a:t>
            </a:r>
          </a:p>
          <a:p>
            <a:pPr marL="342900" indent="-342900">
              <a:buFont typeface="+mj-lt"/>
              <a:buAutoNum type="arabicPeriod"/>
            </a:pPr>
            <a:r>
              <a:rPr lang="fi-FI" sz="1400" dirty="0" err="1">
                <a:latin typeface="+mj-lt"/>
              </a:rPr>
              <a:t>Poor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Indexing</a:t>
            </a:r>
            <a:r>
              <a:rPr lang="fi-FI" sz="1400" dirty="0"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fi-FI" sz="1400" dirty="0">
                <a:latin typeface="+mj-lt"/>
              </a:rPr>
              <a:t>   </a:t>
            </a:r>
            <a:r>
              <a:rPr lang="fi-FI" sz="1400" dirty="0" err="1">
                <a:latin typeface="+mj-lt"/>
              </a:rPr>
              <a:t>Poor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Naming</a:t>
            </a:r>
            <a:r>
              <a:rPr lang="fi-FI" sz="1400" dirty="0">
                <a:latin typeface="+mj-lt"/>
              </a:rPr>
              <a:t> </a:t>
            </a:r>
            <a:r>
              <a:rPr lang="fi-FI" sz="1400" dirty="0" err="1">
                <a:latin typeface="+mj-lt"/>
              </a:rPr>
              <a:t>Standards</a:t>
            </a:r>
            <a:r>
              <a:rPr lang="fi-FI" sz="1400" dirty="0"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+mj-lt"/>
              </a:rPr>
              <a:t>   One Table to Hold All Domain Values.</a:t>
            </a:r>
            <a:endParaRPr lang="fi-FI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Ignoring Frequency or Purpose of the Data.</a:t>
            </a:r>
            <a:endParaRPr lang="fi-FI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6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265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Tehtävä 1 First normal  forme 3 </vt:lpstr>
      <vt:lpstr>Tehtävä 1 First normal  forme 3</vt:lpstr>
      <vt:lpstr>Tehtävä 1 First normal  forme 3</vt:lpstr>
      <vt:lpstr>Tehtävä 2 First normal  forme 3</vt:lpstr>
      <vt:lpstr>Tehtävä 2 First normal  forme 3</vt:lpstr>
      <vt:lpstr>Tehtävä 2 First normal  forme 3</vt:lpstr>
      <vt:lpstr>Tehtävä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Tehtävä 1 First normal  forme 3</dc:title>
  <dc:creator>Hussein Al-Bayati</dc:creator>
  <cp:lastModifiedBy>Hussein Al-Bayati</cp:lastModifiedBy>
  <cp:revision>2</cp:revision>
  <dcterms:created xsi:type="dcterms:W3CDTF">2022-09-02T09:45:21Z</dcterms:created>
  <dcterms:modified xsi:type="dcterms:W3CDTF">2022-09-06T13:51:39Z</dcterms:modified>
</cp:coreProperties>
</file>