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79" r:id="rId3"/>
    <p:sldId id="280" r:id="rId4"/>
    <p:sldId id="283" r:id="rId5"/>
    <p:sldId id="282" r:id="rId6"/>
    <p:sldId id="281" r:id="rId7"/>
    <p:sldId id="273" r:id="rId8"/>
    <p:sldId id="259" r:id="rId9"/>
    <p:sldId id="257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7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3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78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411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062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15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30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925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010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4836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169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286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24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11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185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87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779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12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1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2603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hamedelgendy.com/blog/how-to-write-a-use-case-documen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-diagrams.org/examples/online-shopping-exampl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ml-diagram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-paradigm.com/guide/uml-unified-modeling-language/what-is-um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kk/rsar/9.5?topic=migration-rational-rose-model" TargetMode="External"/><Relationship Id="rId2" Type="http://schemas.openxmlformats.org/officeDocument/2006/relationships/hyperlink" Target="https://www.insoft.f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ruml.io/" TargetMode="External"/><Relationship Id="rId4" Type="http://schemas.openxmlformats.org/officeDocument/2006/relationships/hyperlink" Target="https://www.guru99.com/best-uml-tool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Unified Modeling Language (UML)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Amir Dirin 					</a:t>
            </a:r>
            <a:r>
              <a:rPr lang="fi-FI" dirty="0" err="1"/>
              <a:t>Spring</a:t>
            </a:r>
            <a:r>
              <a:rPr lang="fi-FI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5564-2D7E-4BF9-ABD6-25F1A17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Composit</a:t>
            </a:r>
            <a:r>
              <a:rPr lang="en-US" dirty="0"/>
              <a:t>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F6325-A026-4153-93ED-E5202A2F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2924944"/>
            <a:ext cx="6591300" cy="1894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ABF8A-897F-4B07-AAA8-950FF84A2C8E}"/>
              </a:ext>
            </a:extLst>
          </p:cNvPr>
          <p:cNvSpPr txBox="1"/>
          <p:nvPr/>
        </p:nvSpPr>
        <p:spPr>
          <a:xfrm>
            <a:off x="899592" y="537321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approach</a:t>
            </a:r>
            <a:r>
              <a:rPr lang="fi-FI" dirty="0"/>
              <a:t> to </a:t>
            </a:r>
            <a:r>
              <a:rPr lang="fi-FI" dirty="0" err="1"/>
              <a:t>describe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aggregations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327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4517-8898-4317-8CD8-BA2CF392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051AE-E6F9-4F2C-BFC9-71410E05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35922"/>
            <a:ext cx="6377707" cy="45154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662A9-CAED-4361-A31E-6C7A57E7D9F7}"/>
              </a:ext>
            </a:extLst>
          </p:cNvPr>
          <p:cNvCxnSpPr>
            <a:cxnSpLocks/>
          </p:cNvCxnSpPr>
          <p:nvPr/>
        </p:nvCxnSpPr>
        <p:spPr>
          <a:xfrm>
            <a:off x="1835696" y="1588150"/>
            <a:ext cx="1008112" cy="76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8D197-A7F5-4FA8-B6A0-8A12B754A951}"/>
              </a:ext>
            </a:extLst>
          </p:cNvPr>
          <p:cNvSpPr txBox="1"/>
          <p:nvPr/>
        </p:nvSpPr>
        <p:spPr>
          <a:xfrm>
            <a:off x="431539" y="1403484"/>
            <a:ext cx="252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Dependency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397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4FF6-7BB1-4E6B-ABB5-29995D85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18E89-0772-4DCD-A363-2A4A1867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52" y="2190750"/>
            <a:ext cx="25527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C08F0-4892-4399-ABAB-047C13B0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780928"/>
            <a:ext cx="20574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5E5C6-AF4F-4D82-8567-763110321B0B}"/>
              </a:ext>
            </a:extLst>
          </p:cNvPr>
          <p:cNvSpPr txBox="1"/>
          <p:nvPr/>
        </p:nvSpPr>
        <p:spPr>
          <a:xfrm>
            <a:off x="4369501" y="33773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28220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6D89-70A4-4B67-B971-55594CA1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Activity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A4BF1-B14D-4DFC-BB87-B841AFAE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7428"/>
            <a:ext cx="3867150" cy="463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AE02E-540E-4506-AD26-1F5C1867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24" y="1707428"/>
            <a:ext cx="3987014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3B89-2CC7-427F-B9A7-310C0C03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178C-AE0F-4B75-8AF1-60DE1F5A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132856"/>
            <a:ext cx="4750750" cy="2269040"/>
          </a:xfrm>
        </p:spPr>
        <p:txBody>
          <a:bodyPr/>
          <a:lstStyle/>
          <a:p>
            <a:r>
              <a:rPr lang="en-US" dirty="0"/>
              <a:t>Type of use case description</a:t>
            </a:r>
          </a:p>
          <a:p>
            <a:pPr lvl="1"/>
            <a:r>
              <a:rPr lang="en-US" dirty="0"/>
              <a:t>High level- A general description:</a:t>
            </a:r>
          </a:p>
          <a:p>
            <a:pPr lvl="1"/>
            <a:r>
              <a:rPr lang="en-US" dirty="0"/>
              <a:t>Expanded (detailed)-step by step</a:t>
            </a:r>
          </a:p>
          <a:p>
            <a:pPr lvl="1"/>
            <a:r>
              <a:rPr lang="en-US" dirty="0"/>
              <a:t>Essential-free of technological detail</a:t>
            </a:r>
          </a:p>
          <a:p>
            <a:pPr lvl="1"/>
            <a:r>
              <a:rPr lang="en-US" dirty="0"/>
              <a:t>Real-adds technological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59711-B6FE-42A4-B8FE-85D222AB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50" y="1988105"/>
            <a:ext cx="3415804" cy="3673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3D589-FF5B-4571-98F7-8B757F182562}"/>
              </a:ext>
            </a:extLst>
          </p:cNvPr>
          <p:cNvSpPr txBox="1"/>
          <p:nvPr/>
        </p:nvSpPr>
        <p:spPr>
          <a:xfrm>
            <a:off x="755576" y="5713431"/>
            <a:ext cx="725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 case diagram describes the relationship between the actors and the Use Cases.</a:t>
            </a:r>
          </a:p>
        </p:txBody>
      </p:sp>
    </p:spTree>
    <p:extLst>
      <p:ext uri="{BB962C8B-B14F-4D97-AF65-F5344CB8AC3E}">
        <p14:creationId xmlns:p14="http://schemas.microsoft.com/office/powerpoint/2010/main" val="190799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792B-0AA6-4B6A-836C-53D3AD9C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High-level</a:t>
            </a:r>
            <a:r>
              <a:rPr lang="fi-FI" dirty="0"/>
              <a:t> of </a:t>
            </a:r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description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15C40-6BC6-4EDB-9591-6DEFB290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89" y="2748254"/>
            <a:ext cx="4169403" cy="1688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67B9F-D16B-4A63-8655-DD3EEE68E94E}"/>
              </a:ext>
            </a:extLst>
          </p:cNvPr>
          <p:cNvSpPr txBox="1"/>
          <p:nvPr/>
        </p:nvSpPr>
        <p:spPr>
          <a:xfrm>
            <a:off x="1259632" y="479715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hlinkClick r:id="rId3"/>
              </a:rPr>
              <a:t>http://mohamedelgendy.com/blog/how-to-write-a-use-case-document.html</a:t>
            </a:r>
            <a:endParaRPr lang="fi-FI" dirty="0"/>
          </a:p>
          <a:p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8C0B2-A9C0-424B-B165-335748968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707316"/>
            <a:ext cx="4104456" cy="16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A400-C088-45F4-84E6-A797E474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Expanded</a:t>
            </a:r>
            <a:r>
              <a:rPr lang="fi-FI" dirty="0"/>
              <a:t> (</a:t>
            </a:r>
            <a:r>
              <a:rPr lang="fi-FI" dirty="0" err="1"/>
              <a:t>detailed</a:t>
            </a:r>
            <a:r>
              <a:rPr lang="fi-FI" dirty="0"/>
              <a:t>)-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br>
              <a:rPr lang="fi-FI" dirty="0"/>
            </a:br>
            <a:br>
              <a:rPr lang="fi-FI" dirty="0"/>
            </a:b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4E15-54B6-4BCE-B227-8866AC0F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20888"/>
            <a:ext cx="7277100" cy="3571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82E39-8AC5-4A80-89C8-312C1CF7E55F}"/>
              </a:ext>
            </a:extLst>
          </p:cNvPr>
          <p:cNvSpPr txBox="1"/>
          <p:nvPr/>
        </p:nvSpPr>
        <p:spPr>
          <a:xfrm>
            <a:off x="755576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Enroll</a:t>
            </a:r>
            <a:r>
              <a:rPr lang="fi-FI" dirty="0"/>
              <a:t> to a </a:t>
            </a:r>
            <a:r>
              <a:rPr lang="fi-FI" dirty="0" err="1"/>
              <a:t>course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994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F4C6-584A-45CF-9EE5-0634FECA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FA37-59D3-4255-80F4-FDC1091C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6336704" cy="43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3051-D5A3-489A-BBD6-B63368DB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State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F260D-6939-4B97-AD60-DEE2E6BA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8880"/>
            <a:ext cx="6324600" cy="704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15BF5F-D856-4F8D-B67F-17FDA39EBAD7}"/>
              </a:ext>
            </a:extLst>
          </p:cNvPr>
          <p:cNvSpPr txBox="1"/>
          <p:nvPr/>
        </p:nvSpPr>
        <p:spPr>
          <a:xfrm>
            <a:off x="2411760" y="364502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machine used in computer science and related fields to describe  the behavior of systems.</a:t>
            </a:r>
          </a:p>
        </p:txBody>
      </p:sp>
    </p:spTree>
    <p:extLst>
      <p:ext uri="{BB962C8B-B14F-4D97-AF65-F5344CB8AC3E}">
        <p14:creationId xmlns:p14="http://schemas.microsoft.com/office/powerpoint/2010/main" val="241933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85E5-33EF-48E1-BEDA-6037CA87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State Machine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620CD-4CEB-495F-9D33-C24C7B94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35922"/>
            <a:ext cx="5832648" cy="39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B91-E2F6-4763-8C89-8DF66AD9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11ED-E9CD-4C6E-9BD5-E6035FE9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4"/>
            <a:ext cx="4678742" cy="342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Unified Modeling Language</a:t>
            </a:r>
          </a:p>
          <a:p>
            <a:pPr lvl="1"/>
            <a:r>
              <a:rPr lang="en-US" dirty="0"/>
              <a:t>OMG Standard, Object Management Group</a:t>
            </a:r>
          </a:p>
          <a:p>
            <a:pPr lvl="1"/>
            <a:r>
              <a:rPr lang="en-US" dirty="0"/>
              <a:t>Based on work from </a:t>
            </a:r>
            <a:r>
              <a:rPr lang="en-US" dirty="0" err="1"/>
              <a:t>Booch</a:t>
            </a:r>
            <a:r>
              <a:rPr lang="en-US" dirty="0"/>
              <a:t>, Rumbaugh, Jacobson</a:t>
            </a:r>
          </a:p>
          <a:p>
            <a:r>
              <a:rPr lang="en-US" dirty="0"/>
              <a:t>UML is a modeling language to express and design documents software</a:t>
            </a:r>
          </a:p>
          <a:p>
            <a:pPr lvl="1"/>
            <a:r>
              <a:rPr lang="en-US" dirty="0"/>
              <a:t>Useful for OO design</a:t>
            </a:r>
          </a:p>
          <a:p>
            <a:pPr lvl="1"/>
            <a:r>
              <a:rPr lang="en-US" dirty="0"/>
              <a:t>Not a process, but some been proposed using UML</a:t>
            </a:r>
          </a:p>
          <a:p>
            <a:pPr lvl="1"/>
            <a:r>
              <a:rPr lang="en-US" dirty="0"/>
              <a:t>Independent of implementation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E6544-BAB1-4D56-A56C-2C6BCB9C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86" y="2889814"/>
            <a:ext cx="3434794" cy="21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31C2-21DD-4AA3-BAF5-BADC5B23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235223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04853-71C9-41E8-B344-3C7AC7AD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7366967" cy="3308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D932B1-A235-4011-A9D7-F8F397E425ED}"/>
              </a:ext>
            </a:extLst>
          </p:cNvPr>
          <p:cNvSpPr txBox="1"/>
          <p:nvPr/>
        </p:nvSpPr>
        <p:spPr>
          <a:xfrm>
            <a:off x="395536" y="5949280"/>
            <a:ext cx="842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sequence diagram, shows process interaction arranged in time sequence</a:t>
            </a:r>
          </a:p>
        </p:txBody>
      </p:sp>
    </p:spTree>
    <p:extLst>
      <p:ext uri="{BB962C8B-B14F-4D97-AF65-F5344CB8AC3E}">
        <p14:creationId xmlns:p14="http://schemas.microsoft.com/office/powerpoint/2010/main" val="82885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66F0-6D2B-4D25-98FD-ED0F5C36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r>
              <a:rPr lang="fi-FI" dirty="0"/>
              <a:t>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0311E-28F2-4FA5-AAAF-62E82143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060848"/>
            <a:ext cx="7277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8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31C2-21DD-4AA3-BAF5-BADC5B23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Sequence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966B9-55BD-4E8C-8E3A-1F2F54F6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38746"/>
            <a:ext cx="62388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E5D63-AE0C-4A21-9182-2C06D027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3" y="3018735"/>
            <a:ext cx="6267450" cy="42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BB7A2-3B36-4DBE-B1CB-E23652108272}"/>
              </a:ext>
            </a:extLst>
          </p:cNvPr>
          <p:cNvSpPr txBox="1"/>
          <p:nvPr/>
        </p:nvSpPr>
        <p:spPr>
          <a:xfrm>
            <a:off x="395536" y="3643312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Identified</a:t>
            </a:r>
            <a:r>
              <a:rPr lang="fi-FI" dirty="0"/>
              <a:t> </a:t>
            </a:r>
            <a:r>
              <a:rPr lang="fi-FI" dirty="0" err="1"/>
              <a:t>none</a:t>
            </a:r>
            <a:r>
              <a:rPr lang="fi-FI" dirty="0"/>
              <a:t> for </a:t>
            </a:r>
            <a:r>
              <a:rPr lang="fi-FI" dirty="0" err="1"/>
              <a:t>classes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Student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Course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Enrollment</a:t>
            </a:r>
            <a:endParaRPr lang="fi-FI" dirty="0"/>
          </a:p>
          <a:p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77841-FBD3-4A5A-A407-09E51521C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122502"/>
            <a:ext cx="626745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98D2F-8F4E-4D72-BC70-03B4F5DDD165}"/>
              </a:ext>
            </a:extLst>
          </p:cNvPr>
          <p:cNvSpPr txBox="1"/>
          <p:nvPr/>
        </p:nvSpPr>
        <p:spPr>
          <a:xfrm>
            <a:off x="685347" y="5593591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screen</a:t>
            </a:r>
            <a:r>
              <a:rPr lang="fi-FI" dirty="0"/>
              <a:t> </a:t>
            </a:r>
            <a:r>
              <a:rPr lang="fi-FI" dirty="0" err="1"/>
              <a:t>interaction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cases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867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5B3-9FD2-413B-B6A5-C461C43E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404664"/>
            <a:ext cx="7765321" cy="964704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E0C1-5D4D-485A-839A-15163DF1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69368"/>
            <a:ext cx="5266928" cy="964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domain classes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Control Object life</a:t>
            </a:r>
          </a:p>
          <a:p>
            <a:pPr marL="514350" indent="-514350">
              <a:buFont typeface="+mj-lt"/>
              <a:buAutoNum type="arabicPeriod"/>
            </a:pP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87BF8-1D63-4133-94A1-40B62142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7060"/>
            <a:ext cx="7596336" cy="41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0619-DE02-4260-8AC6-6A09014B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EXAMPLE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A986-DCA3-4823-AEA5-D7E83D87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https://www.uml-diagrams.org/examples/online-shopping-example.html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3820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5103-B24C-47EB-87F6-C495DFB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C364-670F-457C-8501-C97E2ED9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Propose a use case diagram for an ATM machine for withdrawing cash. Make the use case simple yet</a:t>
            </a:r>
            <a:br>
              <a:rPr lang="en-US"/>
            </a:br>
            <a:r>
              <a:rPr lang="en-US"/>
              <a:t>informative; only include the major features.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718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B821-B9ED-4350-8EBB-3EE3BFE3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CA9C0-6DE5-432E-B959-833CAC82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458318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6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5E13-37D5-4E87-84C7-9564571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r>
              <a:rPr lang="fi-FI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8873-FC87-49BE-89AD-CFA23E86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use case diagram for a vending machine that sells beverages and snacks. Make use of inclusion</a:t>
            </a:r>
            <a:br>
              <a:rPr lang="en-US" dirty="0"/>
            </a:br>
            <a:r>
              <a:rPr lang="en-US" dirty="0"/>
              <a:t>and extension associations, mark multiplicities, and remember that a vending machine may need technical assistance from time to time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381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0B93-07C4-49E6-9799-2FF0AA72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3A4E7-FFE5-47D9-B6C7-D8CBC609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976664" cy="45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1BD4-E699-4A60-A3BA-CBF396D3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2385"/>
            <a:ext cx="7765321" cy="862360"/>
          </a:xfrm>
        </p:spPr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3AB7-16D5-4011-B92F-0D280A2F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03" y="1133083"/>
            <a:ext cx="5185701" cy="2871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Standard, Graphical notation for </a:t>
            </a:r>
          </a:p>
          <a:p>
            <a:pPr lvl="1"/>
            <a:r>
              <a:rPr lang="en-US" dirty="0"/>
              <a:t>Specifying, visualizing, constructing, and documenting software system</a:t>
            </a:r>
          </a:p>
          <a:p>
            <a:pPr lvl="1"/>
            <a:r>
              <a:rPr lang="en-US" dirty="0"/>
              <a:t>Increase understanding/communication of product to customers and developers</a:t>
            </a:r>
          </a:p>
          <a:p>
            <a:pPr lvl="1"/>
            <a:r>
              <a:rPr lang="en-US" dirty="0"/>
              <a:t>Support for diverse application areas</a:t>
            </a:r>
          </a:p>
          <a:p>
            <a:r>
              <a:rPr lang="en-US" dirty="0"/>
              <a:t>History of the UML	</a:t>
            </a:r>
          </a:p>
          <a:p>
            <a:pPr lvl="1"/>
            <a:r>
              <a:rPr lang="en-US" dirty="0">
                <a:hlinkClick r:id="rId2"/>
              </a:rPr>
              <a:t>https://www.uml-diagrams.org/</a:t>
            </a:r>
            <a:endParaRPr lang="fi-FI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3B5E-F3AD-4384-9EAA-9C97A26D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06273"/>
            <a:ext cx="5059601" cy="2088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A390F6-DB67-4285-BE2B-F757DE6FD80C}"/>
              </a:ext>
            </a:extLst>
          </p:cNvPr>
          <p:cNvSpPr txBox="1"/>
          <p:nvPr/>
        </p:nvSpPr>
        <p:spPr>
          <a:xfrm>
            <a:off x="2249996" y="6094443"/>
            <a:ext cx="6516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https://www.visual-paradigm.com/guide/uml-unified-modeling-language/what-is-uml/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0609-B65B-497B-AC03-2D082A8D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0DB9-9F76-45CA-AF85-C0B9E0A9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Prosa</a:t>
            </a:r>
            <a:r>
              <a:rPr lang="fi-FI" dirty="0"/>
              <a:t> UML </a:t>
            </a:r>
            <a:r>
              <a:rPr lang="fi-FI" dirty="0">
                <a:hlinkClick r:id="rId2"/>
              </a:rPr>
              <a:t>https://www.insoft.fi/</a:t>
            </a:r>
            <a:endParaRPr lang="fi-FI" dirty="0"/>
          </a:p>
          <a:p>
            <a:r>
              <a:rPr lang="fi-FI" dirty="0" err="1"/>
              <a:t>Rational</a:t>
            </a:r>
            <a:r>
              <a:rPr lang="fi-FI" dirty="0"/>
              <a:t> Rose </a:t>
            </a:r>
            <a:r>
              <a:rPr lang="fi-FI" dirty="0">
                <a:hlinkClick r:id="rId3"/>
              </a:rPr>
              <a:t>https://www.ibm.com/docs/kk/rsar/9.5?topic=migration-rational-rose-model</a:t>
            </a:r>
            <a:endParaRPr lang="fi-FI" dirty="0"/>
          </a:p>
          <a:p>
            <a:r>
              <a:rPr lang="en-US" dirty="0"/>
              <a:t>Online UML tools</a:t>
            </a:r>
          </a:p>
          <a:p>
            <a:pPr lvl="1"/>
            <a:r>
              <a:rPr lang="en-US" dirty="0">
                <a:hlinkClick r:id="rId4"/>
              </a:rPr>
              <a:t>https://www.guru99.com/best-uml-tools.html</a:t>
            </a:r>
            <a:endParaRPr lang="en-US" dirty="0"/>
          </a:p>
          <a:p>
            <a:r>
              <a:rPr lang="en-US" dirty="0"/>
              <a:t>Star </a:t>
            </a:r>
            <a:r>
              <a:rPr lang="en-US"/>
              <a:t>UML  (*)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https://staruml.io/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77B8-D1A3-483B-8A12-BAD133E8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UML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5CB3-F958-4985-B625-FDE64FF5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524328" cy="38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7644-3A8D-4B8B-B85A-58A13B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03A6-3030-4C23-AA25-52B0B1F20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4"/>
            <a:ext cx="3598622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Case Diagrams</a:t>
            </a:r>
          </a:p>
          <a:p>
            <a:r>
              <a:rPr lang="en-US" dirty="0"/>
              <a:t>Class Diagrams</a:t>
            </a:r>
          </a:p>
          <a:p>
            <a:r>
              <a:rPr lang="en-US" dirty="0"/>
              <a:t>Package Diagrams</a:t>
            </a:r>
          </a:p>
          <a:p>
            <a:r>
              <a:rPr lang="en-US" dirty="0"/>
              <a:t>Interaction Diagrams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Collaboration</a:t>
            </a:r>
          </a:p>
          <a:p>
            <a:r>
              <a:rPr lang="en-US" dirty="0"/>
              <a:t>Activity Diagrams</a:t>
            </a:r>
          </a:p>
          <a:p>
            <a:r>
              <a:rPr lang="en-US" dirty="0"/>
              <a:t>State Transition Diagrams</a:t>
            </a:r>
          </a:p>
          <a:p>
            <a:r>
              <a:rPr lang="en-US" dirty="0"/>
              <a:t>Deployment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F3973-2090-4689-A767-7D15360A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204864"/>
            <a:ext cx="4988024" cy="32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7D99-809C-4B98-84C2-90E38732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765321" cy="875183"/>
          </a:xfrm>
        </p:spPr>
        <p:txBody>
          <a:bodyPr/>
          <a:lstStyle/>
          <a:p>
            <a:r>
              <a:rPr lang="fi-FI" dirty="0"/>
              <a:t>UML </a:t>
            </a:r>
            <a:r>
              <a:rPr lang="fi-FI" dirty="0" err="1"/>
              <a:t>Cheat</a:t>
            </a:r>
            <a:r>
              <a:rPr lang="fi-FI" dirty="0"/>
              <a:t> </a:t>
            </a:r>
            <a:r>
              <a:rPr lang="fi-FI" dirty="0" err="1"/>
              <a:t>Sheet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FF096-DCEB-4A0D-9E32-A99306B4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268760"/>
            <a:ext cx="41052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4DC3-B0EC-4E61-8B23-F35CD88C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Object </a:t>
            </a:r>
            <a:r>
              <a:rPr lang="fi-FI" dirty="0" err="1"/>
              <a:t>class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16F83-4E5C-4ED8-B5C2-2520AC8F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147887"/>
            <a:ext cx="6477000" cy="2562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6A60E-DAA9-4C5D-9905-6B0386C9F45B}"/>
              </a:ext>
            </a:extLst>
          </p:cNvPr>
          <p:cNvSpPr txBox="1"/>
          <p:nvPr/>
        </p:nvSpPr>
        <p:spPr>
          <a:xfrm>
            <a:off x="3851920" y="515719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instances of Class Diagram and links among them</a:t>
            </a:r>
          </a:p>
        </p:txBody>
      </p:sp>
    </p:spTree>
    <p:extLst>
      <p:ext uri="{BB962C8B-B14F-4D97-AF65-F5344CB8AC3E}">
        <p14:creationId xmlns:p14="http://schemas.microsoft.com/office/powerpoint/2010/main" val="180073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AF76-F5B1-459A-AF82-DC6D65F9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04664"/>
            <a:ext cx="7765321" cy="1019199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fi-FI" dirty="0"/>
              <a:t> </a:t>
            </a:r>
            <a:r>
              <a:rPr lang="en-US" dirty="0"/>
              <a:t>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7FAE2-5CF5-4EA5-AB23-A11916F9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53329"/>
            <a:ext cx="6506380" cy="45090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EC7D2A-5607-46B6-9DA4-5A38D400D7F5}"/>
              </a:ext>
            </a:extLst>
          </p:cNvPr>
          <p:cNvSpPr/>
          <p:nvPr/>
        </p:nvSpPr>
        <p:spPr>
          <a:xfrm>
            <a:off x="7910028" y="3501008"/>
            <a:ext cx="298376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6672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5913</TotalTime>
  <Words>466</Words>
  <Application>Microsoft Office PowerPoint</Application>
  <PresentationFormat>On-screen Show (4:3)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Bookman Old Style</vt:lpstr>
      <vt:lpstr>Rockwell</vt:lpstr>
      <vt:lpstr>Damask</vt:lpstr>
      <vt:lpstr>Unified Modeling Language (UML)</vt:lpstr>
      <vt:lpstr>What is UML</vt:lpstr>
      <vt:lpstr>Why use UML</vt:lpstr>
      <vt:lpstr>Tools</vt:lpstr>
      <vt:lpstr>UML DIAGRAM</vt:lpstr>
      <vt:lpstr>UML Baseline</vt:lpstr>
      <vt:lpstr>UML Cheat Sheet</vt:lpstr>
      <vt:lpstr>Object class</vt:lpstr>
      <vt:lpstr>Object interaction</vt:lpstr>
      <vt:lpstr>Composit Diagram</vt:lpstr>
      <vt:lpstr>Package Diagram</vt:lpstr>
      <vt:lpstr>Package</vt:lpstr>
      <vt:lpstr>Activity Diagram</vt:lpstr>
      <vt:lpstr>Use Case Diagram</vt:lpstr>
      <vt:lpstr>High-level of use case description</vt:lpstr>
      <vt:lpstr>Expanded (detailed)-step by step  </vt:lpstr>
      <vt:lpstr>Use Case diagram</vt:lpstr>
      <vt:lpstr>State Machine</vt:lpstr>
      <vt:lpstr>State Machine Diagram</vt:lpstr>
      <vt:lpstr>Sequence Diagram</vt:lpstr>
      <vt:lpstr>Sequence Diagram 2</vt:lpstr>
      <vt:lpstr>Sequence Diagram</vt:lpstr>
      <vt:lpstr>Sequence diagram</vt:lpstr>
      <vt:lpstr>EXAMPLE UML</vt:lpstr>
      <vt:lpstr>EXERCISE 1</vt:lpstr>
      <vt:lpstr>Solution</vt:lpstr>
      <vt:lpstr>Exercise II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Amir Dirin</dc:creator>
  <cp:lastModifiedBy>Amir Dirin</cp:lastModifiedBy>
  <cp:revision>42</cp:revision>
  <dcterms:created xsi:type="dcterms:W3CDTF">2022-09-03T08:01:12Z</dcterms:created>
  <dcterms:modified xsi:type="dcterms:W3CDTF">2023-01-30T06:55:13Z</dcterms:modified>
</cp:coreProperties>
</file>