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6" d="100"/>
          <a:sy n="126" d="100"/>
        </p:scale>
        <p:origin x="153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6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4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0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157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68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49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051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36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189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6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29.1.2023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-paradigm.com/guide/uml-unified-modeling-language/what-is-use-case-diagra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02624" cy="1470025"/>
          </a:xfrm>
        </p:spPr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457939"/>
            <a:ext cx="2336304" cy="1752600"/>
          </a:xfrm>
        </p:spPr>
        <p:txBody>
          <a:bodyPr/>
          <a:lstStyle/>
          <a:p>
            <a:r>
              <a:rPr lang="fi-FI" dirty="0"/>
              <a:t>Amir Dirin</a:t>
            </a:r>
          </a:p>
          <a:p>
            <a:endParaRPr lang="fi-FI" dirty="0"/>
          </a:p>
          <a:p>
            <a:r>
              <a:rPr lang="fi-FI" dirty="0"/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19AC6-C054-44EA-BC4E-2A0D958B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2881875"/>
            <a:ext cx="5177606" cy="30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F6F0-A71A-402E-9D91-3AEAA0E2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06336-226D-48B5-8D7E-900254DC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728290"/>
            <a:ext cx="5832648" cy="49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E1FF-F3F5-48DA-8F49-D5B5B6B3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r>
              <a:rPr lang="fi-FI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BB0C-0FC0-473B-8F52-FB60E17E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r>
              <a:rPr lang="fi-FI" dirty="0"/>
              <a:t> for web for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managment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at </a:t>
            </a:r>
            <a:r>
              <a:rPr lang="fi-FI" dirty="0" err="1"/>
              <a:t>university</a:t>
            </a:r>
            <a:endParaRPr lang="fi-FI" dirty="0"/>
          </a:p>
          <a:p>
            <a:r>
              <a:rPr lang="fi-FI" dirty="0" err="1"/>
              <a:t>Actors</a:t>
            </a:r>
            <a:r>
              <a:rPr lang="fi-FI" dirty="0"/>
              <a:t>:</a:t>
            </a:r>
          </a:p>
          <a:p>
            <a:r>
              <a:rPr lang="fi-FI" dirty="0" err="1"/>
              <a:t>Users</a:t>
            </a:r>
            <a:r>
              <a:rPr lang="fi-FI" dirty="0"/>
              <a:t> (</a:t>
            </a:r>
            <a:r>
              <a:rPr lang="fi-FI" dirty="0" err="1"/>
              <a:t>Student</a:t>
            </a:r>
            <a:r>
              <a:rPr lang="fi-FI" dirty="0"/>
              <a:t>, </a:t>
            </a:r>
            <a:r>
              <a:rPr lang="fi-FI" dirty="0" err="1"/>
              <a:t>Staff</a:t>
            </a:r>
            <a:r>
              <a:rPr lang="fi-FI" dirty="0"/>
              <a:t>) </a:t>
            </a:r>
          </a:p>
          <a:p>
            <a:r>
              <a:rPr lang="fi-FI" dirty="0"/>
              <a:t>Liberian</a:t>
            </a:r>
          </a:p>
          <a:p>
            <a:r>
              <a:rPr lang="fi-FI" dirty="0" err="1"/>
              <a:t>Database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951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2FCC-16B5-49E7-B039-FB6C191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Answer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7413-4087-4705-8A02-30876885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854825"/>
            <a:ext cx="6624736" cy="51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2D64-CC19-40A3-81D5-DE3E8C41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46A0-0150-4DE8-BBB0-F6A01C83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  <a:p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requirments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endParaRPr lang="fi-FI" dirty="0"/>
          </a:p>
          <a:p>
            <a:r>
              <a:rPr lang="fi-FI" dirty="0" err="1"/>
              <a:t>Actor</a:t>
            </a:r>
            <a:endParaRPr lang="fi-FI" dirty="0"/>
          </a:p>
          <a:p>
            <a:r>
              <a:rPr lang="fi-FI" dirty="0" err="1"/>
              <a:t>include</a:t>
            </a:r>
            <a:endParaRPr lang="fi-FI" dirty="0"/>
          </a:p>
          <a:p>
            <a:r>
              <a:rPr lang="fi-FI" dirty="0" err="1"/>
              <a:t>Extend</a:t>
            </a:r>
            <a:endParaRPr lang="fi-FI" dirty="0"/>
          </a:p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specification</a:t>
            </a:r>
            <a:r>
              <a:rPr lang="fi-FI" dirty="0"/>
              <a:t>/definition/ </a:t>
            </a:r>
            <a:r>
              <a:rPr lang="fi-FI" dirty="0" err="1"/>
              <a:t>description</a:t>
            </a:r>
            <a:endParaRPr lang="fi-FI" dirty="0"/>
          </a:p>
          <a:p>
            <a:r>
              <a:rPr lang="fi-FI" dirty="0" err="1"/>
              <a:t>Flow</a:t>
            </a:r>
            <a:r>
              <a:rPr lang="fi-FI" dirty="0"/>
              <a:t> of </a:t>
            </a:r>
            <a:r>
              <a:rPr lang="fi-FI" dirty="0" err="1"/>
              <a:t>events</a:t>
            </a:r>
            <a:endParaRPr lang="fi-FI" dirty="0"/>
          </a:p>
          <a:p>
            <a:r>
              <a:rPr lang="fi-FI" dirty="0"/>
              <a:t>Non-</a:t>
            </a:r>
            <a:r>
              <a:rPr lang="fi-FI" dirty="0" err="1"/>
              <a:t>functional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 / </a:t>
            </a:r>
            <a:r>
              <a:rPr lang="fi-FI" dirty="0" err="1"/>
              <a:t>shadow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case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15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F956-1BC3-4732-954E-D41C6D0B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User Case </a:t>
            </a:r>
            <a:r>
              <a:rPr lang="fi-FI" dirty="0" err="1"/>
              <a:t>Diagram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50EC-F7F3-4586-A58F-7067CE6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3890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cases represent system functionality the requirements of the system from user’s perspective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Specify the context of a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Capture the requirement of a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Validate a system,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Drive implementation and generate test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diagram that shows a set of use cases and actors, and their relationships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51593-E3F3-4E94-9F51-645393F6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456344"/>
            <a:ext cx="44644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8729-267C-443A-8CCF-A6CF30F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13" y="703265"/>
            <a:ext cx="8229600" cy="709512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Notations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757-AF97-49AA-9134-BD22C466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13" y="1916832"/>
            <a:ext cx="4333289" cy="4165923"/>
          </a:xfrm>
        </p:spPr>
        <p:txBody>
          <a:bodyPr>
            <a:normAutofit fontScale="85000" lnSpcReduction="10000"/>
          </a:bodyPr>
          <a:lstStyle/>
          <a:p>
            <a:r>
              <a:rPr lang="fi-FI" sz="2000" b="1" dirty="0" err="1"/>
              <a:t>Use</a:t>
            </a:r>
            <a:r>
              <a:rPr lang="fi-FI" sz="2000" b="1" dirty="0"/>
              <a:t>  Case: </a:t>
            </a:r>
            <a:r>
              <a:rPr lang="fi-FI" sz="2000" dirty="0" err="1"/>
              <a:t>sequence</a:t>
            </a:r>
            <a:r>
              <a:rPr lang="fi-FI" sz="2000" dirty="0"/>
              <a:t> </a:t>
            </a:r>
            <a:r>
              <a:rPr lang="fi-FI" sz="2000" dirty="0" err="1"/>
              <a:t>actions</a:t>
            </a:r>
            <a:r>
              <a:rPr lang="fi-FI" sz="2000" dirty="0"/>
              <a:t>, </a:t>
            </a:r>
            <a:r>
              <a:rPr lang="fi-FI" sz="2000" dirty="0" err="1"/>
              <a:t>including</a:t>
            </a:r>
            <a:r>
              <a:rPr lang="fi-FI" sz="2000" dirty="0"/>
              <a:t> </a:t>
            </a:r>
            <a:r>
              <a:rPr lang="fi-FI" sz="2000" dirty="0" err="1"/>
              <a:t>variants</a:t>
            </a:r>
            <a:r>
              <a:rPr lang="fi-FI" sz="2000" dirty="0"/>
              <a:t>,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 </a:t>
            </a:r>
            <a:r>
              <a:rPr lang="fi-FI" sz="2000" dirty="0" err="1"/>
              <a:t>performs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yields</a:t>
            </a:r>
            <a:r>
              <a:rPr lang="fi-FI" sz="2000" dirty="0"/>
              <a:t> an </a:t>
            </a:r>
            <a:r>
              <a:rPr lang="fi-FI" sz="2000" dirty="0" err="1"/>
              <a:t>observable</a:t>
            </a:r>
            <a:r>
              <a:rPr lang="fi-FI" sz="2000" dirty="0"/>
              <a:t> </a:t>
            </a:r>
            <a:r>
              <a:rPr lang="fi-FI" sz="2000" dirty="0" err="1"/>
              <a:t>value</a:t>
            </a:r>
            <a:r>
              <a:rPr lang="fi-FI" sz="2000" dirty="0"/>
              <a:t> to an </a:t>
            </a:r>
            <a:r>
              <a:rPr lang="fi-FI" sz="2000" dirty="0" err="1"/>
              <a:t>actor</a:t>
            </a:r>
            <a:endParaRPr lang="fi-FI" sz="2000" dirty="0"/>
          </a:p>
          <a:p>
            <a:endParaRPr lang="fi-FI" sz="2000" dirty="0"/>
          </a:p>
          <a:p>
            <a:r>
              <a:rPr lang="fi-FI" sz="2000" b="1" dirty="0" err="1"/>
              <a:t>Actor</a:t>
            </a:r>
            <a:r>
              <a:rPr lang="fi-FI" sz="2000" b="1" dirty="0"/>
              <a:t>: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people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systems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provide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receive</a:t>
            </a:r>
            <a:r>
              <a:rPr lang="fi-FI" sz="2000" dirty="0"/>
              <a:t> </a:t>
            </a:r>
            <a:r>
              <a:rPr lang="fi-FI" sz="2000" dirty="0" err="1"/>
              <a:t>information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system</a:t>
            </a:r>
            <a:r>
              <a:rPr lang="fi-FI" sz="2000" dirty="0"/>
              <a:t>.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stakeholders</a:t>
            </a:r>
            <a:r>
              <a:rPr lang="fi-FI" sz="2000" dirty="0"/>
              <a:t> of a </a:t>
            </a:r>
            <a:r>
              <a:rPr lang="fi-FI" sz="2000" dirty="0" err="1"/>
              <a:t>system</a:t>
            </a:r>
            <a:r>
              <a:rPr lang="fi-FI" sz="2000" dirty="0"/>
              <a:t>.</a:t>
            </a:r>
          </a:p>
          <a:p>
            <a:endParaRPr lang="fi-FI" sz="2000" dirty="0"/>
          </a:p>
          <a:p>
            <a:r>
              <a:rPr lang="fi-FI" sz="2000" b="1" dirty="0" err="1"/>
              <a:t>Include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explicitly</a:t>
            </a:r>
            <a:r>
              <a:rPr lang="fi-FI" sz="2000" dirty="0"/>
              <a:t> </a:t>
            </a:r>
            <a:r>
              <a:rPr lang="fi-FI" sz="2000" dirty="0" err="1"/>
              <a:t>incorporate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another</a:t>
            </a:r>
            <a:r>
              <a:rPr lang="fi-FI" sz="2000" dirty="0"/>
              <a:t> </a:t>
            </a:r>
            <a:r>
              <a:rPr lang="fi-FI" sz="2000" dirty="0" err="1"/>
              <a:t>user</a:t>
            </a:r>
            <a:r>
              <a:rPr lang="fi-FI" sz="2000" dirty="0"/>
              <a:t> case at a </a:t>
            </a:r>
            <a:r>
              <a:rPr lang="fi-FI" sz="2000" dirty="0" err="1"/>
              <a:t>location</a:t>
            </a:r>
            <a:r>
              <a:rPr lang="fi-FI" sz="2000" dirty="0"/>
              <a:t> </a:t>
            </a:r>
            <a:r>
              <a:rPr lang="fi-FI" sz="2000" dirty="0" err="1"/>
              <a:t>specified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endParaRPr lang="fi-FI" sz="2000" dirty="0"/>
          </a:p>
          <a:p>
            <a:endParaRPr lang="fi-FI" sz="2000" b="1" dirty="0"/>
          </a:p>
          <a:p>
            <a:r>
              <a:rPr lang="fi-FI" sz="2000" b="1" dirty="0" err="1"/>
              <a:t>Extend</a:t>
            </a:r>
            <a:r>
              <a:rPr lang="fi-FI" sz="2000" b="1" dirty="0"/>
              <a:t>: </a:t>
            </a:r>
            <a:r>
              <a:rPr lang="fi-FI" sz="2000" dirty="0" err="1"/>
              <a:t>Specifies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target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case </a:t>
            </a:r>
            <a:r>
              <a:rPr lang="fi-FI" sz="2000" dirty="0" err="1"/>
              <a:t>extends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behaviour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source</a:t>
            </a:r>
            <a:r>
              <a:rPr lang="fi-FI" sz="2000" dirty="0"/>
              <a:t>.</a:t>
            </a:r>
            <a:endParaRPr lang="fi-FI" sz="2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3DE35-9489-48C9-99F0-72C1654AE1F5}"/>
              </a:ext>
            </a:extLst>
          </p:cNvPr>
          <p:cNvSpPr/>
          <p:nvPr/>
        </p:nvSpPr>
        <p:spPr>
          <a:xfrm>
            <a:off x="6516216" y="1927223"/>
            <a:ext cx="1120076" cy="48484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E3E3C-23F9-4C75-AD50-DAD6B69C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35" y="2888940"/>
            <a:ext cx="698037" cy="10801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024994-DE05-44FE-911D-C7AA61070665}"/>
              </a:ext>
            </a:extLst>
          </p:cNvPr>
          <p:cNvCxnSpPr/>
          <p:nvPr/>
        </p:nvCxnSpPr>
        <p:spPr>
          <a:xfrm>
            <a:off x="6751807" y="4581128"/>
            <a:ext cx="884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7B5C9F-71C9-4C92-ADF3-6AC798BA055F}"/>
              </a:ext>
            </a:extLst>
          </p:cNvPr>
          <p:cNvCxnSpPr/>
          <p:nvPr/>
        </p:nvCxnSpPr>
        <p:spPr>
          <a:xfrm flipH="1">
            <a:off x="6727235" y="5589240"/>
            <a:ext cx="88448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320-E3FB-452A-ABA2-BC862B17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</a:t>
            </a:r>
            <a:r>
              <a:rPr lang="fi-FI" dirty="0"/>
              <a:t> Case </a:t>
            </a:r>
            <a:r>
              <a:rPr lang="fi-FI" dirty="0" err="1"/>
              <a:t>Diagram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32E32-F237-4504-9614-5592F70C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EC1C3-3106-447E-8429-EC79AFF4B2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89717" y="2852936"/>
            <a:ext cx="1174171" cy="92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E7C5B8-5811-4DF2-8904-1B1A444D3DF9}"/>
              </a:ext>
            </a:extLst>
          </p:cNvPr>
          <p:cNvSpPr txBox="1"/>
          <p:nvPr/>
        </p:nvSpPr>
        <p:spPr>
          <a:xfrm>
            <a:off x="3923928" y="263691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beings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, </a:t>
            </a:r>
            <a:r>
              <a:rPr lang="fi-FI" dirty="0" err="1"/>
              <a:t>timers</a:t>
            </a:r>
            <a:r>
              <a:rPr lang="fi-FI" dirty="0"/>
              <a:t> and </a:t>
            </a:r>
            <a:r>
              <a:rPr lang="fi-FI" dirty="0" err="1"/>
              <a:t>clocks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hardware </a:t>
            </a:r>
            <a:r>
              <a:rPr lang="fi-FI" dirty="0" err="1"/>
              <a:t>devices</a:t>
            </a:r>
            <a:r>
              <a:rPr lang="fi-FI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0D55A-2174-4BC8-82C7-12B6B546716F}"/>
              </a:ext>
            </a:extLst>
          </p:cNvPr>
          <p:cNvCxnSpPr/>
          <p:nvPr/>
        </p:nvCxnSpPr>
        <p:spPr>
          <a:xfrm>
            <a:off x="2483768" y="3861048"/>
            <a:ext cx="151216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66426-8DEA-4D39-A18C-4F04344581D5}"/>
              </a:ext>
            </a:extLst>
          </p:cNvPr>
          <p:cNvSpPr txBox="1"/>
          <p:nvPr/>
        </p:nvSpPr>
        <p:spPr>
          <a:xfrm>
            <a:off x="4355976" y="450912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actor</a:t>
            </a:r>
            <a:r>
              <a:rPr lang="fi-FI" dirty="0"/>
              <a:t>).</a:t>
            </a:r>
          </a:p>
          <a:p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stimuli</a:t>
            </a:r>
            <a:r>
              <a:rPr lang="fi-FI" dirty="0"/>
              <a:t> 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dirty="0" err="1"/>
              <a:t>secondary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(</a:t>
            </a:r>
            <a:r>
              <a:rPr lang="fi-FI" dirty="0" err="1"/>
              <a:t>passive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8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5CF-6077-4381-A9D3-83AC6190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Actors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AE5C9-29D2-45E0-A1F3-CE277FDC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59"/>
            <a:ext cx="914061" cy="1414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B6216-945A-4EF2-9104-1F7751489963}"/>
              </a:ext>
            </a:extLst>
          </p:cNvPr>
          <p:cNvSpPr txBox="1"/>
          <p:nvPr/>
        </p:nvSpPr>
        <p:spPr>
          <a:xfrm>
            <a:off x="2895498" y="252007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interested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12C69-B056-4F30-BD27-92152CB4DC9D}"/>
              </a:ext>
            </a:extLst>
          </p:cNvPr>
          <p:cNvSpPr txBox="1"/>
          <p:nvPr/>
        </p:nvSpPr>
        <p:spPr>
          <a:xfrm>
            <a:off x="2859824" y="314096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EFF6A-FF07-4484-BF85-2D0445477B55}"/>
              </a:ext>
            </a:extLst>
          </p:cNvPr>
          <p:cNvSpPr txBox="1"/>
          <p:nvPr/>
        </p:nvSpPr>
        <p:spPr>
          <a:xfrm>
            <a:off x="2895498" y="4079743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interface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E8261-1EBE-42E6-B383-FC275262A838}"/>
              </a:ext>
            </a:extLst>
          </p:cNvPr>
          <p:cNvSpPr txBox="1"/>
          <p:nvPr/>
        </p:nvSpPr>
        <p:spPr>
          <a:xfrm>
            <a:off x="2859824" y="501851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Who</a:t>
            </a:r>
            <a:r>
              <a:rPr lang="fi-FI" dirty="0"/>
              <a:t> /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C2DE5-91F1-4624-A7C4-96E15452A606}"/>
              </a:ext>
            </a:extLst>
          </p:cNvPr>
          <p:cNvCxnSpPr>
            <a:cxnSpLocks/>
          </p:cNvCxnSpPr>
          <p:nvPr/>
        </p:nvCxnSpPr>
        <p:spPr>
          <a:xfrm flipV="1">
            <a:off x="2483768" y="2889406"/>
            <a:ext cx="504056" cy="57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5DCDA8-1FD4-4651-877C-2F3E4B97CF8D}"/>
              </a:ext>
            </a:extLst>
          </p:cNvPr>
          <p:cNvCxnSpPr>
            <a:cxnSpLocks/>
          </p:cNvCxnSpPr>
          <p:nvPr/>
        </p:nvCxnSpPr>
        <p:spPr>
          <a:xfrm>
            <a:off x="2483768" y="3573016"/>
            <a:ext cx="411730" cy="7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F4913E-B74F-48BF-9AD3-1D1D0CCA9318}"/>
              </a:ext>
            </a:extLst>
          </p:cNvPr>
          <p:cNvCxnSpPr/>
          <p:nvPr/>
        </p:nvCxnSpPr>
        <p:spPr>
          <a:xfrm>
            <a:off x="2436742" y="3683669"/>
            <a:ext cx="458756" cy="136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2CF8C-9CB6-4200-A5F6-208B0C41B672}"/>
              </a:ext>
            </a:extLst>
          </p:cNvPr>
          <p:cNvCxnSpPr/>
          <p:nvPr/>
        </p:nvCxnSpPr>
        <p:spPr>
          <a:xfrm>
            <a:off x="2442418" y="3608584"/>
            <a:ext cx="453080" cy="6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6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A943-222E-4187-B604-5E879B8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E7F4C-A27A-46A5-BD5A-F59C97C6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12" y="2132856"/>
            <a:ext cx="2246416" cy="79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D6200-5ABA-4643-9E4E-9ABF8AE7A45A}"/>
              </a:ext>
            </a:extLst>
          </p:cNvPr>
          <p:cNvSpPr txBox="1"/>
          <p:nvPr/>
        </p:nvSpPr>
        <p:spPr>
          <a:xfrm>
            <a:off x="1691680" y="252890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1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7CC88-3804-4CEA-B6FE-2B19E86A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66899"/>
            <a:ext cx="2880320" cy="142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919BF1-AB94-4474-A5C0-40EFA86588B6}"/>
              </a:ext>
            </a:extLst>
          </p:cNvPr>
          <p:cNvSpPr txBox="1"/>
          <p:nvPr/>
        </p:nvSpPr>
        <p:spPr>
          <a:xfrm>
            <a:off x="5292080" y="30689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100" dirty="0"/>
              <a:t>2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B613F-2961-4F83-B1AC-F70A5E94678E}"/>
              </a:ext>
            </a:extLst>
          </p:cNvPr>
          <p:cNvSpPr txBox="1"/>
          <p:nvPr/>
        </p:nvSpPr>
        <p:spPr>
          <a:xfrm>
            <a:off x="5243874" y="2002051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 err="1"/>
              <a:t>Include</a:t>
            </a:r>
            <a:r>
              <a:rPr lang="fi-FI" sz="1100" dirty="0"/>
              <a:t> </a:t>
            </a:r>
            <a:r>
              <a:rPr lang="fi-FI" sz="1100" dirty="0" err="1"/>
              <a:t>Relationship</a:t>
            </a: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9A340-E0E6-4C97-BE7A-059C95D0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12" y="3889718"/>
            <a:ext cx="3062858" cy="702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2A52D6-7C4E-470C-ACC1-F20D0FD98898}"/>
              </a:ext>
            </a:extLst>
          </p:cNvPr>
          <p:cNvSpPr txBox="1"/>
          <p:nvPr/>
        </p:nvSpPr>
        <p:spPr>
          <a:xfrm>
            <a:off x="2051720" y="4461224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50" dirty="0"/>
              <a:t>3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D358-F8C0-419F-B7C4-73E7F6D1F294}"/>
              </a:ext>
            </a:extLst>
          </p:cNvPr>
          <p:cNvSpPr txBox="1"/>
          <p:nvPr/>
        </p:nvSpPr>
        <p:spPr>
          <a:xfrm>
            <a:off x="1475656" y="35730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Extend</a:t>
            </a:r>
            <a:r>
              <a:rPr lang="fi-FI" sz="1200" dirty="0"/>
              <a:t> </a:t>
            </a:r>
            <a:r>
              <a:rPr lang="fi-FI" sz="1200" dirty="0" err="1"/>
              <a:t>Relationship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CA12DF-3E41-4926-A6F2-D8D142CA4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654" y="3751738"/>
            <a:ext cx="2369232" cy="1418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0C7A8A-5C6D-41C3-83B1-0DE5B463E699}"/>
              </a:ext>
            </a:extLst>
          </p:cNvPr>
          <p:cNvSpPr txBox="1"/>
          <p:nvPr/>
        </p:nvSpPr>
        <p:spPr>
          <a:xfrm>
            <a:off x="5174353" y="4967457"/>
            <a:ext cx="18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100" dirty="0"/>
              <a:t>4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F7EDD-A2E1-490E-A9AF-A71A58E1386C}"/>
              </a:ext>
            </a:extLst>
          </p:cNvPr>
          <p:cNvSpPr txBox="1"/>
          <p:nvPr/>
        </p:nvSpPr>
        <p:spPr>
          <a:xfrm>
            <a:off x="5927950" y="3889718"/>
            <a:ext cx="204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Generalization</a:t>
            </a:r>
            <a:r>
              <a:rPr lang="fi-FI" sz="1200" dirty="0"/>
              <a:t> </a:t>
            </a:r>
            <a:r>
              <a:rPr lang="fi-FI" sz="1200" dirty="0" err="1"/>
              <a:t>Relationship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CFB2E1-8ABC-4C72-910D-AE87E6892330}"/>
              </a:ext>
            </a:extLst>
          </p:cNvPr>
          <p:cNvSpPr txBox="1"/>
          <p:nvPr/>
        </p:nvSpPr>
        <p:spPr>
          <a:xfrm>
            <a:off x="1187624" y="6069887"/>
            <a:ext cx="77768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From: </a:t>
            </a:r>
            <a:r>
              <a:rPr lang="en-US" sz="1050" dirty="0">
                <a:solidFill>
                  <a:srgbClr val="2998E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https://www.visual-paradigm.com/guide/uml-unified-modeling-language/what-is-use-case-diagram/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26540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7E4-76FC-4168-90F6-20A085E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Vehicle</a:t>
            </a:r>
            <a:r>
              <a:rPr lang="fi-FI" dirty="0"/>
              <a:t> </a:t>
            </a:r>
            <a:r>
              <a:rPr lang="fi-FI" dirty="0" err="1"/>
              <a:t>Sales</a:t>
            </a:r>
            <a:r>
              <a:rPr lang="fi-FI" dirty="0"/>
              <a:t> Systems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DE46-E27F-4992-9ADC-C808C604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0" y="2132856"/>
            <a:ext cx="7452320" cy="35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5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BB44-0CC3-464E-99D4-947AEFD4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Exercise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959D-F52A-4D13-8185-B8D2ED30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diagram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describe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relations</a:t>
            </a:r>
            <a:r>
              <a:rPr lang="fi-FI" dirty="0"/>
              <a:t> of </a:t>
            </a:r>
            <a:r>
              <a:rPr lang="fi-FI" dirty="0" err="1"/>
              <a:t>actors</a:t>
            </a:r>
            <a:r>
              <a:rPr lang="fi-FI" dirty="0"/>
              <a:t> and </a:t>
            </a:r>
            <a:r>
              <a:rPr lang="fi-FI" dirty="0" err="1"/>
              <a:t>actions</a:t>
            </a:r>
            <a:r>
              <a:rPr lang="fi-FI" dirty="0"/>
              <a:t>.</a:t>
            </a:r>
          </a:p>
          <a:p>
            <a:r>
              <a:rPr lang="fi-FI" dirty="0"/>
              <a:t>A </a:t>
            </a:r>
            <a:r>
              <a:rPr lang="fi-FI" dirty="0" err="1"/>
              <a:t>resturant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for </a:t>
            </a:r>
            <a:r>
              <a:rPr lang="fi-FI" dirty="0" err="1"/>
              <a:t>example</a:t>
            </a:r>
            <a:r>
              <a:rPr lang="fi-FI" dirty="0"/>
              <a:t>,</a:t>
            </a:r>
          </a:p>
          <a:p>
            <a:r>
              <a:rPr lang="fi-FI" dirty="0"/>
              <a:t> 	</a:t>
            </a:r>
            <a:r>
              <a:rPr lang="fi-FI" dirty="0" err="1"/>
              <a:t>Waiter</a:t>
            </a:r>
            <a:r>
              <a:rPr lang="fi-FI" dirty="0"/>
              <a:t>, Client, </a:t>
            </a:r>
            <a:r>
              <a:rPr lang="fi-FI" dirty="0" err="1"/>
              <a:t>Cashier</a:t>
            </a:r>
            <a:r>
              <a:rPr lang="fi-FI" dirty="0"/>
              <a:t>, and </a:t>
            </a:r>
            <a:r>
              <a:rPr lang="fi-FI" dirty="0" err="1"/>
              <a:t>Chef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10126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1682</TotalTime>
  <Words>340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Use Case Diagram</vt:lpstr>
      <vt:lpstr>PowerPoint Presentation</vt:lpstr>
      <vt:lpstr>User Case Diagram</vt:lpstr>
      <vt:lpstr>Notations</vt:lpstr>
      <vt:lpstr>Use Case Diagram</vt:lpstr>
      <vt:lpstr>Actors</vt:lpstr>
      <vt:lpstr>EXAMPLE</vt:lpstr>
      <vt:lpstr>Vehicle Sales Systems</vt:lpstr>
      <vt:lpstr>Exercise</vt:lpstr>
      <vt:lpstr>Answer</vt:lpstr>
      <vt:lpstr>Exercise 2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Amir Dirin</dc:creator>
  <cp:lastModifiedBy>Amir Dirin</cp:lastModifiedBy>
  <cp:revision>17</cp:revision>
  <dcterms:created xsi:type="dcterms:W3CDTF">2022-09-16T07:47:43Z</dcterms:created>
  <dcterms:modified xsi:type="dcterms:W3CDTF">2023-01-29T15:40:54Z</dcterms:modified>
</cp:coreProperties>
</file>