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8" d="100"/>
          <a:sy n="68" d="100"/>
        </p:scale>
        <p:origin x="126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30.1.2023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36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30.1.2023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46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30.1.2023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260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30.1.2023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157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30.1.2023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47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30.1.2023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468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30.1.2023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495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30.1.2023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051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30.1.2023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8364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F0FFEF4-6DFB-40EC-A31E-79632E98FD5E}" type="datetimeFigureOut">
              <a:rPr lang="fi-FI" smtClean="0"/>
              <a:t>30.1.2023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4189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30.1.2023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65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0FFEF4-6DFB-40EC-A31E-79632E98FD5E}" type="datetimeFigureOut">
              <a:rPr lang="fi-FI" smtClean="0"/>
              <a:t>30.1.2023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98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isual-paradigm.com/guide/uml-unified-modeling-language/what-is-use-case-diagra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02624" cy="1470025"/>
          </a:xfrm>
        </p:spPr>
        <p:txBody>
          <a:bodyPr/>
          <a:lstStyle/>
          <a:p>
            <a:r>
              <a:rPr lang="fi-FI" dirty="0" err="1"/>
              <a:t>Use</a:t>
            </a:r>
            <a:r>
              <a:rPr lang="fi-FI" dirty="0"/>
              <a:t> Case </a:t>
            </a:r>
            <a:r>
              <a:rPr lang="fi-FI" dirty="0" err="1"/>
              <a:t>Diagram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457939"/>
            <a:ext cx="2336304" cy="1752600"/>
          </a:xfrm>
        </p:spPr>
        <p:txBody>
          <a:bodyPr/>
          <a:lstStyle/>
          <a:p>
            <a:r>
              <a:rPr lang="fi-FI" dirty="0"/>
              <a:t>Amir Dirin</a:t>
            </a:r>
          </a:p>
          <a:p>
            <a:endParaRPr lang="fi-FI" dirty="0"/>
          </a:p>
          <a:p>
            <a:r>
              <a:rPr lang="fi-FI" dirty="0"/>
              <a:t>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219AC6-C054-44EA-BC4E-2A0D958BC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50" y="2881875"/>
            <a:ext cx="5177606" cy="30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9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F6F0-A71A-402E-9D91-3AEAA0E2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41686"/>
          </a:xfrm>
        </p:spPr>
        <p:txBody>
          <a:bodyPr>
            <a:normAutofit fontScale="90000"/>
          </a:bodyPr>
          <a:lstStyle/>
          <a:p>
            <a:r>
              <a:rPr lang="fi-FI" dirty="0" err="1"/>
              <a:t>Answer</a:t>
            </a:r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06336-226D-48B5-8D7E-900254DC7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728290"/>
            <a:ext cx="8259256" cy="536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7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E1FF-F3F5-48DA-8F49-D5B5B6B3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Exercise</a:t>
            </a:r>
            <a:r>
              <a:rPr lang="fi-FI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7BB0C-0FC0-473B-8F52-FB60E17E0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Create</a:t>
            </a:r>
            <a:r>
              <a:rPr lang="fi-FI" dirty="0"/>
              <a:t> a </a:t>
            </a:r>
            <a:r>
              <a:rPr lang="fi-FI" dirty="0" err="1"/>
              <a:t>use</a:t>
            </a:r>
            <a:r>
              <a:rPr lang="fi-FI" dirty="0"/>
              <a:t> case </a:t>
            </a:r>
            <a:r>
              <a:rPr lang="fi-FI" dirty="0" err="1"/>
              <a:t>diagram</a:t>
            </a:r>
            <a:r>
              <a:rPr lang="fi-FI" dirty="0"/>
              <a:t> for web for </a:t>
            </a:r>
            <a:r>
              <a:rPr lang="fi-FI" dirty="0" err="1"/>
              <a:t>library</a:t>
            </a:r>
            <a:r>
              <a:rPr lang="fi-FI" dirty="0"/>
              <a:t> </a:t>
            </a:r>
            <a:r>
              <a:rPr lang="fi-FI" dirty="0" err="1"/>
              <a:t>managment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 at </a:t>
            </a:r>
            <a:r>
              <a:rPr lang="fi-FI" dirty="0" err="1"/>
              <a:t>university</a:t>
            </a:r>
            <a:endParaRPr lang="fi-FI" dirty="0"/>
          </a:p>
          <a:p>
            <a:r>
              <a:rPr lang="fi-FI" dirty="0" err="1"/>
              <a:t>Actors</a:t>
            </a:r>
            <a:r>
              <a:rPr lang="fi-FI" dirty="0"/>
              <a:t>:</a:t>
            </a:r>
          </a:p>
          <a:p>
            <a:r>
              <a:rPr lang="fi-FI" dirty="0" err="1"/>
              <a:t>Users</a:t>
            </a:r>
            <a:r>
              <a:rPr lang="fi-FI" dirty="0"/>
              <a:t> (</a:t>
            </a:r>
            <a:r>
              <a:rPr lang="fi-FI" dirty="0" err="1"/>
              <a:t>Student</a:t>
            </a:r>
            <a:r>
              <a:rPr lang="fi-FI" dirty="0"/>
              <a:t>, </a:t>
            </a:r>
            <a:r>
              <a:rPr lang="fi-FI" dirty="0" err="1"/>
              <a:t>Staff</a:t>
            </a:r>
            <a:r>
              <a:rPr lang="fi-FI" dirty="0"/>
              <a:t>) </a:t>
            </a:r>
          </a:p>
          <a:p>
            <a:r>
              <a:rPr lang="fi-FI" dirty="0"/>
              <a:t>Liberian</a:t>
            </a:r>
          </a:p>
          <a:p>
            <a:r>
              <a:rPr lang="fi-FI" dirty="0" err="1"/>
              <a:t>Database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29513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2FCC-16B5-49E7-B039-FB6C1912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Answer</a:t>
            </a:r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7413-4087-4705-8A02-30876885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844824"/>
            <a:ext cx="6624736" cy="450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2D64-CC19-40A3-81D5-DE3E8C41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246A0-0150-4DE8-BBB0-F6A01C83C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err="1"/>
              <a:t>Use</a:t>
            </a:r>
            <a:r>
              <a:rPr lang="fi-FI" dirty="0"/>
              <a:t> case</a:t>
            </a:r>
          </a:p>
          <a:p>
            <a:r>
              <a:rPr lang="fi-FI" dirty="0" err="1"/>
              <a:t>Use</a:t>
            </a:r>
            <a:r>
              <a:rPr lang="fi-FI" dirty="0"/>
              <a:t> case </a:t>
            </a:r>
            <a:r>
              <a:rPr lang="fi-FI" dirty="0" err="1"/>
              <a:t>diagram</a:t>
            </a:r>
            <a:endParaRPr lang="fi-FI" dirty="0"/>
          </a:p>
          <a:p>
            <a:r>
              <a:rPr lang="fi-FI" dirty="0" err="1"/>
              <a:t>Functional</a:t>
            </a:r>
            <a:r>
              <a:rPr lang="fi-FI" dirty="0"/>
              <a:t> </a:t>
            </a:r>
            <a:r>
              <a:rPr lang="fi-FI" dirty="0" err="1"/>
              <a:t>requirments</a:t>
            </a:r>
            <a:endParaRPr lang="fi-FI" dirty="0"/>
          </a:p>
          <a:p>
            <a:r>
              <a:rPr lang="fi-FI" dirty="0"/>
              <a:t>Non-</a:t>
            </a:r>
            <a:r>
              <a:rPr lang="fi-FI" dirty="0" err="1"/>
              <a:t>functional</a:t>
            </a:r>
            <a:r>
              <a:rPr lang="fi-FI" dirty="0"/>
              <a:t> </a:t>
            </a:r>
            <a:r>
              <a:rPr lang="fi-FI" dirty="0" err="1"/>
              <a:t>requirements</a:t>
            </a:r>
            <a:endParaRPr lang="fi-FI" dirty="0"/>
          </a:p>
          <a:p>
            <a:r>
              <a:rPr lang="fi-FI" dirty="0" err="1"/>
              <a:t>Actor</a:t>
            </a:r>
            <a:endParaRPr lang="fi-FI" dirty="0"/>
          </a:p>
          <a:p>
            <a:r>
              <a:rPr lang="fi-FI" dirty="0" err="1"/>
              <a:t>include</a:t>
            </a:r>
            <a:endParaRPr lang="fi-FI" dirty="0"/>
          </a:p>
          <a:p>
            <a:r>
              <a:rPr lang="fi-FI" dirty="0" err="1"/>
              <a:t>Extend</a:t>
            </a:r>
            <a:endParaRPr lang="fi-FI" dirty="0"/>
          </a:p>
          <a:p>
            <a:r>
              <a:rPr lang="fi-FI" dirty="0" err="1"/>
              <a:t>Use</a:t>
            </a:r>
            <a:r>
              <a:rPr lang="fi-FI" dirty="0"/>
              <a:t> case </a:t>
            </a:r>
            <a:r>
              <a:rPr lang="fi-FI" dirty="0" err="1"/>
              <a:t>specification</a:t>
            </a:r>
            <a:r>
              <a:rPr lang="fi-FI" dirty="0"/>
              <a:t>/definition/ </a:t>
            </a:r>
            <a:r>
              <a:rPr lang="fi-FI" dirty="0" err="1"/>
              <a:t>description</a:t>
            </a:r>
            <a:endParaRPr lang="fi-FI" dirty="0"/>
          </a:p>
          <a:p>
            <a:r>
              <a:rPr lang="fi-FI" dirty="0" err="1"/>
              <a:t>Flow</a:t>
            </a:r>
            <a:r>
              <a:rPr lang="fi-FI" dirty="0"/>
              <a:t> of </a:t>
            </a:r>
            <a:r>
              <a:rPr lang="fi-FI" dirty="0" err="1"/>
              <a:t>events</a:t>
            </a:r>
            <a:endParaRPr lang="fi-FI" dirty="0"/>
          </a:p>
          <a:p>
            <a:r>
              <a:rPr lang="fi-FI" dirty="0"/>
              <a:t>Non-</a:t>
            </a:r>
            <a:r>
              <a:rPr lang="fi-FI" dirty="0" err="1"/>
              <a:t>functional</a:t>
            </a:r>
            <a:r>
              <a:rPr lang="fi-FI" dirty="0"/>
              <a:t> </a:t>
            </a:r>
            <a:r>
              <a:rPr lang="fi-FI" dirty="0" err="1"/>
              <a:t>requirements</a:t>
            </a:r>
            <a:r>
              <a:rPr lang="fi-FI" dirty="0"/>
              <a:t> / </a:t>
            </a:r>
            <a:r>
              <a:rPr lang="fi-FI" dirty="0" err="1"/>
              <a:t>shadow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case</a:t>
            </a:r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2154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F956-1BC3-4732-954E-D41C6D0B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User Case </a:t>
            </a:r>
            <a:r>
              <a:rPr lang="fi-FI" dirty="0" err="1"/>
              <a:t>Diagram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50EC-F7F3-4586-A58F-7067CE6FB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338900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cases represent system functionality the requirements of the system from user’s perspective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Specify the context of a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Capture the requirement of a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Validate a system, architecture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Drive implementation and generate test cases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diagram that shows a set of use cases and actors, and their relationships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51593-E3F3-4E94-9F51-645393F67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2456344"/>
            <a:ext cx="44644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8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8729-267C-443A-8CCF-A6CF30FC2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13" y="703265"/>
            <a:ext cx="8229600" cy="709512"/>
          </a:xfrm>
        </p:spPr>
        <p:txBody>
          <a:bodyPr>
            <a:normAutofit fontScale="90000"/>
          </a:bodyPr>
          <a:lstStyle/>
          <a:p>
            <a:r>
              <a:rPr lang="fi-FI" dirty="0" err="1"/>
              <a:t>Notations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A757-AF97-49AA-9134-BD22C466C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613" y="1916832"/>
            <a:ext cx="4333289" cy="4165923"/>
          </a:xfrm>
        </p:spPr>
        <p:txBody>
          <a:bodyPr>
            <a:normAutofit fontScale="85000" lnSpcReduction="10000"/>
          </a:bodyPr>
          <a:lstStyle/>
          <a:p>
            <a:r>
              <a:rPr lang="fi-FI" sz="2000" b="1" dirty="0" err="1"/>
              <a:t>Use</a:t>
            </a:r>
            <a:r>
              <a:rPr lang="fi-FI" sz="2000" b="1" dirty="0"/>
              <a:t>  Case: </a:t>
            </a:r>
            <a:r>
              <a:rPr lang="fi-FI" sz="2000" dirty="0" err="1"/>
              <a:t>sequence</a:t>
            </a:r>
            <a:r>
              <a:rPr lang="fi-FI" sz="2000" dirty="0"/>
              <a:t> </a:t>
            </a:r>
            <a:r>
              <a:rPr lang="fi-FI" sz="2000" dirty="0" err="1"/>
              <a:t>actions</a:t>
            </a:r>
            <a:r>
              <a:rPr lang="fi-FI" sz="2000" dirty="0"/>
              <a:t>, </a:t>
            </a:r>
            <a:r>
              <a:rPr lang="fi-FI" sz="2000" dirty="0" err="1"/>
              <a:t>including</a:t>
            </a:r>
            <a:r>
              <a:rPr lang="fi-FI" sz="2000" dirty="0"/>
              <a:t> </a:t>
            </a:r>
            <a:r>
              <a:rPr lang="fi-FI" sz="2000" dirty="0" err="1"/>
              <a:t>variants</a:t>
            </a:r>
            <a:r>
              <a:rPr lang="fi-FI" sz="2000" dirty="0"/>
              <a:t>, </a:t>
            </a:r>
            <a:r>
              <a:rPr lang="fi-FI" sz="2000" dirty="0" err="1"/>
              <a:t>that</a:t>
            </a:r>
            <a:r>
              <a:rPr lang="fi-FI" sz="2000" dirty="0"/>
              <a:t> </a:t>
            </a:r>
            <a:r>
              <a:rPr lang="fi-FI" sz="2000" dirty="0" err="1"/>
              <a:t>system</a:t>
            </a:r>
            <a:r>
              <a:rPr lang="fi-FI" sz="2000" dirty="0"/>
              <a:t> </a:t>
            </a:r>
            <a:r>
              <a:rPr lang="fi-FI" sz="2000" dirty="0" err="1"/>
              <a:t>performs</a:t>
            </a:r>
            <a:r>
              <a:rPr lang="fi-FI" sz="2000" dirty="0"/>
              <a:t> </a:t>
            </a:r>
            <a:r>
              <a:rPr lang="fi-FI" sz="2000" dirty="0" err="1"/>
              <a:t>that</a:t>
            </a:r>
            <a:r>
              <a:rPr lang="fi-FI" sz="2000" dirty="0"/>
              <a:t> </a:t>
            </a:r>
            <a:r>
              <a:rPr lang="fi-FI" sz="2000" dirty="0" err="1"/>
              <a:t>yields</a:t>
            </a:r>
            <a:r>
              <a:rPr lang="fi-FI" sz="2000" dirty="0"/>
              <a:t> an </a:t>
            </a:r>
            <a:r>
              <a:rPr lang="fi-FI" sz="2000" dirty="0" err="1"/>
              <a:t>observable</a:t>
            </a:r>
            <a:r>
              <a:rPr lang="fi-FI" sz="2000" dirty="0"/>
              <a:t> </a:t>
            </a:r>
            <a:r>
              <a:rPr lang="fi-FI" sz="2000" dirty="0" err="1"/>
              <a:t>value</a:t>
            </a:r>
            <a:r>
              <a:rPr lang="fi-FI" sz="2000" dirty="0"/>
              <a:t> to an </a:t>
            </a:r>
            <a:r>
              <a:rPr lang="fi-FI" sz="2000" dirty="0" err="1"/>
              <a:t>actor</a:t>
            </a:r>
            <a:endParaRPr lang="fi-FI" sz="2000" dirty="0"/>
          </a:p>
          <a:p>
            <a:endParaRPr lang="fi-FI" sz="2000" dirty="0"/>
          </a:p>
          <a:p>
            <a:r>
              <a:rPr lang="fi-FI" sz="2000" b="1" dirty="0" err="1"/>
              <a:t>Actor</a:t>
            </a:r>
            <a:r>
              <a:rPr lang="fi-FI" sz="2000" b="1" dirty="0"/>
              <a:t>: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people</a:t>
            </a:r>
            <a:r>
              <a:rPr lang="fi-FI" sz="2000" dirty="0"/>
              <a:t> </a:t>
            </a:r>
            <a:r>
              <a:rPr lang="fi-FI" sz="2000" dirty="0" err="1"/>
              <a:t>or</a:t>
            </a:r>
            <a:r>
              <a:rPr lang="fi-FI" sz="2000" dirty="0"/>
              <a:t> </a:t>
            </a:r>
            <a:r>
              <a:rPr lang="fi-FI" sz="2000" dirty="0" err="1"/>
              <a:t>systems</a:t>
            </a:r>
            <a:r>
              <a:rPr lang="fi-FI" sz="2000" dirty="0"/>
              <a:t> </a:t>
            </a:r>
            <a:r>
              <a:rPr lang="fi-FI" sz="2000" dirty="0" err="1"/>
              <a:t>that</a:t>
            </a:r>
            <a:r>
              <a:rPr lang="fi-FI" sz="2000" dirty="0"/>
              <a:t> </a:t>
            </a:r>
            <a:r>
              <a:rPr lang="fi-FI" sz="2000" dirty="0" err="1"/>
              <a:t>provide</a:t>
            </a:r>
            <a:r>
              <a:rPr lang="fi-FI" sz="2000" dirty="0"/>
              <a:t> </a:t>
            </a:r>
            <a:r>
              <a:rPr lang="fi-FI" sz="2000" dirty="0" err="1"/>
              <a:t>or</a:t>
            </a:r>
            <a:r>
              <a:rPr lang="fi-FI" sz="2000" dirty="0"/>
              <a:t> </a:t>
            </a:r>
            <a:r>
              <a:rPr lang="fi-FI" sz="2000" dirty="0" err="1"/>
              <a:t>receive</a:t>
            </a:r>
            <a:r>
              <a:rPr lang="fi-FI" sz="2000" dirty="0"/>
              <a:t> </a:t>
            </a:r>
            <a:r>
              <a:rPr lang="fi-FI" sz="2000" dirty="0" err="1"/>
              <a:t>information</a:t>
            </a:r>
            <a:r>
              <a:rPr lang="fi-FI" sz="2000" dirty="0"/>
              <a:t> </a:t>
            </a:r>
            <a:r>
              <a:rPr lang="fi-FI" sz="2000" dirty="0" err="1"/>
              <a:t>from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system</a:t>
            </a:r>
            <a:r>
              <a:rPr lang="fi-FI" sz="2000" dirty="0"/>
              <a:t>.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stakeholders</a:t>
            </a:r>
            <a:r>
              <a:rPr lang="fi-FI" sz="2000" dirty="0"/>
              <a:t> of a </a:t>
            </a:r>
            <a:r>
              <a:rPr lang="fi-FI" sz="2000" dirty="0" err="1"/>
              <a:t>system</a:t>
            </a:r>
            <a:r>
              <a:rPr lang="fi-FI" sz="2000" dirty="0"/>
              <a:t>.</a:t>
            </a:r>
          </a:p>
          <a:p>
            <a:endParaRPr lang="fi-FI" sz="2000" dirty="0"/>
          </a:p>
          <a:p>
            <a:r>
              <a:rPr lang="fi-FI" sz="2000" b="1" dirty="0" err="1"/>
              <a:t>Include</a:t>
            </a:r>
            <a:r>
              <a:rPr lang="fi-FI" sz="2000" b="1" dirty="0"/>
              <a:t>: </a:t>
            </a:r>
            <a:r>
              <a:rPr lang="fi-FI" sz="2000" dirty="0" err="1"/>
              <a:t>Specifies</a:t>
            </a:r>
            <a:r>
              <a:rPr lang="fi-FI" sz="2000" dirty="0"/>
              <a:t> </a:t>
            </a:r>
            <a:r>
              <a:rPr lang="fi-FI" sz="2000" dirty="0" err="1"/>
              <a:t>that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source</a:t>
            </a:r>
            <a:r>
              <a:rPr lang="fi-FI" sz="2000" dirty="0"/>
              <a:t> </a:t>
            </a:r>
            <a:r>
              <a:rPr lang="fi-FI" sz="2000" dirty="0" err="1"/>
              <a:t>use</a:t>
            </a:r>
            <a:r>
              <a:rPr lang="fi-FI" sz="2000" dirty="0"/>
              <a:t> case </a:t>
            </a:r>
            <a:r>
              <a:rPr lang="fi-FI" sz="2000" dirty="0" err="1"/>
              <a:t>explicitly</a:t>
            </a:r>
            <a:r>
              <a:rPr lang="fi-FI" sz="2000" dirty="0"/>
              <a:t> </a:t>
            </a:r>
            <a:r>
              <a:rPr lang="fi-FI" sz="2000" dirty="0" err="1"/>
              <a:t>incorporate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behaviour</a:t>
            </a:r>
            <a:r>
              <a:rPr lang="fi-FI" sz="2000" dirty="0"/>
              <a:t> of </a:t>
            </a:r>
            <a:r>
              <a:rPr lang="fi-FI" sz="2000" dirty="0" err="1"/>
              <a:t>another</a:t>
            </a:r>
            <a:r>
              <a:rPr lang="fi-FI" sz="2000" dirty="0"/>
              <a:t> </a:t>
            </a:r>
            <a:r>
              <a:rPr lang="fi-FI" sz="2000" dirty="0" err="1"/>
              <a:t>user</a:t>
            </a:r>
            <a:r>
              <a:rPr lang="fi-FI" sz="2000" dirty="0"/>
              <a:t> case at a </a:t>
            </a:r>
            <a:r>
              <a:rPr lang="fi-FI" sz="2000" dirty="0" err="1"/>
              <a:t>location</a:t>
            </a:r>
            <a:r>
              <a:rPr lang="fi-FI" sz="2000" dirty="0"/>
              <a:t> </a:t>
            </a:r>
            <a:r>
              <a:rPr lang="fi-FI" sz="2000" dirty="0" err="1"/>
              <a:t>specified</a:t>
            </a:r>
            <a:r>
              <a:rPr lang="fi-FI" sz="2000" dirty="0"/>
              <a:t> </a:t>
            </a:r>
            <a:r>
              <a:rPr lang="fi-FI" sz="2000" dirty="0" err="1"/>
              <a:t>by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source</a:t>
            </a:r>
            <a:endParaRPr lang="fi-FI" sz="2000" dirty="0"/>
          </a:p>
          <a:p>
            <a:endParaRPr lang="fi-FI" sz="2000" b="1" dirty="0"/>
          </a:p>
          <a:p>
            <a:r>
              <a:rPr lang="fi-FI" sz="2000" b="1" dirty="0" err="1"/>
              <a:t>Extend</a:t>
            </a:r>
            <a:r>
              <a:rPr lang="fi-FI" sz="2000" b="1" dirty="0"/>
              <a:t>: </a:t>
            </a:r>
            <a:r>
              <a:rPr lang="fi-FI" sz="2000" dirty="0" err="1"/>
              <a:t>Specifies</a:t>
            </a:r>
            <a:r>
              <a:rPr lang="fi-FI" sz="2000" dirty="0"/>
              <a:t> </a:t>
            </a:r>
            <a:r>
              <a:rPr lang="fi-FI" sz="2000" dirty="0" err="1"/>
              <a:t>that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target</a:t>
            </a:r>
            <a:r>
              <a:rPr lang="fi-FI" sz="2000" dirty="0"/>
              <a:t> </a:t>
            </a:r>
            <a:r>
              <a:rPr lang="fi-FI" sz="2000" dirty="0" err="1"/>
              <a:t>use</a:t>
            </a:r>
            <a:r>
              <a:rPr lang="fi-FI" sz="2000" dirty="0"/>
              <a:t> case </a:t>
            </a:r>
            <a:r>
              <a:rPr lang="fi-FI" sz="2000" dirty="0" err="1"/>
              <a:t>extends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behaviour</a:t>
            </a:r>
            <a:r>
              <a:rPr lang="fi-FI" sz="2000" dirty="0"/>
              <a:t> of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source</a:t>
            </a:r>
            <a:r>
              <a:rPr lang="fi-FI" sz="2000" dirty="0"/>
              <a:t>.</a:t>
            </a:r>
            <a:endParaRPr lang="fi-FI" sz="20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D3DE35-9489-48C9-99F0-72C1654AE1F5}"/>
              </a:ext>
            </a:extLst>
          </p:cNvPr>
          <p:cNvSpPr/>
          <p:nvPr/>
        </p:nvSpPr>
        <p:spPr>
          <a:xfrm>
            <a:off x="6516216" y="1927223"/>
            <a:ext cx="1120076" cy="48484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2E3E3C-23F9-4C75-AD50-DAD6B69CD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235" y="2888940"/>
            <a:ext cx="698037" cy="108012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024994-DE05-44FE-911D-C7AA61070665}"/>
              </a:ext>
            </a:extLst>
          </p:cNvPr>
          <p:cNvCxnSpPr/>
          <p:nvPr/>
        </p:nvCxnSpPr>
        <p:spPr>
          <a:xfrm>
            <a:off x="6751807" y="4581128"/>
            <a:ext cx="884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7B5C9F-71C9-4C92-ADF3-6AC798BA055F}"/>
              </a:ext>
            </a:extLst>
          </p:cNvPr>
          <p:cNvCxnSpPr/>
          <p:nvPr/>
        </p:nvCxnSpPr>
        <p:spPr>
          <a:xfrm flipH="1">
            <a:off x="6727235" y="5589240"/>
            <a:ext cx="884485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1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9320-E3FB-452A-ABA2-BC862B17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</a:t>
            </a:r>
            <a:r>
              <a:rPr lang="fi-FI" dirty="0"/>
              <a:t> Case </a:t>
            </a:r>
            <a:r>
              <a:rPr lang="fi-FI" dirty="0" err="1"/>
              <a:t>Diagram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32E32-F237-4504-9614-5592F70C8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068959"/>
            <a:ext cx="914061" cy="141438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FEC1C3-3106-447E-8429-EC79AFF4B2C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389717" y="2852936"/>
            <a:ext cx="1174171" cy="92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E7C5B8-5811-4DF2-8904-1B1A444D3DF9}"/>
              </a:ext>
            </a:extLst>
          </p:cNvPr>
          <p:cNvSpPr txBox="1"/>
          <p:nvPr/>
        </p:nvSpPr>
        <p:spPr>
          <a:xfrm>
            <a:off x="3923928" y="2636912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Could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human</a:t>
            </a:r>
            <a:r>
              <a:rPr lang="fi-FI" dirty="0"/>
              <a:t> </a:t>
            </a:r>
            <a:r>
              <a:rPr lang="fi-FI" dirty="0" err="1"/>
              <a:t>beings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systems</a:t>
            </a:r>
            <a:r>
              <a:rPr lang="fi-FI" dirty="0"/>
              <a:t>, </a:t>
            </a:r>
            <a:r>
              <a:rPr lang="fi-FI" dirty="0" err="1"/>
              <a:t>timers</a:t>
            </a:r>
            <a:r>
              <a:rPr lang="fi-FI" dirty="0"/>
              <a:t> and </a:t>
            </a:r>
            <a:r>
              <a:rPr lang="fi-FI" dirty="0" err="1"/>
              <a:t>clocks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hardware </a:t>
            </a:r>
            <a:r>
              <a:rPr lang="fi-FI" dirty="0" err="1"/>
              <a:t>devices</a:t>
            </a:r>
            <a:r>
              <a:rPr lang="fi-FI" dirty="0"/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90D55A-2174-4BC8-82C7-12B6B546716F}"/>
              </a:ext>
            </a:extLst>
          </p:cNvPr>
          <p:cNvCxnSpPr/>
          <p:nvPr/>
        </p:nvCxnSpPr>
        <p:spPr>
          <a:xfrm>
            <a:off x="2483768" y="3861048"/>
            <a:ext cx="1512168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066426-8DEA-4D39-A18C-4F04344581D5}"/>
              </a:ext>
            </a:extLst>
          </p:cNvPr>
          <p:cNvSpPr txBox="1"/>
          <p:nvPr/>
        </p:nvSpPr>
        <p:spPr>
          <a:xfrm>
            <a:off x="4355976" y="450912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primary</a:t>
            </a:r>
            <a:r>
              <a:rPr lang="fi-FI" dirty="0"/>
              <a:t> </a:t>
            </a:r>
            <a:r>
              <a:rPr lang="fi-FI" dirty="0" err="1"/>
              <a:t>actors</a:t>
            </a:r>
            <a:r>
              <a:rPr lang="fi-FI" dirty="0"/>
              <a:t> (</a:t>
            </a:r>
            <a:r>
              <a:rPr lang="fi-FI" dirty="0" err="1"/>
              <a:t>actor</a:t>
            </a:r>
            <a:r>
              <a:rPr lang="fi-FI" dirty="0"/>
              <a:t>).</a:t>
            </a:r>
          </a:p>
          <a:p>
            <a:r>
              <a:rPr lang="fi-FI" dirty="0" err="1"/>
              <a:t>Actors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stimuli</a:t>
            </a:r>
            <a:r>
              <a:rPr lang="fi-FI" dirty="0"/>
              <a:t> 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called</a:t>
            </a:r>
            <a:r>
              <a:rPr lang="fi-FI" dirty="0"/>
              <a:t> </a:t>
            </a:r>
            <a:r>
              <a:rPr lang="fi-FI" dirty="0" err="1"/>
              <a:t>secondary</a:t>
            </a:r>
            <a:r>
              <a:rPr lang="fi-FI" dirty="0"/>
              <a:t> </a:t>
            </a:r>
            <a:r>
              <a:rPr lang="fi-FI" dirty="0" err="1"/>
              <a:t>actors</a:t>
            </a:r>
            <a:r>
              <a:rPr lang="fi-FI" dirty="0"/>
              <a:t> (</a:t>
            </a:r>
            <a:r>
              <a:rPr lang="fi-FI" dirty="0" err="1"/>
              <a:t>passive</a:t>
            </a:r>
            <a:r>
              <a:rPr lang="fi-FI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281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F5CF-6077-4381-A9D3-83AC6190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Actors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AE5C9-29D2-45E0-A1F3-CE277FDCE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068959"/>
            <a:ext cx="914061" cy="14143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8B6216-945A-4EF2-9104-1F7751489963}"/>
              </a:ext>
            </a:extLst>
          </p:cNvPr>
          <p:cNvSpPr txBox="1"/>
          <p:nvPr/>
        </p:nvSpPr>
        <p:spPr>
          <a:xfrm>
            <a:off x="2895498" y="2520073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Who</a:t>
            </a:r>
            <a:r>
              <a:rPr lang="fi-FI" dirty="0"/>
              <a:t> /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interested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12C69-B056-4F30-BD27-92152CB4DC9D}"/>
              </a:ext>
            </a:extLst>
          </p:cNvPr>
          <p:cNvSpPr txBox="1"/>
          <p:nvPr/>
        </p:nvSpPr>
        <p:spPr>
          <a:xfrm>
            <a:off x="2859824" y="3140968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Who</a:t>
            </a:r>
            <a:r>
              <a:rPr lang="fi-FI" dirty="0"/>
              <a:t> /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want</a:t>
            </a:r>
            <a:r>
              <a:rPr lang="fi-FI" dirty="0"/>
              <a:t> to </a:t>
            </a:r>
            <a:r>
              <a:rPr lang="fi-FI" dirty="0" err="1"/>
              <a:t>change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data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EFF6A-FF07-4484-BF85-2D0445477B55}"/>
              </a:ext>
            </a:extLst>
          </p:cNvPr>
          <p:cNvSpPr txBox="1"/>
          <p:nvPr/>
        </p:nvSpPr>
        <p:spPr>
          <a:xfrm>
            <a:off x="2895498" y="4079743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Who</a:t>
            </a:r>
            <a:r>
              <a:rPr lang="fi-FI" dirty="0"/>
              <a:t> /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want</a:t>
            </a:r>
            <a:r>
              <a:rPr lang="fi-FI" dirty="0"/>
              <a:t> to </a:t>
            </a:r>
            <a:r>
              <a:rPr lang="fi-FI" dirty="0" err="1"/>
              <a:t>interface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E8261-1EBE-42E6-B383-FC275262A838}"/>
              </a:ext>
            </a:extLst>
          </p:cNvPr>
          <p:cNvSpPr txBox="1"/>
          <p:nvPr/>
        </p:nvSpPr>
        <p:spPr>
          <a:xfrm>
            <a:off x="2859824" y="5018518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Who</a:t>
            </a:r>
            <a:r>
              <a:rPr lang="fi-FI" dirty="0"/>
              <a:t> /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want</a:t>
            </a:r>
            <a:r>
              <a:rPr lang="fi-FI" dirty="0"/>
              <a:t>  </a:t>
            </a:r>
            <a:r>
              <a:rPr lang="fi-FI" dirty="0" err="1"/>
              <a:t>information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CC2DE5-91F1-4624-A7C4-96E15452A606}"/>
              </a:ext>
            </a:extLst>
          </p:cNvPr>
          <p:cNvCxnSpPr>
            <a:cxnSpLocks/>
          </p:cNvCxnSpPr>
          <p:nvPr/>
        </p:nvCxnSpPr>
        <p:spPr>
          <a:xfrm flipV="1">
            <a:off x="2483768" y="2889406"/>
            <a:ext cx="504056" cy="57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DCDA8-1FD4-4651-877C-2F3E4B97CF8D}"/>
              </a:ext>
            </a:extLst>
          </p:cNvPr>
          <p:cNvCxnSpPr>
            <a:cxnSpLocks/>
          </p:cNvCxnSpPr>
          <p:nvPr/>
        </p:nvCxnSpPr>
        <p:spPr>
          <a:xfrm>
            <a:off x="2483768" y="3573016"/>
            <a:ext cx="411730" cy="7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F4913E-B74F-48BF-9AD3-1D1D0CCA9318}"/>
              </a:ext>
            </a:extLst>
          </p:cNvPr>
          <p:cNvCxnSpPr/>
          <p:nvPr/>
        </p:nvCxnSpPr>
        <p:spPr>
          <a:xfrm>
            <a:off x="2436742" y="3683669"/>
            <a:ext cx="458756" cy="136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A2CF8C-9CB6-4200-A5F6-208B0C41B672}"/>
              </a:ext>
            </a:extLst>
          </p:cNvPr>
          <p:cNvCxnSpPr/>
          <p:nvPr/>
        </p:nvCxnSpPr>
        <p:spPr>
          <a:xfrm>
            <a:off x="2442418" y="3608584"/>
            <a:ext cx="453080" cy="64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86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A943-222E-4187-B604-5E879B8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EXAMPLE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E7F4C-A27A-46A5-BD5A-F59C97C68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12" y="2132856"/>
            <a:ext cx="2246416" cy="792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FD6200-5ABA-4643-9E4E-9ABF8AE7A45A}"/>
              </a:ext>
            </a:extLst>
          </p:cNvPr>
          <p:cNvSpPr txBox="1"/>
          <p:nvPr/>
        </p:nvSpPr>
        <p:spPr>
          <a:xfrm>
            <a:off x="1691680" y="2528900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dirty="0"/>
              <a:t>1</a:t>
            </a:r>
            <a:endParaRPr lang="en-US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17CC88-3804-4CEA-B6FE-2B19E86A1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066899"/>
            <a:ext cx="2880320" cy="14273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919BF1-AB94-4474-A5C0-40EFA86588B6}"/>
              </a:ext>
            </a:extLst>
          </p:cNvPr>
          <p:cNvSpPr txBox="1"/>
          <p:nvPr/>
        </p:nvSpPr>
        <p:spPr>
          <a:xfrm>
            <a:off x="5292080" y="306896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/>
              <a:t>2</a:t>
            </a:r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4B613F-2961-4F83-B1AC-F70A5E94678E}"/>
              </a:ext>
            </a:extLst>
          </p:cNvPr>
          <p:cNvSpPr txBox="1"/>
          <p:nvPr/>
        </p:nvSpPr>
        <p:spPr>
          <a:xfrm>
            <a:off x="5243874" y="2002051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dirty="0" err="1"/>
              <a:t>Include</a:t>
            </a:r>
            <a:r>
              <a:rPr lang="fi-FI" sz="1100" dirty="0"/>
              <a:t> </a:t>
            </a:r>
            <a:r>
              <a:rPr lang="fi-FI" sz="1100" dirty="0" err="1"/>
              <a:t>Relationship</a:t>
            </a:r>
            <a:endParaRPr lang="en-US" sz="11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99A340-E0E6-4C97-BE7A-059C95D0B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512" y="3889718"/>
            <a:ext cx="3062858" cy="7023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2A52D6-7C4E-470C-ACC1-F20D0FD98898}"/>
              </a:ext>
            </a:extLst>
          </p:cNvPr>
          <p:cNvSpPr txBox="1"/>
          <p:nvPr/>
        </p:nvSpPr>
        <p:spPr>
          <a:xfrm>
            <a:off x="2051720" y="4461224"/>
            <a:ext cx="28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50" dirty="0"/>
              <a:t>3</a:t>
            </a:r>
            <a:endParaRPr 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1D358-F8C0-419F-B7C4-73E7F6D1F294}"/>
              </a:ext>
            </a:extLst>
          </p:cNvPr>
          <p:cNvSpPr txBox="1"/>
          <p:nvPr/>
        </p:nvSpPr>
        <p:spPr>
          <a:xfrm>
            <a:off x="1475656" y="3573016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/>
              <a:t>Extend</a:t>
            </a:r>
            <a:r>
              <a:rPr lang="fi-FI" sz="1200" dirty="0"/>
              <a:t> </a:t>
            </a:r>
            <a:r>
              <a:rPr lang="fi-FI" sz="1200" dirty="0" err="1"/>
              <a:t>Relationship</a:t>
            </a:r>
            <a:endParaRPr lang="en-US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CA12DF-3E41-4926-A6F2-D8D142CA4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0654" y="3751738"/>
            <a:ext cx="2369232" cy="14189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0C7A8A-5C6D-41C3-83B1-0DE5B463E699}"/>
              </a:ext>
            </a:extLst>
          </p:cNvPr>
          <p:cNvSpPr txBox="1"/>
          <p:nvPr/>
        </p:nvSpPr>
        <p:spPr>
          <a:xfrm>
            <a:off x="5174353" y="4967457"/>
            <a:ext cx="18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dirty="0"/>
              <a:t>4</a:t>
            </a:r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CF7EDD-A2E1-490E-A9AF-A71A58E1386C}"/>
              </a:ext>
            </a:extLst>
          </p:cNvPr>
          <p:cNvSpPr txBox="1"/>
          <p:nvPr/>
        </p:nvSpPr>
        <p:spPr>
          <a:xfrm>
            <a:off x="5927950" y="3889718"/>
            <a:ext cx="204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/>
              <a:t>Generalization</a:t>
            </a:r>
            <a:r>
              <a:rPr lang="fi-FI" sz="1200" dirty="0"/>
              <a:t> </a:t>
            </a:r>
            <a:r>
              <a:rPr lang="fi-FI" sz="1200" dirty="0" err="1"/>
              <a:t>Relationship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CFB2E1-8ABC-4C72-910D-AE87E6892330}"/>
              </a:ext>
            </a:extLst>
          </p:cNvPr>
          <p:cNvSpPr txBox="1"/>
          <p:nvPr/>
        </p:nvSpPr>
        <p:spPr>
          <a:xfrm>
            <a:off x="1187624" y="6069887"/>
            <a:ext cx="77768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Adapted From: </a:t>
            </a:r>
            <a:r>
              <a:rPr lang="en-US" sz="1050" dirty="0">
                <a:solidFill>
                  <a:srgbClr val="2998E3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https://www.visual-paradigm.com/guide/uml-unified-modeling-language/what-is-use-case-diagram/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226540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E7E4-76FC-4168-90F6-20A085E5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Vehicle</a:t>
            </a:r>
            <a:r>
              <a:rPr lang="fi-FI" dirty="0"/>
              <a:t> </a:t>
            </a:r>
            <a:r>
              <a:rPr lang="fi-FI" dirty="0" err="1"/>
              <a:t>Sales</a:t>
            </a:r>
            <a:r>
              <a:rPr lang="fi-FI" dirty="0"/>
              <a:t> Systems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DDE46-E27F-4992-9ADC-C808C604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40" y="2132856"/>
            <a:ext cx="7452320" cy="353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5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BB44-0CC3-464E-99D4-947AEFD4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Exercise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C959D-F52A-4D13-8185-B8D2ED301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Create</a:t>
            </a:r>
            <a:r>
              <a:rPr lang="fi-FI" dirty="0"/>
              <a:t> a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diagram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describe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relations</a:t>
            </a:r>
            <a:r>
              <a:rPr lang="fi-FI" dirty="0"/>
              <a:t> of </a:t>
            </a:r>
            <a:r>
              <a:rPr lang="fi-FI" dirty="0" err="1"/>
              <a:t>actors</a:t>
            </a:r>
            <a:r>
              <a:rPr lang="fi-FI" dirty="0"/>
              <a:t> and </a:t>
            </a:r>
            <a:r>
              <a:rPr lang="fi-FI" dirty="0" err="1"/>
              <a:t>actions</a:t>
            </a:r>
            <a:r>
              <a:rPr lang="fi-FI" dirty="0"/>
              <a:t>.</a:t>
            </a:r>
          </a:p>
          <a:p>
            <a:r>
              <a:rPr lang="fi-FI" dirty="0"/>
              <a:t>A </a:t>
            </a:r>
            <a:r>
              <a:rPr lang="fi-FI" dirty="0" err="1"/>
              <a:t>resturant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actors</a:t>
            </a:r>
            <a:r>
              <a:rPr lang="fi-FI" dirty="0"/>
              <a:t> for </a:t>
            </a:r>
            <a:r>
              <a:rPr lang="fi-FI" dirty="0" err="1"/>
              <a:t>example</a:t>
            </a:r>
            <a:r>
              <a:rPr lang="fi-FI" dirty="0"/>
              <a:t>,</a:t>
            </a:r>
          </a:p>
          <a:p>
            <a:r>
              <a:rPr lang="fi-FI" dirty="0"/>
              <a:t> 	</a:t>
            </a:r>
            <a:r>
              <a:rPr lang="fi-FI" dirty="0" err="1"/>
              <a:t>Waiter</a:t>
            </a:r>
            <a:r>
              <a:rPr lang="fi-FI" dirty="0"/>
              <a:t>, Client, </a:t>
            </a:r>
            <a:r>
              <a:rPr lang="fi-FI" dirty="0" err="1"/>
              <a:t>Cashier</a:t>
            </a:r>
            <a:r>
              <a:rPr lang="fi-FI" dirty="0"/>
              <a:t>, and </a:t>
            </a:r>
            <a:r>
              <a:rPr lang="fi-FI" dirty="0" err="1"/>
              <a:t>Chef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101269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3106</TotalTime>
  <Words>340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Use Case Diagram</vt:lpstr>
      <vt:lpstr>PowerPoint Presentation</vt:lpstr>
      <vt:lpstr>User Case Diagram</vt:lpstr>
      <vt:lpstr>Notations</vt:lpstr>
      <vt:lpstr>Use Case Diagram</vt:lpstr>
      <vt:lpstr>Actors</vt:lpstr>
      <vt:lpstr>EXAMPLE</vt:lpstr>
      <vt:lpstr>Vehicle Sales Systems</vt:lpstr>
      <vt:lpstr>Exercise</vt:lpstr>
      <vt:lpstr>Answer</vt:lpstr>
      <vt:lpstr>Exercise 2</vt:lpstr>
      <vt:lpstr>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Diagram</dc:title>
  <dc:creator>Amir Dirin</dc:creator>
  <cp:lastModifiedBy>Amir Dirin</cp:lastModifiedBy>
  <cp:revision>20</cp:revision>
  <dcterms:created xsi:type="dcterms:W3CDTF">2022-09-16T07:47:43Z</dcterms:created>
  <dcterms:modified xsi:type="dcterms:W3CDTF">2023-01-31T07:47:03Z</dcterms:modified>
</cp:coreProperties>
</file>