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74237" autoAdjust="0"/>
  </p:normalViewPr>
  <p:slideViewPr>
    <p:cSldViewPr snapToGrid="0">
      <p:cViewPr varScale="1">
        <p:scale>
          <a:sx n="50" d="100"/>
          <a:sy n="50" d="100"/>
        </p:scale>
        <p:origin x="128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96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CC1E4-2E80-46C2-AAF6-BB7E79697C1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9F77D-F354-4E3C-A6C3-FBA6088D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6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8023" y="4400550"/>
            <a:ext cx="6504317" cy="3600450"/>
          </a:xfrm>
        </p:spPr>
        <p:txBody>
          <a:bodyPr/>
          <a:lstStyle/>
          <a:p>
            <a:r>
              <a:rPr lang="en-US" dirty="0"/>
              <a:t>Here are three common kinds of user tests.</a:t>
            </a:r>
          </a:p>
          <a:p>
            <a:r>
              <a:rPr lang="en-US" dirty="0"/>
              <a:t>You’ll be doing </a:t>
            </a:r>
            <a:r>
              <a:rPr lang="en-US" b="1" dirty="0"/>
              <a:t>formative evaluations </a:t>
            </a:r>
            <a:r>
              <a:rPr lang="en-US" dirty="0"/>
              <a:t>with the prototypes you build in this class. The purpose of</a:t>
            </a:r>
          </a:p>
          <a:p>
            <a:r>
              <a:rPr lang="en-US" dirty="0"/>
              <a:t>formative evaluation is finding usability problems in order to fix them in the next design iteration.</a:t>
            </a:r>
          </a:p>
          <a:p>
            <a:r>
              <a:rPr lang="en-US" dirty="0"/>
              <a:t>Formative evaluation doesn’t need a full working implementation, but can be done on a variety of</a:t>
            </a:r>
          </a:p>
          <a:p>
            <a:r>
              <a:rPr lang="en-US" dirty="0"/>
              <a:t>prototypes. This kind of user test is usually done in an environment that’s under your control, like an</a:t>
            </a:r>
          </a:p>
          <a:p>
            <a:r>
              <a:rPr lang="en-US" dirty="0"/>
              <a:t>office or a usability lab. You also choose the tasks given to users, which are generally realistic</a:t>
            </a:r>
          </a:p>
          <a:p>
            <a:r>
              <a:rPr lang="en-US" dirty="0"/>
              <a:t>(drawn from task analysis, which is based on observation) but nevertheless fake. The results of</a:t>
            </a:r>
          </a:p>
          <a:p>
            <a:r>
              <a:rPr lang="en-US" dirty="0"/>
              <a:t>formative evaluation are largely </a:t>
            </a:r>
            <a:r>
              <a:rPr lang="en-US" b="1" dirty="0"/>
              <a:t>qualitative observations</a:t>
            </a:r>
            <a:r>
              <a:rPr lang="en-US" dirty="0"/>
              <a:t>, usually a list of usability problems.</a:t>
            </a:r>
          </a:p>
          <a:p>
            <a:r>
              <a:rPr lang="en-US" dirty="0"/>
              <a:t>A key problem with formative evaluation is that you have to control too much. Running a test in a</a:t>
            </a:r>
          </a:p>
          <a:p>
            <a:r>
              <a:rPr lang="en-US" dirty="0"/>
              <a:t>lab environment on tasks of your invention may not tell you enough about how well your interface</a:t>
            </a:r>
          </a:p>
          <a:p>
            <a:r>
              <a:rPr lang="en-US" dirty="0"/>
              <a:t>will work in a real context on real tasks. A </a:t>
            </a:r>
            <a:r>
              <a:rPr lang="en-US" b="1" dirty="0"/>
              <a:t>field study </a:t>
            </a:r>
            <a:r>
              <a:rPr lang="en-US" dirty="0"/>
              <a:t>can answer these questions, by actually</a:t>
            </a:r>
          </a:p>
          <a:p>
            <a:r>
              <a:rPr lang="en-US" dirty="0"/>
              <a:t>deploying a working implementation to real users, and then going out to the users’ real environment</a:t>
            </a:r>
          </a:p>
          <a:p>
            <a:r>
              <a:rPr lang="en-US" dirty="0"/>
              <a:t>and observing how they use it. We won’t say much about field studies in this class.</a:t>
            </a:r>
          </a:p>
          <a:p>
            <a:r>
              <a:rPr lang="en-US" dirty="0"/>
              <a:t>A third kind of user test is a </a:t>
            </a:r>
            <a:r>
              <a:rPr lang="en-US" b="1" dirty="0"/>
              <a:t>controlled experiment</a:t>
            </a:r>
            <a:r>
              <a:rPr lang="en-US" dirty="0"/>
              <a:t>, whose goal is to test a quantifiable hypothesis</a:t>
            </a:r>
          </a:p>
          <a:p>
            <a:r>
              <a:rPr lang="en-US" dirty="0"/>
              <a:t>about one or more interfaces. Controlled experiments happen under carefully controlled conditions</a:t>
            </a:r>
          </a:p>
          <a:p>
            <a:r>
              <a:rPr lang="en-US" dirty="0"/>
              <a:t>using carefully-designed tasks – often more carefully chosen than formative evaluation tasks.</a:t>
            </a:r>
          </a:p>
          <a:p>
            <a:r>
              <a:rPr lang="en-US" dirty="0"/>
              <a:t>Hypotheses can only be tested by quantitative measurements of usability, like time elapsed, number</a:t>
            </a:r>
          </a:p>
          <a:p>
            <a:r>
              <a:rPr lang="en-US" dirty="0"/>
              <a:t>of errors, or subjective ratings. We’ll talk about controlled experiments in a future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F77D-F354-4E3C-A6C3-FBA6088D82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10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facilitator (also called the experimenter) is the leader of the user test. The facilitator does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briefing, gives tasks to the user, and generally serves as the voice of the development team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throughout the test. (Other developers may be observing the test, but should generally keep their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mouths shut.)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facilitator’s key jobs is to coax the user to think aloud, usually by asking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facilitator may also move the session along. If the user is totally stuck on a task, the facilitator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progressively provide more help, e.g. “Do you see anything that might help you?”, and then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“What do you think that button does?” Only do this if you’ve already recorded the usability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problem, and it seems unlikely that the user will get out of the tar pit themselves, and they need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unstuck in order to get on to another part of the task that you want to test. Keep in mind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you explain something, you lose the chance to find out what the user would have done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themselves.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F77D-F354-4E3C-A6C3-FBA6088D82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2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user is thinking aloud, and the facilitator is coaching the think-aloud, any observers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room should be doing the opposite: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keeping quiet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Don’t offer any help, don’t attempt to explain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interface. Just sit on your hands, bite your tongue, and watch. You’re trying to get a glimpse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a typical user will interact with the interface. Since a typical user won’t have the system’s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designer sitting next to them, you have to minimize your effect on the situation. It may be very hard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you to sit and watch someone struggle with a task, when the solution seems so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obvious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you,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that’s how you learn the usability problems in your interface.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 yourself busy by taking a lot of notes. What should you take notes about? As much as you can,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focus particularly on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 incidents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are moments that strongly affect usability, either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task performance (efficiency or error rate) or in the user’s satisfaction. Most critical incidents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negative. Pressing the wrong button is a critical incident. So is repeatedly trying the same feature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accomplish a task. Users may draw attention to the critical incidents with their think-aloud, with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comments like “why did it do that?” or “@%!@#$!” Critical incidents can also be positive,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course. You should note down these pleasant surprises too.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 incidents give you a list of potential usability problems that you should focus on in the next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 of iterative design.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F77D-F354-4E3C-A6C3-FBA6088D82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practice observing a user test, listening to think-aloud, and watching for critical incidents. This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isn’t really a user test – it’s even better, it’s a user interacting naturally in the wild! Watch this video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somebody using a NYC subway fare machine: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http://www.youtube.com/watch?v=mfCQbZR-nhk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is the user thinking aloud? Did you note any critical incidents?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F77D-F354-4E3C-A6C3-FBA6088D82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9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here’s one from the DC Metro: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http://www.youtube.com/watch?v=7TOsJCA7DHw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the critical incidents with their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timepoints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we’ll talk about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F77D-F354-4E3C-A6C3-FBA6088D82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45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are various ways you can record observations from a user test. Paper notes are usually best,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it may be hard to keep up. Having multiple observers taking notes helps.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 and video recording are good for capturing the user’s think-aloud, facial expressions,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 language. Video is also helpful when you want to put observers in a separate room, watching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 closed-circuit TV. Putting the observers in a separate room has some advantages: the user feels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fewer eyes on them (although the video camera is another eye that can make users more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selfconscious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it’s making a permanent record), the observers can’t misbehave, and a big TV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 means more observers can watch. On the other hand, when the observers are in a separate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room, they may not pay close attention to the test. It’s happened that as soon as the user finds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usability problem, the observers start talking about how to fix that problem – and ignore the rest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test. Having observers in the same room as the test forces them to keep quiet and pay attention.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 is also useful for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retrospective testing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using the videotape to debrief the user immediately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a test. It’s easy to fast forward through the tape, stop at critical incidents, and ask the user what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were thinking, to make up for gaps in think-aloud.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problem with audio and video tape is that it generates too much data to review afterwards.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 pages of notes are much easier to scan and derive usability problems.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 capture software offers a cheap and easy way to record a user test, producing a digital movie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(e.g. AVI or MPG). It’s less obtrusive and easier to set up than a video camera, and some packages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also record an audio stream to capture the user’s think-aloud. The course wiki has a page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F77D-F354-4E3C-A6C3-FBA6088D82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start by talking about some issues that are relevant to all kinds of user testing: ethics. Human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subjects have been horribly abused in the name of science over the past century. Here are some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egregious cases: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Nazi concentration camps (1940-1945), doctors used prisoners of war, political prisoners,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Jews as human guinea pigs for horrific experiments. Some experiments tested the limits of human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endurance in extreme cold, low pressures, or exposure. Other experiments intentionally infected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 with massive doses of pathogens, such as typhus; others tested new chemical weapons or new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medical procedures. Thousands of people were killed by these experiments; they were criminal, on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massive scale.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Tuskegee Institute syphilis study (1932-1972), the US government studied the effects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untreated syphilis in black men in the rural South. In exchange for their participation in the study,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men were given free health examinations. But they weren’t told that they had syphilis, or that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disease was potentially fatal. Nor were they given treatment for the disease, even as proven, effective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treatments like penicillin became available. Out of 339 men studied, 28 died directly of syphilis, 100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related complications. 40 wives were infected, and 19 children were born with congenital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syphilis.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1940s and 1950s, MIT researchers cooperated with the Fernald School for mentally disabled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children in Waverly, Massachusetts to gave radioactive isotopes to some of the children in their milk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cereal, to study how the isotopes were taken up by the body. Permission letters were obtained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their parents, but neither parents nor children were warned that radioactive materials were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used.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1950s, a famous study done at Yale told subjects to give painful electric shocks to another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 The shocks weren’t real, and the person they were shocking was just an actor. But subjects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weren’t told that fact in advance, and many subjects were genuinely traumatized by the experience: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sweating, trembling, stuttering.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cases have led to several reforms. The Nazi-era experiments led to the Nuremberg Code,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agreement on the rights of human subjects. The Tuskegee study drove the US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government to take steps to ensure that all federally-funded institutions follow ethical practices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use of human subjects. In particular, every experiment involving human subjects must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reviewed and approved by an ethics committee, usually called an institutional review board. MIT’s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 board is called COUHES.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F77D-F354-4E3C-A6C3-FBA6088D82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6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Experiments involving medical treatments or electric shocks are one thing. But what’s so dangerous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a computer interface?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Hopefully, nothing – most user testing has minimal physical or psychological risk to the user. But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testing does put psychological pressure on the user. The user sits in the spotlight, asked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unfamiliar tasks on an unfamiliar (and possibly bad!) interface, in front of an audience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strangers (at least one experimenter, possibly a roomful of observers, and possibly a video camera).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natural to feel some performance anxiety, or stage fright. “Am I doing it right? Do these people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I’m dumb for not getting it?” A user may regard the test as a psychology test, or more 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point, an IQ test. They may be worried about getting a bad score. Their self-esteem may suffer,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particularly if they blame problems they have on themselves, rather than on the user interface.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programmer with an ironclad ego may scoff at such concerns, but these pressures are real. Jared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Spool, a usability consultant, tells a story about the time he saw a user cry during a user test. It came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from an accumulation of mistakes on the part of the experimenters: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originally-scheduled user didn’t show up, so they just pulled an employee out of the hallway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the test;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happened to be her first day on the job;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they didn’t tell her what the session was about;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she not only knew nothing about the interface to be tested (which is fine and good), but also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nothing about the domain – she wasn’t in the target user population at all;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the observers in the room hadn’t been told how to behave (i.e., shut up);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one of those observers was her boss;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the tasks hadn’t been pilot tested, and the first one was actually impossible.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she started struggling with the first task, everybody in the room realized how stupid the task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was, and burst out laughing – at their own stupidity, not hers. But she thought they were laughing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F77D-F354-4E3C-A6C3-FBA6088D82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basic rule for user testing ethics is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user as a intelligent person with free will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feelings. We can show respect for the user in 5 ways: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Respecting their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not wasting it. Prepare as much as you can in advance, and don’t make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jump through hoops that you aren’t actually testing. Don’t make them install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or load the test files, for example, unless your test is supposed to measure the usability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installation process or file-loading process.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Do everything you can to make the user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comfortable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order to offset the psychological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pressures of a user test.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Give the user as much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the test as they need or want to know, as long as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doesn’t bias the test. Don’t hide things from them unnecessarily.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Preserve the user’s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maximum degree. Don’t report their performance on the user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in a way that allows the user to be personally identified.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The user is always in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not in the sense that they’re running the user test and deciding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to do next, but in the sense that the final decision of whether or not to participate remains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theirs, throughout the experiment. Just because they’ve signed a consent form, or sat down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room with you, doesn’t mean that they’ve committed to the entire test. A user has the right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up the test and leave at any time, no matter how inconvenient it may be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F77D-F354-4E3C-A6C3-FBA6088D82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9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look at what you should do before, during, and after a user test to ensure that you’re treating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with respect.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before your first user shows up, you should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pilot-test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entire test: all questionnaires,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briefings, tutorials, and tasks. Pilot testing means you get a few people (usually your colleagues)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 as users in a full-dress rehearsal of the user test. Pilot testing is essential for simplifying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the bugs out of your test materials and procedures. It gives you a chance to eliminate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wasted time, streamline parts of the test, fix confusing briefings or training materials, and discover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impossible or pointless tasks. It also gives you a chance to practice your role as an experimenter.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Pilot testing is essential for every user test.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user shows up, you should brief them first, introducing the purpose of the application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purpose of the test. To make the user comfortable, you should also say the following things (in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form):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•“Keep in mind that we’re testing the computer system. We’re not testing you.” (comfort)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•“The system is likely to have problems in it that make it hard to use. We need your help to find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problems.” (comfort)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•“Your test results will be completely confidential.” (privacy)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•“You can stop the test and leave at any time.” (control)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should also inform the user if the test will be audiotaped, videotaped, or watched by hidden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observers. Any observers actually present in the room should be introduced to the user.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end of the briefing, you should ask “Do you have any questions I can answer before we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begin?” Try to answer any questions the user has. Sometimes a user will ask a question that may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bias the experiment: for example, “what does that button do?” You should explain why you can’t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 that question, and promise to answer it after the test is 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F77D-F354-4E3C-A6C3-FBA6088D82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the test, arrange the testing environment to make the user comfortable. Keep the atmosphere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calm, relaxed, and free of distractions. If the testing session is long, give the user bathroom, water, 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coffee breaks, or just a chance to stand up and stretch.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Don’t act disappointed when the user runs into difficulty, because the user will feel it 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disappointment in their performance, not in the user interface.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Don’t overwhelm the user with work. Give them only one task at a time. Ideally, the first task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an easy warmup task, to give the user an early success experience. That will bolster their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courage (and yours) to get them through the harder tasks that will discover more usability problems.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 the user’s questions as long as they don’t bias the test.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 the user in control. If they get tired of a task, let them give up on it and go on to another. If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want to quit the test, pay them and let them go.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F77D-F354-4E3C-A6C3-FBA6088D82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4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test is over, thank the user for their help and tell them how they’ve helped. It’s easy to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with information at this point, so do so.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Later, if you disseminate data from the user test, don’t publish it in a way that allows users to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individually identified. Certainly, avoid using their names.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collected video or audio records of the user test, don’t show them outside your development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without explicit written permission from the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F77D-F354-4E3C-A6C3-FBA6088D82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9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OK, we’ve seen some ethical rules that apply to running any kind of user test. Now let’s look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at how to do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formative evaluation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are the basic steps: (1) find some representative users; (2) give each user some representative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tasks; and (3) watch the user do the tasks.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F77D-F354-4E3C-A6C3-FBA6088D82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user’s primary role is to perform the tasks using the interface. While the user is actually doing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this, however, they should also be trying to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aloud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verbalizing what they’re thinking as they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interface. Encourage the user to say things like “OK, now I’m looking for the place to set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 size, usually it’s on the toolbar, nope, hmm, maybe the Format menu…” Thinking aloud gives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(the observer) a window into their thought processes, so you can understand what they’re trying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do and what they expect.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Unfortunately, thinking aloud feels strange for most people. It can alter the user’s behavior, making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more deliberate and careful, and sometimes disrupting their concentration. Conversely,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task gets hard and the user gets absorbed in it, they may go mute, forgetting to think aloud.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facilitator’s roles is to prod the user into thinking aloud.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solution to the problems of think-aloud is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constructive interaction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which two users work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tasks together (using a single computer). Two users are more likely to converse naturally with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other, explaining how they think it works and what they’re thinking about trying. Constructive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interaction requires twice as many users, however, and may be adversely affected by social dynamics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(e.g., a pushy user who hogs the keyboard). But it’s nearly as commonly used in industry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singleuser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F77D-F354-4E3C-A6C3-FBA6088D82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1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1EFEBE8-F382-4C83-BC5D-43112A43C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46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7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tomedia.com/atlantaOO/usabi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Testing (Ethics)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Amir Dirin</a:t>
            </a:r>
          </a:p>
        </p:txBody>
      </p:sp>
    </p:spTree>
    <p:extLst>
      <p:ext uri="{BB962C8B-B14F-4D97-AF65-F5344CB8AC3E}">
        <p14:creationId xmlns:p14="http://schemas.microsoft.com/office/powerpoint/2010/main" val="84831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Formative Evaluation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r>
              <a:rPr lang="en-US" dirty="0"/>
              <a:t>Facilitator</a:t>
            </a:r>
          </a:p>
          <a:p>
            <a:r>
              <a:rPr lang="en-US" dirty="0"/>
              <a:t>Observers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0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0036" y="1080655"/>
            <a:ext cx="9331037" cy="47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46" y="935181"/>
            <a:ext cx="10287000" cy="492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5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12" y="477982"/>
            <a:ext cx="11595254" cy="59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2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4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for critical incidents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5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6" y="727364"/>
            <a:ext cx="10910456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4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Basics: 5-Step Process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en-US" sz="2800"/>
          </a:p>
          <a:p>
            <a:endParaRPr lang="en-US" altLang="en-US" sz="2800"/>
          </a:p>
        </p:txBody>
      </p:sp>
      <p:graphicFrame>
        <p:nvGraphicFramePr>
          <p:cNvPr id="1639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5029201" y="1873251"/>
          <a:ext cx="1635125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1634760" imgH="3978000" progId="Visio.Drawing.6">
                  <p:embed/>
                </p:oleObj>
              </mc:Choice>
              <mc:Fallback>
                <p:oleObj name="VISIO" r:id="rId3" imgW="1634760" imgH="397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1873251"/>
                        <a:ext cx="1635125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424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Plan &amp; Prepare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Informal usability tests only require a pencil, paper, computer and browser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Sometimes might use a video camera and record each session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Sometimes watched by development team</a:t>
            </a:r>
          </a:p>
          <a:p>
            <a:pPr>
              <a:lnSpc>
                <a:spcPct val="90000"/>
              </a:lnSpc>
            </a:pPr>
            <a:r>
              <a:rPr lang="en-US" altLang="en-US"/>
              <a:t>Often usability tests can be conducted within the user’s own environment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Keep a printed version of the site for note taking, and then watch and learn . . .</a:t>
            </a:r>
          </a:p>
        </p:txBody>
      </p:sp>
    </p:spTree>
    <p:extLst>
      <p:ext uri="{BB962C8B-B14F-4D97-AF65-F5344CB8AC3E}">
        <p14:creationId xmlns:p14="http://schemas.microsoft.com/office/powerpoint/2010/main" val="229512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 of User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Formative Evaluation</a:t>
            </a:r>
          </a:p>
          <a:p>
            <a:pPr lvl="1"/>
            <a:r>
              <a:rPr lang="en-US" dirty="0"/>
              <a:t>Find problems for next iteration of design</a:t>
            </a:r>
          </a:p>
          <a:p>
            <a:pPr lvl="1"/>
            <a:r>
              <a:rPr lang="en-US" dirty="0"/>
              <a:t>Evaluates prototype or implementation, in lab on chosen tasks</a:t>
            </a:r>
          </a:p>
          <a:p>
            <a:pPr lvl="1"/>
            <a:r>
              <a:rPr lang="en-US" dirty="0"/>
              <a:t>Qualitative observations (usability problems)</a:t>
            </a:r>
          </a:p>
          <a:p>
            <a:r>
              <a:rPr lang="en-US" dirty="0"/>
              <a:t>Field study</a:t>
            </a:r>
          </a:p>
          <a:p>
            <a:pPr lvl="1"/>
            <a:r>
              <a:rPr lang="en-US" dirty="0"/>
              <a:t>Find problem in context</a:t>
            </a:r>
          </a:p>
          <a:p>
            <a:pPr lvl="1"/>
            <a:r>
              <a:rPr lang="en-US" dirty="0"/>
              <a:t>Evaluates working implementation, in real context, on real tasks</a:t>
            </a:r>
          </a:p>
          <a:p>
            <a:pPr lvl="1"/>
            <a:r>
              <a:rPr lang="en-US" dirty="0"/>
              <a:t>Mostly qualitative observations</a:t>
            </a:r>
          </a:p>
          <a:p>
            <a:r>
              <a:rPr lang="en-US" dirty="0"/>
              <a:t>Controlled Experiment</a:t>
            </a:r>
          </a:p>
          <a:p>
            <a:pPr lvl="1"/>
            <a:r>
              <a:rPr lang="en-US" dirty="0"/>
              <a:t>Tests a hypothesis (e.g., interface X is </a:t>
            </a:r>
            <a:r>
              <a:rPr lang="en-US" dirty="0" err="1"/>
              <a:t>fatster</a:t>
            </a:r>
            <a:r>
              <a:rPr lang="en-US" dirty="0"/>
              <a:t> than interface Y)</a:t>
            </a:r>
          </a:p>
          <a:p>
            <a:pPr lvl="1"/>
            <a:r>
              <a:rPr lang="en-US" dirty="0"/>
              <a:t>Evaluates working implementation. In controlled lab environment, on chosen tasks</a:t>
            </a:r>
          </a:p>
          <a:p>
            <a:pPr lvl="1"/>
            <a:r>
              <a:rPr lang="en-US" dirty="0"/>
              <a:t>Mostly quantitative observations (time, error rate,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308318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2: Find Participants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challenging  aspect in usability testing is finding suitable participants</a:t>
            </a:r>
          </a:p>
          <a:p>
            <a:r>
              <a:rPr lang="en-US" altLang="en-US"/>
              <a:t>Important to gather on ongoing user base</a:t>
            </a:r>
          </a:p>
          <a:p>
            <a:r>
              <a:rPr lang="en-US" altLang="en-US"/>
              <a:t>Test outside the team—testing with people who are not associated with your company or your Web site</a:t>
            </a:r>
          </a:p>
        </p:txBody>
      </p:sp>
    </p:spTree>
    <p:extLst>
      <p:ext uri="{BB962C8B-B14F-4D97-AF65-F5344CB8AC3E}">
        <p14:creationId xmlns:p14="http://schemas.microsoft.com/office/powerpoint/2010/main" val="323245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2: Find Participants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Prior to conducting sessions with participants:</a:t>
            </a:r>
          </a:p>
          <a:p>
            <a:r>
              <a:rPr lang="en-US" altLang="en-US"/>
              <a:t>Test out your test plan beforehand with co-workers or friends that have an acceptable degree of Web user experience</a:t>
            </a:r>
          </a:p>
          <a:p>
            <a:r>
              <a:rPr lang="en-US" altLang="en-US"/>
              <a:t>The first usability test should be fun, informative, and low-stress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55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3: Conduct the Session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Introduce yourself, explain the process to the user</a:t>
            </a:r>
          </a:p>
          <a:p>
            <a:r>
              <a:rPr lang="en-US" altLang="en-US"/>
              <a:t>User will be asked to perform a set of pre-defined tasks (but do not tell them how many or how long each will take)</a:t>
            </a:r>
          </a:p>
          <a:p>
            <a:r>
              <a:rPr lang="en-US" altLang="en-US"/>
              <a:t>Make the user feel comfortable</a:t>
            </a:r>
          </a:p>
          <a:p>
            <a:r>
              <a:rPr lang="en-US" altLang="en-US"/>
              <a:t>Speak only to give a new task and take notes during the process</a:t>
            </a:r>
          </a:p>
        </p:txBody>
      </p:sp>
    </p:spTree>
    <p:extLst>
      <p:ext uri="{BB962C8B-B14F-4D97-AF65-F5344CB8AC3E}">
        <p14:creationId xmlns:p14="http://schemas.microsoft.com/office/powerpoint/2010/main" val="172346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3: Conduct the Session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Once the usability test session is over, prepare a short summary of the session and the results</a:t>
            </a:r>
          </a:p>
          <a:p>
            <a:r>
              <a:rPr lang="en-US" altLang="en-US"/>
              <a:t>Outline specific problem areas and any unexpected results</a:t>
            </a:r>
          </a:p>
          <a:p>
            <a:r>
              <a:rPr lang="en-US" altLang="en-US"/>
              <a:t>Include any personal observations</a:t>
            </a:r>
          </a:p>
        </p:txBody>
      </p:sp>
    </p:spTree>
    <p:extLst>
      <p:ext uri="{BB962C8B-B14F-4D97-AF65-F5344CB8AC3E}">
        <p14:creationId xmlns:p14="http://schemas.microsoft.com/office/powerpoint/2010/main" val="975250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3: Conduct the Session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Collect basic data: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Could the user complete the task?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Did they need help?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Track how much time it took them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Note any stumbling blocks (problems/obstacles)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Overall observations, commentary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Debrief the user, allow user to speak their mind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Prepare a post-test survey</a:t>
            </a:r>
          </a:p>
        </p:txBody>
      </p:sp>
    </p:spTree>
    <p:extLst>
      <p:ext uri="{BB962C8B-B14F-4D97-AF65-F5344CB8AC3E}">
        <p14:creationId xmlns:p14="http://schemas.microsoft.com/office/powerpoint/2010/main" val="2808646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3: Conduct the Session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z="2800"/>
              <a:t>Post-Test Survey:</a:t>
            </a:r>
          </a:p>
          <a:p>
            <a:r>
              <a:rPr lang="en-US" altLang="en-US" sz="2800"/>
              <a:t>Prepare a survey online or in paper form for the user to fill out after they have completed the testing process</a:t>
            </a:r>
          </a:p>
          <a:p>
            <a:r>
              <a:rPr lang="en-US" altLang="en-US" sz="2800"/>
              <a:t> Questions should include what the user thought the Web site was like: graphics, logic, content,  navigation, and their overall satisfaction</a:t>
            </a:r>
          </a:p>
          <a:p>
            <a:r>
              <a:rPr lang="en-US" altLang="en-US" sz="2800"/>
              <a:t>Gather data about overall effectiveness of the site in relation to the goals of each task</a:t>
            </a:r>
          </a:p>
        </p:txBody>
      </p:sp>
    </p:spTree>
    <p:extLst>
      <p:ext uri="{BB962C8B-B14F-4D97-AF65-F5344CB8AC3E}">
        <p14:creationId xmlns:p14="http://schemas.microsoft.com/office/powerpoint/2010/main" val="1651031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4: Analyze Results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Compile and summarize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Transfer handwritten notes to computer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Write your reports while they are fresh in your mind,</a:t>
            </a:r>
          </a:p>
          <a:p>
            <a:pPr>
              <a:lnSpc>
                <a:spcPct val="90000"/>
              </a:lnSpc>
            </a:pPr>
            <a:r>
              <a:rPr lang="en-US" altLang="en-US"/>
              <a:t>Create a summary after testing is complete, into a table that shows the results of each test, include problem areas, comments and user feedback from the survey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595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4: Analyze Results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Identify difficulties and problem areas</a:t>
            </a:r>
          </a:p>
          <a:p>
            <a:r>
              <a:rPr lang="en-US" altLang="en-US"/>
              <a:t>Identify why there was difficulty or the source of any problems (specific factors such as navigation, text, graphics, etc.)</a:t>
            </a:r>
          </a:p>
          <a:p>
            <a:r>
              <a:rPr lang="en-US" altLang="en-US"/>
              <a:t>Identify any specific task-oriented issues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914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5: Make Recommendations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Compile and recommend</a:t>
            </a:r>
          </a:p>
          <a:p>
            <a:pPr lvl="1"/>
            <a:r>
              <a:rPr lang="en-US" altLang="en-US"/>
              <a:t>Gather all your compiled information and translate into recommendations </a:t>
            </a:r>
          </a:p>
          <a:p>
            <a:pPr lvl="1"/>
            <a:r>
              <a:rPr lang="en-US" altLang="en-US"/>
              <a:t>Concentrate on high-level functionality first</a:t>
            </a:r>
          </a:p>
          <a:p>
            <a:pPr lvl="1"/>
            <a:r>
              <a:rPr lang="en-US" altLang="en-US"/>
              <a:t>Then focus on recommendations for improved user experience (what works and what does not work well for users!)</a:t>
            </a:r>
          </a:p>
          <a:p>
            <a:pPr lvl="1"/>
            <a:r>
              <a:rPr lang="en-US" altLang="en-US"/>
              <a:t>Determine the implementation plan</a:t>
            </a:r>
          </a:p>
          <a:p>
            <a:r>
              <a:rPr lang="en-US" altLang="en-US"/>
              <a:t>Write up a formal report</a:t>
            </a:r>
          </a:p>
        </p:txBody>
      </p:sp>
    </p:spTree>
    <p:extLst>
      <p:ext uri="{BB962C8B-B14F-4D97-AF65-F5344CB8AC3E}">
        <p14:creationId xmlns:p14="http://schemas.microsoft.com/office/powerpoint/2010/main" val="2748627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Usability Testing: </a:t>
            </a:r>
            <a:r>
              <a:rPr lang="en-US" altLang="en-US">
                <a:hlinkClick r:id="rId2"/>
              </a:rPr>
              <a:t>www.gotomedia.com/atlantaOO/usability</a:t>
            </a:r>
            <a:endParaRPr lang="en-US" altLang="en-US"/>
          </a:p>
          <a:p>
            <a:r>
              <a:rPr lang="en-US" altLang="en-US"/>
              <a:t>Usability Testing and Research: www.ablongman.com/barnum</a:t>
            </a:r>
          </a:p>
        </p:txBody>
      </p:sp>
    </p:spTree>
    <p:extLst>
      <p:ext uri="{BB962C8B-B14F-4D97-AF65-F5344CB8AC3E}">
        <p14:creationId xmlns:p14="http://schemas.microsoft.com/office/powerpoint/2010/main" val="28281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872837"/>
            <a:ext cx="9531927" cy="50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4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0" y="706582"/>
            <a:ext cx="10099965" cy="53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0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 the user with respect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Do not waste it</a:t>
            </a:r>
          </a:p>
          <a:p>
            <a:r>
              <a:rPr lang="en-US" dirty="0"/>
              <a:t>Comfort</a:t>
            </a:r>
          </a:p>
          <a:p>
            <a:pPr lvl="1"/>
            <a:r>
              <a:rPr lang="en-US" dirty="0"/>
              <a:t>Make the user comfortable</a:t>
            </a:r>
          </a:p>
          <a:p>
            <a:r>
              <a:rPr lang="en-US" dirty="0"/>
              <a:t>Informed consent</a:t>
            </a:r>
          </a:p>
          <a:p>
            <a:pPr lvl="1"/>
            <a:r>
              <a:rPr lang="en-US" dirty="0"/>
              <a:t>Inform the user are fully as possible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Preserve the user’s privacy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The user can stop at any time</a:t>
            </a:r>
          </a:p>
        </p:txBody>
      </p:sp>
    </p:spTree>
    <p:extLst>
      <p:ext uri="{BB962C8B-B14F-4D97-AF65-F5344CB8AC3E}">
        <p14:creationId xmlns:p14="http://schemas.microsoft.com/office/powerpoint/2010/main" val="60483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Pilot-test all material and tasks</a:t>
            </a:r>
          </a:p>
          <a:p>
            <a:r>
              <a:rPr lang="en-US" dirty="0"/>
              <a:t>Comfort</a:t>
            </a:r>
          </a:p>
          <a:p>
            <a:pPr lvl="1"/>
            <a:r>
              <a:rPr lang="en-US" dirty="0"/>
              <a:t>We are testing the </a:t>
            </a:r>
            <a:r>
              <a:rPr lang="en-US" dirty="0" err="1"/>
              <a:t>sustem</a:t>
            </a:r>
            <a:r>
              <a:rPr lang="en-US" dirty="0"/>
              <a:t>, we’re not testing you</a:t>
            </a:r>
          </a:p>
          <a:p>
            <a:pPr lvl="1"/>
            <a:r>
              <a:rPr lang="en-US" dirty="0"/>
              <a:t>Any difficulties you encounter are the system’s fault. .We need your help to find these problem</a:t>
            </a:r>
          </a:p>
          <a:p>
            <a:r>
              <a:rPr lang="en-US" dirty="0"/>
              <a:t>Informed consent</a:t>
            </a:r>
          </a:p>
          <a:p>
            <a:pPr lvl="1"/>
            <a:r>
              <a:rPr lang="en-US" dirty="0"/>
              <a:t>Brief about the purpose of study</a:t>
            </a:r>
          </a:p>
          <a:p>
            <a:pPr lvl="1"/>
            <a:r>
              <a:rPr lang="en-US" dirty="0"/>
              <a:t>Inform about audiotaping, videotaping, other observation</a:t>
            </a:r>
          </a:p>
          <a:p>
            <a:pPr lvl="1"/>
            <a:r>
              <a:rPr lang="en-US" dirty="0"/>
              <a:t>Answer any questions beforehand (Unless biasing)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Your test results will be completely confidential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You can stop at any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5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55" y="1045605"/>
            <a:ext cx="10245436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5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36" y="831272"/>
            <a:ext cx="10224656" cy="51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9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37" y="665018"/>
            <a:ext cx="10349346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83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462</TotalTime>
  <Words>4199</Words>
  <Application>Microsoft Office PowerPoint</Application>
  <PresentationFormat>Widescreen</PresentationFormat>
  <Paragraphs>327</Paragraphs>
  <Slides>29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Garamond</vt:lpstr>
      <vt:lpstr>Organic</vt:lpstr>
      <vt:lpstr>VISIO</vt:lpstr>
      <vt:lpstr>User Testing (Ethics)</vt:lpstr>
      <vt:lpstr>Kind of User Tests</vt:lpstr>
      <vt:lpstr>PowerPoint Presentation</vt:lpstr>
      <vt:lpstr>PowerPoint Presentation</vt:lpstr>
      <vt:lpstr>Treat the user with respect</vt:lpstr>
      <vt:lpstr>Before a test</vt:lpstr>
      <vt:lpstr>PowerPoint Presentation</vt:lpstr>
      <vt:lpstr>PowerPoint Presentation</vt:lpstr>
      <vt:lpstr>PowerPoint Presentation</vt:lpstr>
      <vt:lpstr>Roles in Formative Evaluation </vt:lpstr>
      <vt:lpstr>PowerPoint Presentation</vt:lpstr>
      <vt:lpstr>PowerPoint Presentation</vt:lpstr>
      <vt:lpstr>PowerPoint Presentation</vt:lpstr>
      <vt:lpstr>Think Aloud</vt:lpstr>
      <vt:lpstr>Watching for critical incidents</vt:lpstr>
      <vt:lpstr>PowerPoint Presentation</vt:lpstr>
      <vt:lpstr>Usability Testing</vt:lpstr>
      <vt:lpstr>Testing Basics: 5-Step Process</vt:lpstr>
      <vt:lpstr>Step 1: Plan &amp; Prepare</vt:lpstr>
      <vt:lpstr>Step 2: Find Participants</vt:lpstr>
      <vt:lpstr>Step 2: Find Participants</vt:lpstr>
      <vt:lpstr>Step 3: Conduct the Session</vt:lpstr>
      <vt:lpstr>Step 3: Conduct the Session</vt:lpstr>
      <vt:lpstr>Step 3: Conduct the Session</vt:lpstr>
      <vt:lpstr>Step 3: Conduct the Session</vt:lpstr>
      <vt:lpstr>Step 4: Analyze Results</vt:lpstr>
      <vt:lpstr>Step 4: Analyze Results</vt:lpstr>
      <vt:lpstr>Step 5: Make Recommendations</vt:lpstr>
      <vt:lpstr>References</vt:lpstr>
    </vt:vector>
  </TitlesOfParts>
  <Company>HAAGAHELIA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Testing (Ethics)</dc:title>
  <dc:creator>Dirin Amir</dc:creator>
  <cp:lastModifiedBy>Amir Dirin</cp:lastModifiedBy>
  <cp:revision>13</cp:revision>
  <dcterms:created xsi:type="dcterms:W3CDTF">2016-04-30T19:56:00Z</dcterms:created>
  <dcterms:modified xsi:type="dcterms:W3CDTF">2023-02-09T17:56:06Z</dcterms:modified>
</cp:coreProperties>
</file>