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283" r:id="rId6"/>
    <p:sldId id="299" r:id="rId7"/>
    <p:sldId id="285" r:id="rId8"/>
    <p:sldId id="286" r:id="rId9"/>
    <p:sldId id="287" r:id="rId10"/>
    <p:sldId id="300" r:id="rId11"/>
    <p:sldId id="301" r:id="rId12"/>
    <p:sldId id="257" r:id="rId13"/>
    <p:sldId id="302" r:id="rId14"/>
    <p:sldId id="289" r:id="rId15"/>
    <p:sldId id="288" r:id="rId16"/>
    <p:sldId id="304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6" r:id="rId25"/>
    <p:sldId id="303" r:id="rId26"/>
    <p:sldId id="305" r:id="rId27"/>
    <p:sldId id="307" r:id="rId28"/>
    <p:sldId id="30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63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57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072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5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87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692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45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211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01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52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130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11.9.2023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2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Maven</a:t>
            </a:r>
            <a:r>
              <a:rPr lang="fi-FI" dirty="0"/>
              <a:t>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25144"/>
            <a:ext cx="5918454" cy="1069848"/>
          </a:xfrm>
        </p:spPr>
        <p:txBody>
          <a:bodyPr/>
          <a:lstStyle/>
          <a:p>
            <a:r>
              <a:rPr lang="fi-FI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2A01-7274-4746-A721-0B9B91D5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MVN </a:t>
            </a:r>
            <a:r>
              <a:rPr lang="fi-FI" dirty="0" err="1"/>
              <a:t>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7CE1-8D19-4BE6-8A11-5A7A418E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4102224" cy="4050792"/>
          </a:xfrm>
        </p:spPr>
        <p:txBody>
          <a:bodyPr/>
          <a:lstStyle/>
          <a:p>
            <a:r>
              <a:rPr lang="fi-FI" dirty="0"/>
              <a:t>MVN </a:t>
            </a:r>
            <a:r>
              <a:rPr lang="fi-FI" dirty="0" err="1"/>
              <a:t>repositories</a:t>
            </a:r>
            <a:r>
              <a:rPr lang="fi-FI" dirty="0"/>
              <a:t> </a:t>
            </a:r>
            <a:r>
              <a:rPr lang="fi-FI" dirty="0" err="1"/>
              <a:t>refer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directories</a:t>
            </a:r>
            <a:r>
              <a:rPr lang="fi-FI" dirty="0"/>
              <a:t> of </a:t>
            </a:r>
            <a:r>
              <a:rPr lang="fi-FI" dirty="0" err="1"/>
              <a:t>packaged</a:t>
            </a:r>
            <a:r>
              <a:rPr lang="fi-FI" dirty="0"/>
              <a:t> JAR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contain</a:t>
            </a:r>
            <a:r>
              <a:rPr lang="fi-FI" dirty="0"/>
              <a:t> metadata (POM). </a:t>
            </a:r>
            <a:r>
              <a:rPr lang="fi-FI" dirty="0" err="1"/>
              <a:t>The</a:t>
            </a:r>
            <a:r>
              <a:rPr lang="fi-FI" dirty="0"/>
              <a:t> metadata </a:t>
            </a:r>
            <a:r>
              <a:rPr lang="fi-FI" dirty="0" err="1"/>
              <a:t>allow</a:t>
            </a:r>
            <a:r>
              <a:rPr lang="fi-FI" dirty="0"/>
              <a:t> to </a:t>
            </a: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r>
              <a:rPr lang="fi-FI" dirty="0"/>
              <a:t>.</a:t>
            </a:r>
          </a:p>
          <a:p>
            <a:r>
              <a:rPr lang="fi-FI" dirty="0"/>
              <a:t>Three </a:t>
            </a:r>
            <a:r>
              <a:rPr lang="fi-FI" dirty="0" err="1"/>
              <a:t>types</a:t>
            </a:r>
            <a:r>
              <a:rPr lang="fi-FI" dirty="0"/>
              <a:t> of </a:t>
            </a:r>
            <a:r>
              <a:rPr lang="fi-FI" dirty="0" err="1"/>
              <a:t>reposotories</a:t>
            </a:r>
            <a:endParaRPr lang="fi-FI" dirty="0"/>
          </a:p>
          <a:p>
            <a:pPr lvl="1"/>
            <a:r>
              <a:rPr lang="fi-FI" dirty="0" err="1"/>
              <a:t>Local</a:t>
            </a:r>
            <a:r>
              <a:rPr lang="fi-FI" dirty="0"/>
              <a:t> repo</a:t>
            </a:r>
          </a:p>
          <a:p>
            <a:pPr lvl="1"/>
            <a:r>
              <a:rPr lang="fi-FI" dirty="0"/>
              <a:t>Remote repo (</a:t>
            </a:r>
            <a:r>
              <a:rPr lang="fi-FI" dirty="0" err="1"/>
              <a:t>e.g</a:t>
            </a:r>
            <a:r>
              <a:rPr lang="fi-FI" dirty="0"/>
              <a:t>,, </a:t>
            </a:r>
            <a:r>
              <a:rPr lang="fi-FI" dirty="0" err="1"/>
              <a:t>developer’s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custome</a:t>
            </a:r>
            <a:r>
              <a:rPr lang="fi-FI" dirty="0"/>
              <a:t> repo)</a:t>
            </a:r>
          </a:p>
          <a:p>
            <a:pPr lvl="1"/>
            <a:r>
              <a:rPr lang="fi-FI" dirty="0"/>
              <a:t>Central repo (</a:t>
            </a:r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 err="1"/>
              <a:t>provided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Maven</a:t>
            </a:r>
            <a:r>
              <a:rPr lang="fi-FI" dirty="0"/>
              <a:t> </a:t>
            </a:r>
            <a:r>
              <a:rPr lang="fi-FI" dirty="0" err="1"/>
              <a:t>community</a:t>
            </a:r>
            <a:r>
              <a:rPr lang="fi-FI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6F4B6-9824-4397-9484-47A6C3F5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996952"/>
            <a:ext cx="4315371" cy="21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1F32-16DB-4311-B54D-17DBB391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Dependencies</a:t>
            </a:r>
            <a:r>
              <a:rPr lang="fi-FI" dirty="0"/>
              <a:t> </a:t>
            </a:r>
            <a:r>
              <a:rPr lang="fi-FI" dirty="0" err="1"/>
              <a:t>Search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22A52-4C79-48B5-9A9C-32D2177E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2093976"/>
            <a:ext cx="5549726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D5F17-87A6-4ABB-837D-F385BA003BC7}"/>
              </a:ext>
            </a:extLst>
          </p:cNvPr>
          <p:cNvSpPr txBox="1"/>
          <p:nvPr/>
        </p:nvSpPr>
        <p:spPr>
          <a:xfrm>
            <a:off x="685800" y="2564904"/>
            <a:ext cx="30221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dirty="0"/>
              <a:t>&lt;!-- https://mvnrepository.com/artifact/junit/junit --&gt;</a:t>
            </a:r>
          </a:p>
          <a:p>
            <a:r>
              <a:rPr lang="fi-FI" sz="1200" dirty="0"/>
              <a:t>&lt;</a:t>
            </a:r>
            <a:r>
              <a:rPr lang="fi-FI" sz="1200" dirty="0" err="1"/>
              <a:t>dependency</a:t>
            </a:r>
            <a:r>
              <a:rPr lang="fi-FI" sz="1200" dirty="0"/>
              <a:t>&gt;</a:t>
            </a:r>
          </a:p>
          <a:p>
            <a:r>
              <a:rPr lang="fi-FI" sz="1200" dirty="0"/>
              <a:t>    &lt;</a:t>
            </a:r>
            <a:r>
              <a:rPr lang="fi-FI" sz="1200" dirty="0" err="1"/>
              <a:t>groupId</a:t>
            </a:r>
            <a:r>
              <a:rPr lang="fi-FI" sz="1200" dirty="0"/>
              <a:t>&gt;</a:t>
            </a:r>
            <a:r>
              <a:rPr lang="fi-FI" sz="1200" dirty="0" err="1"/>
              <a:t>junit</a:t>
            </a:r>
            <a:r>
              <a:rPr lang="fi-FI" sz="1200" dirty="0"/>
              <a:t>&lt;/</a:t>
            </a:r>
            <a:r>
              <a:rPr lang="fi-FI" sz="1200" dirty="0" err="1"/>
              <a:t>groupId</a:t>
            </a:r>
            <a:r>
              <a:rPr lang="fi-FI" sz="1200" dirty="0"/>
              <a:t>&gt;</a:t>
            </a:r>
          </a:p>
          <a:p>
            <a:r>
              <a:rPr lang="fi-FI" sz="1200" dirty="0"/>
              <a:t>    &lt;</a:t>
            </a:r>
            <a:r>
              <a:rPr lang="fi-FI" sz="1200" dirty="0" err="1"/>
              <a:t>artifactId</a:t>
            </a:r>
            <a:r>
              <a:rPr lang="fi-FI" sz="1200" dirty="0"/>
              <a:t>&gt;</a:t>
            </a:r>
            <a:r>
              <a:rPr lang="fi-FI" sz="1200" dirty="0" err="1"/>
              <a:t>junit</a:t>
            </a:r>
            <a:r>
              <a:rPr lang="fi-FI" sz="1200" dirty="0"/>
              <a:t>&lt;/</a:t>
            </a:r>
            <a:r>
              <a:rPr lang="fi-FI" sz="1200" dirty="0" err="1"/>
              <a:t>artifactId</a:t>
            </a:r>
            <a:r>
              <a:rPr lang="fi-FI" sz="1200" dirty="0"/>
              <a:t>&gt;</a:t>
            </a:r>
          </a:p>
          <a:p>
            <a:r>
              <a:rPr lang="fi-FI" sz="1200" dirty="0"/>
              <a:t>    &lt;version&gt;4.8.1&lt;/version&gt;</a:t>
            </a:r>
          </a:p>
          <a:p>
            <a:r>
              <a:rPr lang="fi-FI" sz="1200" dirty="0"/>
              <a:t>    &lt;</a:t>
            </a:r>
            <a:r>
              <a:rPr lang="fi-FI" sz="1200" dirty="0" err="1"/>
              <a:t>scope</a:t>
            </a:r>
            <a:r>
              <a:rPr lang="fi-FI" sz="1200" dirty="0"/>
              <a:t>&gt;</a:t>
            </a:r>
            <a:r>
              <a:rPr lang="fi-FI" sz="1200" dirty="0" err="1"/>
              <a:t>test</a:t>
            </a:r>
            <a:r>
              <a:rPr lang="fi-FI" sz="1200" dirty="0"/>
              <a:t>&lt;/</a:t>
            </a:r>
            <a:r>
              <a:rPr lang="fi-FI" sz="1200" dirty="0" err="1"/>
              <a:t>scope</a:t>
            </a:r>
            <a:r>
              <a:rPr lang="fi-FI" sz="1200" dirty="0"/>
              <a:t>&gt;</a:t>
            </a:r>
          </a:p>
          <a:p>
            <a:r>
              <a:rPr lang="fi-FI" sz="1200" dirty="0"/>
              <a:t>&lt;/</a:t>
            </a:r>
            <a:r>
              <a:rPr lang="fi-FI" sz="1200" dirty="0" err="1"/>
              <a:t>dependency</a:t>
            </a:r>
            <a:r>
              <a:rPr lang="fi-FI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711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ACA3-09D1-4FF9-AD71-C1FA62F6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Maven</a:t>
            </a:r>
            <a:r>
              <a:rPr lang="fi-FI" dirty="0"/>
              <a:t>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8A96C-F7ED-4AF0-AD97-AEAB010C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065258"/>
            <a:ext cx="4392488" cy="3509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950A17-4BD2-4ED8-9858-A7C6F8A15C39}"/>
              </a:ext>
            </a:extLst>
          </p:cNvPr>
          <p:cNvSpPr txBox="1"/>
          <p:nvPr/>
        </p:nvSpPr>
        <p:spPr>
          <a:xfrm>
            <a:off x="395536" y="2636912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dirty="0"/>
              <a:t>Read POM.xml </a:t>
            </a:r>
            <a:r>
              <a:rPr lang="fi-FI" dirty="0" err="1"/>
              <a:t>file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in pom.xml into </a:t>
            </a:r>
            <a:r>
              <a:rPr lang="fi-FI" dirty="0" err="1"/>
              <a:t>local</a:t>
            </a:r>
            <a:r>
              <a:rPr lang="fi-FI" dirty="0"/>
              <a:t> repo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central</a:t>
            </a:r>
            <a:r>
              <a:rPr lang="fi-FI" dirty="0"/>
              <a:t> repo</a:t>
            </a:r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Create</a:t>
            </a:r>
            <a:r>
              <a:rPr lang="fi-FI" dirty="0"/>
              <a:t> and </a:t>
            </a:r>
            <a:r>
              <a:rPr lang="fi-FI" dirty="0" err="1"/>
              <a:t>generate</a:t>
            </a:r>
            <a:r>
              <a:rPr lang="fi-FI" dirty="0"/>
              <a:t> a </a:t>
            </a:r>
            <a:r>
              <a:rPr lang="fi-FI" dirty="0" err="1"/>
              <a:t>report</a:t>
            </a:r>
            <a:r>
              <a:rPr lang="fi-FI" dirty="0"/>
              <a:t> </a:t>
            </a:r>
            <a:r>
              <a:rPr lang="fi-FI" dirty="0" err="1"/>
              <a:t>according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, and </a:t>
            </a:r>
            <a:r>
              <a:rPr lang="fi-FI" dirty="0" err="1"/>
              <a:t>execute</a:t>
            </a:r>
            <a:r>
              <a:rPr lang="fi-FI" dirty="0"/>
              <a:t> life-</a:t>
            </a:r>
            <a:r>
              <a:rPr lang="fi-FI" dirty="0" err="1"/>
              <a:t>cycles</a:t>
            </a:r>
            <a:r>
              <a:rPr lang="fi-FI" dirty="0"/>
              <a:t> </a:t>
            </a:r>
            <a:r>
              <a:rPr lang="fi-FI" dirty="0" err="1"/>
              <a:t>phases</a:t>
            </a:r>
            <a:r>
              <a:rPr lang="fi-FI" dirty="0"/>
              <a:t>, </a:t>
            </a:r>
            <a:r>
              <a:rPr lang="fi-FI" dirty="0" err="1"/>
              <a:t>goals</a:t>
            </a:r>
            <a:r>
              <a:rPr lang="fi-FI" dirty="0"/>
              <a:t>, </a:t>
            </a:r>
            <a:r>
              <a:rPr lang="fi-FI" dirty="0" err="1"/>
              <a:t>plugins</a:t>
            </a:r>
            <a:r>
              <a:rPr lang="fi-FI" dirty="0"/>
              <a:t>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950D-CCB3-4B53-A9AA-168A4D42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84128"/>
          </a:xfrm>
        </p:spPr>
        <p:txBody>
          <a:bodyPr>
            <a:normAutofit/>
          </a:bodyPr>
          <a:lstStyle/>
          <a:p>
            <a:r>
              <a:rPr lang="fi-FI" dirty="0" err="1"/>
              <a:t>Build</a:t>
            </a:r>
            <a:r>
              <a:rPr lang="fi-FI" dirty="0"/>
              <a:t> life-</a:t>
            </a:r>
            <a:r>
              <a:rPr lang="fi-FI" dirty="0" err="1"/>
              <a:t>cycle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C31271-FBA2-479A-965E-0C5284E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68721"/>
            <a:ext cx="3526160" cy="367930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dirty="0" err="1"/>
              <a:t>Validation</a:t>
            </a:r>
            <a:r>
              <a:rPr lang="fi-FI" dirty="0"/>
              <a:t> of </a:t>
            </a:r>
            <a:r>
              <a:rPr lang="fi-FI" dirty="0" err="1"/>
              <a:t>project</a:t>
            </a:r>
            <a:r>
              <a:rPr lang="fi-FI" dirty="0"/>
              <a:t> is </a:t>
            </a:r>
            <a:r>
              <a:rPr lang="fi-FI" dirty="0" err="1"/>
              <a:t>done</a:t>
            </a:r>
            <a:r>
              <a:rPr lang="fi-FI" dirty="0"/>
              <a:t> (</a:t>
            </a:r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data is </a:t>
            </a:r>
            <a:r>
              <a:rPr lang="fi-FI" dirty="0" err="1"/>
              <a:t>avaliable</a:t>
            </a:r>
            <a:r>
              <a:rPr lang="fi-FI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Compile</a:t>
            </a:r>
            <a:r>
              <a:rPr lang="fi-FI" dirty="0"/>
              <a:t>,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checking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compiled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unit</a:t>
            </a:r>
            <a:r>
              <a:rPr lang="fi-FI" dirty="0"/>
              <a:t> </a:t>
            </a:r>
            <a:r>
              <a:rPr lang="fi-FI" dirty="0" err="1"/>
              <a:t>testing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Package</a:t>
            </a:r>
            <a:r>
              <a:rPr lang="fi-FI" dirty="0"/>
              <a:t>, </a:t>
            </a:r>
            <a:r>
              <a:rPr lang="fi-FI" dirty="0" err="1"/>
              <a:t>compiled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mereged</a:t>
            </a:r>
            <a:r>
              <a:rPr lang="fi-FI" dirty="0"/>
              <a:t> into </a:t>
            </a:r>
            <a:r>
              <a:rPr lang="fi-FI" dirty="0" err="1"/>
              <a:t>package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Verigy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integration</a:t>
            </a:r>
            <a:r>
              <a:rPr lang="fi-FI" dirty="0"/>
              <a:t> to </a:t>
            </a:r>
            <a:r>
              <a:rPr lang="fi-FI" dirty="0" err="1"/>
              <a:t>ensure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quality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packages</a:t>
            </a:r>
            <a:r>
              <a:rPr lang="fi-FI" dirty="0"/>
              <a:t> 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repo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Depoly</a:t>
            </a:r>
            <a:r>
              <a:rPr lang="fi-FI" dirty="0"/>
              <a:t> a copy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final</a:t>
            </a:r>
            <a:r>
              <a:rPr lang="fi-FI" dirty="0"/>
              <a:t> </a:t>
            </a:r>
            <a:r>
              <a:rPr lang="fi-FI" dirty="0" err="1"/>
              <a:t>packge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remote</a:t>
            </a:r>
            <a:r>
              <a:rPr lang="fi-FI" dirty="0"/>
              <a:t> repo for </a:t>
            </a:r>
            <a:r>
              <a:rPr lang="fi-FI" dirty="0" err="1"/>
              <a:t>sharing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team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A06EF-0AE4-4940-9218-BA8DD490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70" y="2927923"/>
            <a:ext cx="4464496" cy="3174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31F701-6A9C-4733-AACA-4F3885E14982}"/>
              </a:ext>
            </a:extLst>
          </p:cNvPr>
          <p:cNvSpPr txBox="1"/>
          <p:nvPr/>
        </p:nvSpPr>
        <p:spPr>
          <a:xfrm>
            <a:off x="539552" y="1603297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fi-FI" dirty="0"/>
              <a:t>The process for building and distributing a project</a:t>
            </a:r>
          </a:p>
          <a:p>
            <a:r>
              <a:rPr lang="en-US" altLang="fi-FI" dirty="0"/>
              <a:t>A build lifecycle consists of a number of steps called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6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E060E96-B6A4-40C6-B26A-8862C212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Default Directory Structure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BAEF43-800A-4FDF-9387-37A56396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91000"/>
          </a:xfrm>
        </p:spPr>
        <p:txBody>
          <a:bodyPr/>
          <a:lstStyle/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src/main/java</a:t>
            </a:r>
          </a:p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src/main/resources</a:t>
            </a:r>
            <a:r>
              <a:rPr lang="en-US" altLang="fi-FI">
                <a:cs typeface="Courier New" panose="02070309020205020404" pitchFamily="49" charset="0"/>
              </a:rPr>
              <a:t> </a:t>
            </a:r>
            <a:r>
              <a:rPr lang="en-US" altLang="fi-FI"/>
              <a:t>for files that should be placed under </a:t>
            </a:r>
            <a:r>
              <a:rPr lang="en-US" altLang="fi-FI">
                <a:cs typeface="Courier New" panose="02070309020205020404" pitchFamily="49" charset="0"/>
              </a:rPr>
              <a:t>classpath</a:t>
            </a:r>
          </a:p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src/main/webapp</a:t>
            </a:r>
            <a:r>
              <a:rPr lang="en-US" altLang="fi-FI">
                <a:cs typeface="Courier New" panose="02070309020205020404" pitchFamily="49" charset="0"/>
              </a:rPr>
              <a:t> for web applications</a:t>
            </a:r>
          </a:p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src/test/java</a:t>
            </a:r>
          </a:p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2EBF-B48B-4E0A-9F92-F2F891E7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Default</a:t>
            </a:r>
            <a:r>
              <a:rPr lang="fi-FI" dirty="0"/>
              <a:t> Directory </a:t>
            </a:r>
            <a:r>
              <a:rPr lang="fi-FI" dirty="0" err="1"/>
              <a:t>Structure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7F47-0A5D-4534-8FD3-3B92CA3A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Repository</a:t>
            </a:r>
            <a:r>
              <a:rPr lang="fi-FI" dirty="0"/>
              <a:t> for JAR </a:t>
            </a:r>
            <a:r>
              <a:rPr lang="fi-FI" dirty="0" err="1"/>
              <a:t>files</a:t>
            </a:r>
            <a:r>
              <a:rPr lang="fi-FI" dirty="0"/>
              <a:t> for </a:t>
            </a:r>
            <a:r>
              <a:rPr lang="fi-FI" dirty="0" err="1"/>
              <a:t>connectivities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 </a:t>
            </a:r>
            <a:r>
              <a:rPr lang="fi-FI" dirty="0" err="1"/>
              <a:t>parties</a:t>
            </a:r>
            <a:r>
              <a:rPr lang="fi-FI" dirty="0"/>
              <a:t>… </a:t>
            </a:r>
          </a:p>
          <a:p>
            <a:pPr lvl="1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07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DEE8-2188-4C6E-A7B9-FDF88BDE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A181-5077-49CF-BD40-3DFA0CB3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2950096" cy="4050792"/>
          </a:xfrm>
        </p:spPr>
        <p:txBody>
          <a:bodyPr/>
          <a:lstStyle/>
          <a:p>
            <a:r>
              <a:rPr lang="en-US" dirty="0"/>
              <a:t>Select New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OtherMaven</a:t>
            </a:r>
            <a:r>
              <a:rPr lang="en-US" dirty="0">
                <a:sym typeface="Wingdings" panose="05000000000000000000" pitchFamily="2" charset="2"/>
              </a:rPr>
              <a:t> Project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53D50-F2BC-4287-9101-845324CE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051802"/>
            <a:ext cx="4677519" cy="41900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F4EFBBB-3194-4EE0-AE55-4CD5317CC9E3}"/>
              </a:ext>
            </a:extLst>
          </p:cNvPr>
          <p:cNvSpPr/>
          <p:nvPr/>
        </p:nvSpPr>
        <p:spPr>
          <a:xfrm>
            <a:off x="3779912" y="2780928"/>
            <a:ext cx="259228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AC8D8-6760-472C-BAEF-314A24CC5A5E}"/>
              </a:ext>
            </a:extLst>
          </p:cNvPr>
          <p:cNvCxnSpPr>
            <a:cxnSpLocks/>
          </p:cNvCxnSpPr>
          <p:nvPr/>
        </p:nvCxnSpPr>
        <p:spPr>
          <a:xfrm flipH="1">
            <a:off x="5652120" y="1700808"/>
            <a:ext cx="216024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3A8227-DF78-42E0-8078-D4450F7445AA}"/>
              </a:ext>
            </a:extLst>
          </p:cNvPr>
          <p:cNvSpPr txBox="1"/>
          <p:nvPr/>
        </p:nvSpPr>
        <p:spPr>
          <a:xfrm>
            <a:off x="5940152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this option</a:t>
            </a:r>
          </a:p>
        </p:txBody>
      </p:sp>
    </p:spTree>
    <p:extLst>
      <p:ext uri="{BB962C8B-B14F-4D97-AF65-F5344CB8AC3E}">
        <p14:creationId xmlns:p14="http://schemas.microsoft.com/office/powerpoint/2010/main" val="81151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6178-45E6-4CAB-8673-44CF1AE6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1331"/>
            <a:ext cx="7772400" cy="1609344"/>
          </a:xfrm>
        </p:spPr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(</a:t>
            </a:r>
            <a:r>
              <a:rPr lang="fi-FI" dirty="0" err="1"/>
              <a:t>Eclipse</a:t>
            </a:r>
            <a:r>
              <a:rPr lang="fi-FI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EC08-BF09-420E-9B40-A608922E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3" y="2132856"/>
            <a:ext cx="4800235" cy="41817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23AB43-EF51-49F6-AC46-29E71E7C3EC7}"/>
              </a:ext>
            </a:extLst>
          </p:cNvPr>
          <p:cNvCxnSpPr/>
          <p:nvPr/>
        </p:nvCxnSpPr>
        <p:spPr>
          <a:xfrm flipH="1">
            <a:off x="5531958" y="400506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1416C-95ED-4692-A6E9-DFADFB0A0FB2}"/>
              </a:ext>
            </a:extLst>
          </p:cNvPr>
          <p:cNvSpPr txBox="1"/>
          <p:nvPr/>
        </p:nvSpPr>
        <p:spPr>
          <a:xfrm>
            <a:off x="6588224" y="3820398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package</a:t>
            </a:r>
          </a:p>
        </p:txBody>
      </p:sp>
    </p:spTree>
    <p:extLst>
      <p:ext uri="{BB962C8B-B14F-4D97-AF65-F5344CB8AC3E}">
        <p14:creationId xmlns:p14="http://schemas.microsoft.com/office/powerpoint/2010/main" val="346162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2C13-9C5D-4672-8D9D-62A5A087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File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B1EA-E886-45F1-BEE8-B44B473A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3038475" cy="2695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19A9E-B6FD-41EC-8886-424E1343256E}"/>
              </a:ext>
            </a:extLst>
          </p:cNvPr>
          <p:cNvCxnSpPr/>
          <p:nvPr/>
        </p:nvCxnSpPr>
        <p:spPr>
          <a:xfrm flipH="1">
            <a:off x="3563888" y="321297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0A461E-FBBA-461B-BA64-679E2CDA0C85}"/>
              </a:ext>
            </a:extLst>
          </p:cNvPr>
          <p:cNvSpPr txBox="1"/>
          <p:nvPr/>
        </p:nvSpPr>
        <p:spPr>
          <a:xfrm>
            <a:off x="5364088" y="3113052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Right-click</a:t>
            </a:r>
            <a:r>
              <a:rPr lang="fi-FI" dirty="0"/>
              <a:t> and </a:t>
            </a:r>
            <a:r>
              <a:rPr lang="fi-FI" dirty="0" err="1"/>
              <a:t>select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.</a:t>
            </a:r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and </a:t>
            </a:r>
            <a:r>
              <a:rPr lang="fi-FI" dirty="0" err="1"/>
              <a:t>ids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 err="1"/>
              <a:t>fi.metro.maven</a:t>
            </a:r>
            <a:endParaRPr lang="fi-FI" dirty="0"/>
          </a:p>
          <a:p>
            <a:r>
              <a:rPr lang="fi-FI" dirty="0"/>
              <a:t>And </a:t>
            </a:r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(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depends</a:t>
            </a:r>
            <a:r>
              <a:rPr lang="fi-FI" dirty="0"/>
              <a:t> on IDE)</a:t>
            </a:r>
          </a:p>
        </p:txBody>
      </p:sp>
    </p:spTree>
    <p:extLst>
      <p:ext uri="{BB962C8B-B14F-4D97-AF65-F5344CB8AC3E}">
        <p14:creationId xmlns:p14="http://schemas.microsoft.com/office/powerpoint/2010/main" val="309127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2898-8719-4277-A117-23A4527F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D948-C2C4-4EA3-9D4E-DB284479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91E22-01C7-427D-B968-AA9A9559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443037"/>
            <a:ext cx="86582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F4FD-AC63-43A1-88C7-5CA998F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1073-BB1F-44F0-80CC-C7AE8339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scenarios drove Maven to us: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As a Java developer who is involved with building the application. Like to be able to reuse the build scripts, as simple as making a Java API call.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As a project manager/team lead who is trying to keep up-to-date with interdependencies among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95F5-26E0-4F68-8C6A-8D023C34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Category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C54F-71C5-428C-B2F5-B17A2C2E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Go to </a:t>
            </a:r>
            <a:r>
              <a:rPr lang="fi-FI" dirty="0" err="1"/>
              <a:t>the</a:t>
            </a:r>
            <a:r>
              <a:rPr lang="fi-FI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2625CF-486D-432A-ABFA-CE4FBEF033D7}"/>
              </a:ext>
            </a:extLst>
          </p:cNvPr>
          <p:cNvSpPr/>
          <p:nvPr/>
        </p:nvSpPr>
        <p:spPr>
          <a:xfrm>
            <a:off x="1259632" y="3573016"/>
            <a:ext cx="1800200" cy="2880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999CD-96AD-4CDC-947F-4CDF2A85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3038475" cy="2695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9839FB-F93D-4E94-84C9-0F7A6152D092}"/>
              </a:ext>
            </a:extLst>
          </p:cNvPr>
          <p:cNvCxnSpPr/>
          <p:nvPr/>
        </p:nvCxnSpPr>
        <p:spPr>
          <a:xfrm flipH="1">
            <a:off x="2699792" y="37170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AB60B25-F106-4685-BE57-8EE86FF7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452562"/>
            <a:ext cx="2588914" cy="3952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22C57C-4FDA-47EE-9469-B212E56630E0}"/>
              </a:ext>
            </a:extLst>
          </p:cNvPr>
          <p:cNvSpPr txBox="1"/>
          <p:nvPr/>
        </p:nvSpPr>
        <p:spPr>
          <a:xfrm>
            <a:off x="3464900" y="3428999"/>
            <a:ext cx="238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Add</a:t>
            </a:r>
            <a:r>
              <a:rPr lang="fi-FI" sz="1200" dirty="0"/>
              <a:t> a </a:t>
            </a:r>
            <a:r>
              <a:rPr lang="fi-FI" sz="1200" dirty="0" err="1"/>
              <a:t>Junit</a:t>
            </a:r>
            <a:r>
              <a:rPr lang="fi-FI" sz="1200" dirty="0"/>
              <a:t> </a:t>
            </a:r>
            <a:r>
              <a:rPr lang="fi-FI" sz="1200" dirty="0" err="1"/>
              <a:t>class</a:t>
            </a:r>
            <a:r>
              <a:rPr lang="fi-FI" sz="1200" dirty="0"/>
              <a:t> </a:t>
            </a:r>
            <a:r>
              <a:rPr lang="fi-FI" sz="1200" dirty="0" err="1"/>
              <a:t>using</a:t>
            </a:r>
            <a:r>
              <a:rPr lang="fi-FI" sz="1200" dirty="0"/>
              <a:t> </a:t>
            </a:r>
            <a:r>
              <a:rPr lang="fi-FI" sz="1200" i="1" dirty="0" err="1"/>
              <a:t>Wizard</a:t>
            </a:r>
            <a:r>
              <a:rPr lang="fi-FI" sz="1200" dirty="0"/>
              <a:t> </a:t>
            </a:r>
            <a:r>
              <a:rPr lang="fi-FI" sz="1200" dirty="0" err="1"/>
              <a:t>or</a:t>
            </a:r>
            <a:r>
              <a:rPr lang="fi-FI" sz="1200" dirty="0"/>
              <a:t> </a:t>
            </a:r>
            <a:r>
              <a:rPr lang="fi-FI" sz="1200" dirty="0" err="1"/>
              <a:t>create</a:t>
            </a:r>
            <a:r>
              <a:rPr lang="fi-FI" sz="1200" dirty="0"/>
              <a:t> a </a:t>
            </a:r>
            <a:r>
              <a:rPr lang="fi-FI" sz="1200" i="1" dirty="0"/>
              <a:t>Java </a:t>
            </a:r>
            <a:r>
              <a:rPr lang="fi-FI" sz="1200" i="1" dirty="0" err="1"/>
              <a:t>class</a:t>
            </a:r>
            <a:r>
              <a:rPr lang="fi-FI" sz="1200" i="1" dirty="0"/>
              <a:t> </a:t>
            </a:r>
            <a:r>
              <a:rPr lang="fi-FI" sz="1200" dirty="0"/>
              <a:t>and </a:t>
            </a:r>
            <a:r>
              <a:rPr lang="fi-FI" sz="1200" dirty="0" err="1"/>
              <a:t>add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respective</a:t>
            </a:r>
            <a:r>
              <a:rPr lang="fi-FI" sz="1200" dirty="0"/>
              <a:t> import in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file</a:t>
            </a:r>
            <a:r>
              <a:rPr lang="fi-FI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3689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E78A9-2E2A-448E-8703-EBCA0271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5184576" cy="4761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83E98-732B-4690-851E-9A494617BCF3}"/>
              </a:ext>
            </a:extLst>
          </p:cNvPr>
          <p:cNvSpPr txBox="1"/>
          <p:nvPr/>
        </p:nvSpPr>
        <p:spPr>
          <a:xfrm>
            <a:off x="6804248" y="20608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Junit test case wizard</a:t>
            </a:r>
          </a:p>
        </p:txBody>
      </p:sp>
    </p:spTree>
    <p:extLst>
      <p:ext uri="{BB962C8B-B14F-4D97-AF65-F5344CB8AC3E}">
        <p14:creationId xmlns:p14="http://schemas.microsoft.com/office/powerpoint/2010/main" val="878940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7F4B-D2CC-4057-BECA-6C739607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Dependencies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AAFB-24E6-458B-816E-4AF368EC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444" y="2708920"/>
            <a:ext cx="3000375" cy="299085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CBB2C13-93CF-4276-9FC8-C5EBD40D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34" y="2919017"/>
            <a:ext cx="4091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4.12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&lt;scope&gt;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&lt;/dependency&gt;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7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6481-FEA3-4814-883D-4616F9D3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Testing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A5E7C-EAAA-4ABF-8D54-13A1D127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5800725" cy="25050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159A09-98F9-4192-A4EF-6B94E97FA0E3}"/>
              </a:ext>
            </a:extLst>
          </p:cNvPr>
          <p:cNvCxnSpPr/>
          <p:nvPr/>
        </p:nvCxnSpPr>
        <p:spPr>
          <a:xfrm>
            <a:off x="899592" y="249289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894D25-3DEF-491D-8B1D-36C57E379FA3}"/>
              </a:ext>
            </a:extLst>
          </p:cNvPr>
          <p:cNvSpPr txBox="1"/>
          <p:nvPr/>
        </p:nvSpPr>
        <p:spPr>
          <a:xfrm>
            <a:off x="5728208" y="2486796"/>
            <a:ext cx="302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@Test</a:t>
            </a:r>
          </a:p>
          <a:p>
            <a:r>
              <a:rPr lang="fi-FI" dirty="0"/>
              <a:t>And Cross </a:t>
            </a:r>
            <a:r>
              <a:rPr lang="fi-FI" dirty="0" err="1"/>
              <a:t>over</a:t>
            </a:r>
            <a:r>
              <a:rPr lang="fi-FI" dirty="0"/>
              <a:t> Mouse ”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respective</a:t>
            </a:r>
            <a:r>
              <a:rPr lang="fi-FI" dirty="0"/>
              <a:t> </a:t>
            </a:r>
            <a:r>
              <a:rPr lang="fi-FI" dirty="0" err="1"/>
              <a:t>imports</a:t>
            </a:r>
            <a:r>
              <a:rPr lang="fi-FI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269475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FD36-806B-4496-9562-20BA60E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9FFC-E67E-4F07-9E2F-C1638880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Maven project and develop JUnit test for the main class that assess the main class performance</a:t>
            </a:r>
          </a:p>
        </p:txBody>
      </p:sp>
    </p:spTree>
    <p:extLst>
      <p:ext uri="{BB962C8B-B14F-4D97-AF65-F5344CB8AC3E}">
        <p14:creationId xmlns:p14="http://schemas.microsoft.com/office/powerpoint/2010/main" val="776176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2695-0CDF-4991-8C41-B718DBA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AB1A-B5F9-4DA2-BA9E-9CCD2595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Maven project to convert Fahrenheit to Celsius.</a:t>
            </a:r>
          </a:p>
          <a:p>
            <a:pPr lvl="1"/>
            <a:r>
              <a:rPr lang="en-US" dirty="0"/>
              <a:t>For example, 32 Fahrenheit </a:t>
            </a:r>
          </a:p>
          <a:p>
            <a:pPr lvl="2"/>
            <a:r>
              <a:rPr lang="en-US" dirty="0"/>
              <a:t>C=5/9*(F-32)</a:t>
            </a:r>
          </a:p>
          <a:p>
            <a:pPr lvl="3"/>
            <a:r>
              <a:rPr lang="en-US" dirty="0"/>
              <a:t>(32F-32)*5/9 = 0C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fi-FI" dirty="0"/>
              <a:t>Luo </a:t>
            </a:r>
            <a:r>
              <a:rPr lang="fi-FI" dirty="0" err="1"/>
              <a:t>Maven</a:t>
            </a:r>
            <a:r>
              <a:rPr lang="fi-FI" dirty="0"/>
              <a:t>-projekti (Java-kielellä) Fahrenheitin muuntamiseksi Celsius-asteiksi. Käytä POM-tiedostossa </a:t>
            </a:r>
            <a:r>
              <a:rPr lang="fi-FI" dirty="0" err="1"/>
              <a:t>JUnit</a:t>
            </a:r>
            <a:r>
              <a:rPr lang="fi-FI" dirty="0"/>
              <a:t>-testiriippuvuutta tarkistaaksesi, että muuntomenetelmäsi tulos on oikein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7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10F9AC-F164-46C6-9EC8-4C6D6BB1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412776"/>
            <a:ext cx="5272797" cy="4387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18FC9-7C76-403F-8FF0-BC4E40F4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AF19-ED6B-4B9F-ADF7-220E2BDB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4129"/>
            <a:ext cx="2374032" cy="4050792"/>
          </a:xfrm>
        </p:spPr>
        <p:txBody>
          <a:bodyPr/>
          <a:lstStyle/>
          <a:p>
            <a:r>
              <a:rPr lang="en-US" dirty="0"/>
              <a:t>New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ProjectMaven</a:t>
            </a:r>
            <a:r>
              <a:rPr lang="en-US" dirty="0">
                <a:sym typeface="Wingdings" panose="05000000000000000000" pitchFamily="2" charset="2"/>
              </a:rPr>
              <a:t> project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5A399-2D6B-4700-ACC3-A564877C9BC5}"/>
              </a:ext>
            </a:extLst>
          </p:cNvPr>
          <p:cNvCxnSpPr>
            <a:cxnSpLocks/>
          </p:cNvCxnSpPr>
          <p:nvPr/>
        </p:nvCxnSpPr>
        <p:spPr>
          <a:xfrm flipV="1">
            <a:off x="2843808" y="4581128"/>
            <a:ext cx="338437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E3E32F-106C-4DB4-8D78-B9CDE8DABBDE}"/>
              </a:ext>
            </a:extLst>
          </p:cNvPr>
          <p:cNvSpPr txBox="1"/>
          <p:nvPr/>
        </p:nvSpPr>
        <p:spPr>
          <a:xfrm>
            <a:off x="1005099" y="505005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quickstart</a:t>
            </a:r>
            <a:r>
              <a:rPr lang="en-US" dirty="0"/>
              <a:t> for archetype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78714-3FC3-4C87-A3B9-18E3598A9A6F}"/>
              </a:ext>
            </a:extLst>
          </p:cNvPr>
          <p:cNvSpPr/>
          <p:nvPr/>
        </p:nvSpPr>
        <p:spPr>
          <a:xfrm>
            <a:off x="5868144" y="4437112"/>
            <a:ext cx="2448272" cy="32691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35BA0-5D6A-4641-8229-843BE9040A4A}"/>
              </a:ext>
            </a:extLst>
          </p:cNvPr>
          <p:cNvSpPr txBox="1"/>
          <p:nvPr/>
        </p:nvSpPr>
        <p:spPr>
          <a:xfrm>
            <a:off x="2157227" y="61718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C:\Users\amirdi\MavenTest</a:t>
            </a:r>
          </a:p>
        </p:txBody>
      </p:sp>
    </p:spTree>
    <p:extLst>
      <p:ext uri="{BB962C8B-B14F-4D97-AF65-F5344CB8AC3E}">
        <p14:creationId xmlns:p14="http://schemas.microsoft.com/office/powerpoint/2010/main" val="396011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84F9-C303-446E-BAD0-75954C3A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586F-4801-4B13-B827-B17DEB61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 </a:t>
            </a:r>
            <a:r>
              <a:rPr lang="en-US" b="1" dirty="0"/>
              <a:t>PIP </a:t>
            </a:r>
            <a:r>
              <a:rPr lang="en-US" dirty="0"/>
              <a:t> is used for managing dependencies and </a:t>
            </a:r>
            <a:r>
              <a:rPr lang="en-US" b="1" dirty="0" err="1"/>
              <a:t>setuptools</a:t>
            </a:r>
            <a:r>
              <a:rPr lang="en-US" dirty="0"/>
              <a:t> for package distribution. You can use </a:t>
            </a:r>
            <a:r>
              <a:rPr lang="en-US" b="1" dirty="0" err="1"/>
              <a:t>virtualenv</a:t>
            </a:r>
            <a:r>
              <a:rPr lang="en-US" dirty="0"/>
              <a:t> or </a:t>
            </a:r>
            <a:r>
              <a:rPr lang="en-US" b="1" dirty="0" err="1"/>
              <a:t>Venv</a:t>
            </a:r>
            <a:r>
              <a:rPr lang="en-US" b="1" dirty="0"/>
              <a:t> </a:t>
            </a:r>
            <a:r>
              <a:rPr lang="en-US" dirty="0"/>
              <a:t> for creating isolated Python environments.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PIP</a:t>
            </a:r>
            <a:r>
              <a:rPr lang="en-US" dirty="0"/>
              <a:t>: it’s used to install Python packages from the Python Package Index (</a:t>
            </a:r>
            <a:r>
              <a:rPr lang="en-US" dirty="0" err="1"/>
              <a:t>PyPI</a:t>
            </a:r>
            <a:r>
              <a:rPr lang="en-US" dirty="0"/>
              <a:t>) and manage project dependencies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Setuptools</a:t>
            </a:r>
            <a:r>
              <a:rPr lang="en-US" b="1" dirty="0"/>
              <a:t>: </a:t>
            </a:r>
            <a:r>
              <a:rPr lang="en-US" dirty="0"/>
              <a:t>it’s used to package Python projects for distribution, create distribution archives, and handle installation.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 err="1"/>
              <a:t>Virtualenv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venv</a:t>
            </a:r>
            <a:r>
              <a:rPr lang="en-US" dirty="0"/>
              <a:t>: These tools help create isolated Python environments allowing you to manage dependencies separately for different project</a:t>
            </a:r>
          </a:p>
          <a:p>
            <a:pPr lvl="1"/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278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9DBD-825D-4CCC-B3F7-6AEDFD7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810B-5777-4C49-80E7-204B6632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Node.js ecosystem, </a:t>
            </a:r>
            <a:r>
              <a:rPr lang="en-US" b="1" dirty="0" err="1"/>
              <a:t>npm</a:t>
            </a:r>
            <a:r>
              <a:rPr lang="en-US" dirty="0"/>
              <a:t> (Node Package Manager) is the primary tool for managing dependencies and project lifecycles. </a:t>
            </a:r>
            <a:r>
              <a:rPr lang="en-US" dirty="0" err="1"/>
              <a:t>package.json</a:t>
            </a:r>
            <a:r>
              <a:rPr lang="en-US" dirty="0"/>
              <a:t> is the equivalent of a Maven pom.xml in Node.js.</a:t>
            </a:r>
          </a:p>
          <a:p>
            <a:endParaRPr lang="en-US" dirty="0"/>
          </a:p>
          <a:p>
            <a:r>
              <a:rPr lang="en-US" b="1" dirty="0" err="1"/>
              <a:t>npm</a:t>
            </a:r>
            <a:r>
              <a:rPr lang="en-US" dirty="0"/>
              <a:t>: Used for installing Node.js packages and managing project dependencies. It also handles tasks like running scripts defined in the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b="1" dirty="0" err="1"/>
              <a:t>package.json</a:t>
            </a:r>
            <a:r>
              <a:rPr lang="en-US" b="1" dirty="0"/>
              <a:t>: </a:t>
            </a:r>
            <a:r>
              <a:rPr lang="en-US" dirty="0"/>
              <a:t>Similar to a pom.xml, it defines project metadata, dependencies, and scripts for various project tasks.</a:t>
            </a:r>
          </a:p>
        </p:txBody>
      </p:sp>
    </p:spTree>
    <p:extLst>
      <p:ext uri="{BB962C8B-B14F-4D97-AF65-F5344CB8AC3E}">
        <p14:creationId xmlns:p14="http://schemas.microsoft.com/office/powerpoint/2010/main" val="81125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4E04-FDFE-4A96-ABE3-87D5F9B5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Java developers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631E-5A4F-42D8-8ECC-B3A7D619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the build scripts easily as simple as Java API call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9281C0-DB45-43F5-8129-5C190A5573C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85800" y="2863969"/>
            <a:ext cx="3008213" cy="129266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Suppose you have a Java project, and you need to build it. With Maven, you can create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pom.xml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(Project Object Model) file that describes your project's dependencies and build configuration. This file acts as your "build script."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2C8ED-81BE-4029-B51E-C52B5692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96" y="2891149"/>
            <a:ext cx="4764187" cy="348437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FD4FE23-D125-45E5-A79C-005FA93FDF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9017" y="4637393"/>
            <a:ext cx="3633388" cy="138499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Then, as a Java developer, you can simply run Maven commands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mvn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 clean install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mvn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 package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build and package your application. Maven handles the complexity of downloading dependencies and running the build process. It's as simple as making an API call to build your project.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2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A25E-96C3-4B8D-BEB5-26472A50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990656" cy="160934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Scenario 2: Project Manager/Team Lead Using Maven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4B54-4CE1-4729-B5B9-A4FDA233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helps managers to keep up-to-date with inter-dependencies among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CD0332-28B4-485D-A34F-7EE8F1D8448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7521" y="3315807"/>
            <a:ext cx="4142511" cy="92333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Imagine you're overseeing a project with multiple teams working on different components.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Each team uses Maven to manage their project's dependencies. You can easily track these dependencies through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pom.xml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files in each project.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A7080-A501-4F27-96F5-8A177485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06152" y="10672678"/>
            <a:ext cx="1901087" cy="4571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ADFA7B5-4B0A-4271-861D-F0A5120944D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53743" y="4581128"/>
            <a:ext cx="4350305" cy="129266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As a project manager, you can review these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pom.xml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files to see how different components depend on each other. If Team A decides to update their component's version, you'll know that it may impact Team B's work. This allows you to keep up-to-date with inter-dependencies among components and make informed decisions regarding project coordination and timelines.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8CD8F-93AE-4283-9869-D6425D01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52" y="3571478"/>
            <a:ext cx="340556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2A1ED04-38EF-4770-BA67-C2D34088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dirty="0"/>
              <a:t>Maven?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727D88-F3C3-479A-B496-ED22D111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343400"/>
          </a:xfrm>
        </p:spPr>
        <p:txBody>
          <a:bodyPr/>
          <a:lstStyle/>
          <a:p>
            <a:r>
              <a:rPr lang="en-US" altLang="fi-FI" dirty="0"/>
              <a:t>Mostly used as a </a:t>
            </a:r>
            <a:r>
              <a:rPr lang="en-US" altLang="fi-FI" dirty="0">
                <a:solidFill>
                  <a:schemeClr val="tx2"/>
                </a:solidFill>
              </a:rPr>
              <a:t>build</a:t>
            </a:r>
            <a:r>
              <a:rPr lang="en-US" altLang="fi-FI" i="1" dirty="0"/>
              <a:t> </a:t>
            </a:r>
            <a:r>
              <a:rPr lang="en-US" altLang="fi-FI" dirty="0"/>
              <a:t>tool for Java projects</a:t>
            </a:r>
          </a:p>
          <a:p>
            <a:r>
              <a:rPr lang="en-US" altLang="fi-FI" dirty="0"/>
              <a:t>It is more than a build tool</a:t>
            </a:r>
          </a:p>
          <a:p>
            <a:pPr lvl="1"/>
            <a:r>
              <a:rPr lang="en-US" altLang="fi-FI" dirty="0"/>
              <a:t>Project Object Model (POM)</a:t>
            </a:r>
          </a:p>
          <a:p>
            <a:pPr lvl="1"/>
            <a:r>
              <a:rPr lang="en-US" altLang="fi-FI" dirty="0"/>
              <a:t>Project lifecycles</a:t>
            </a:r>
          </a:p>
          <a:p>
            <a:pPr lvl="1"/>
            <a:r>
              <a:rPr lang="en-US" altLang="fi-FI" dirty="0"/>
              <a:t>Dependency management</a:t>
            </a:r>
          </a:p>
          <a:p>
            <a:pPr lvl="1"/>
            <a:r>
              <a:rPr lang="en-US" altLang="fi-FI" dirty="0"/>
              <a:t>Plugin framework</a:t>
            </a:r>
          </a:p>
          <a:p>
            <a:r>
              <a:rPr lang="en-US" altLang="fi-FI" dirty="0"/>
              <a:t>Maven helps in getting the right JAR files for each project as there may be different versions of separate packages.</a:t>
            </a:r>
          </a:p>
          <a:p>
            <a:r>
              <a:rPr lang="en-US" altLang="fi-FI" dirty="0"/>
              <a:t>To download dependencies it is no more needed to visit the official website of each software. </a:t>
            </a:r>
          </a:p>
          <a:p>
            <a:pPr lvl="1"/>
            <a:r>
              <a:rPr lang="en-US" altLang="fi-FI" dirty="0"/>
              <a:t>It is enough to visit mvnrepository.com</a:t>
            </a:r>
          </a:p>
          <a:p>
            <a:pPr lvl="1"/>
            <a:endParaRPr lang="en-US" altLang="fi-F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E376-6473-4DDF-AFB6-4961A0B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MVN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D64F-A964-47F1-A4C7-353AF80C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3454152" cy="3899880"/>
          </a:xfrm>
        </p:spPr>
        <p:txBody>
          <a:bodyPr/>
          <a:lstStyle/>
          <a:p>
            <a:r>
              <a:rPr lang="fi-FI" dirty="0"/>
              <a:t>Open-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developed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Apache Group to </a:t>
            </a:r>
            <a:r>
              <a:rPr lang="fi-FI" dirty="0" err="1"/>
              <a:t>build</a:t>
            </a:r>
            <a:r>
              <a:rPr lang="fi-FI" dirty="0"/>
              <a:t>, </a:t>
            </a:r>
            <a:r>
              <a:rPr lang="fi-FI" dirty="0" err="1"/>
              <a:t>publish</a:t>
            </a:r>
            <a:r>
              <a:rPr lang="fi-FI" dirty="0"/>
              <a:t>, and </a:t>
            </a:r>
            <a:r>
              <a:rPr lang="fi-FI" dirty="0" err="1"/>
              <a:t>deploy</a:t>
            </a:r>
            <a:r>
              <a:rPr lang="fi-FI" dirty="0"/>
              <a:t> </a:t>
            </a:r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 at </a:t>
            </a:r>
            <a:r>
              <a:rPr lang="fi-FI" dirty="0" err="1"/>
              <a:t>once</a:t>
            </a:r>
            <a:endParaRPr lang="fi-FI" dirty="0"/>
          </a:p>
          <a:p>
            <a:endParaRPr lang="fi-FI" dirty="0"/>
          </a:p>
          <a:p>
            <a:r>
              <a:rPr lang="fi-FI" dirty="0"/>
              <a:t>MVN is </a:t>
            </a:r>
            <a:r>
              <a:rPr lang="fi-FI" dirty="0" err="1"/>
              <a:t>written</a:t>
            </a:r>
            <a:r>
              <a:rPr lang="fi-FI" dirty="0"/>
              <a:t> in Java and is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written</a:t>
            </a:r>
            <a:r>
              <a:rPr lang="fi-FI" dirty="0"/>
              <a:t> in C#, Scala, </a:t>
            </a:r>
            <a:r>
              <a:rPr lang="fi-FI" dirty="0" err="1"/>
              <a:t>Ruby</a:t>
            </a:r>
            <a:r>
              <a:rPr lang="fi-FI" dirty="0"/>
              <a:t>, etc.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B85E5-E773-4C4F-BEE5-CF274BDA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48" y="1730424"/>
            <a:ext cx="4784152" cy="38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2A97DDC-E3EC-4E9B-84FE-701EB824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dirty="0"/>
              <a:t>pom.xml and model Version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2AF5C0-AB6E-48D7-9B01-63C116AB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5182344" cy="4050792"/>
          </a:xfrm>
        </p:spPr>
        <p:txBody>
          <a:bodyPr>
            <a:normAutofit/>
          </a:bodyPr>
          <a:lstStyle/>
          <a:p>
            <a:r>
              <a:rPr lang="en-US" altLang="fi-FI" dirty="0"/>
              <a:t>MVN is based on Project Object Model (POM) and focus on simplification and standardization of the building process</a:t>
            </a:r>
          </a:p>
          <a:p>
            <a:pPr lvl="1"/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en-US" altLang="fi-FI" dirty="0"/>
              <a:t> is a description of the project</a:t>
            </a:r>
          </a:p>
          <a:p>
            <a:r>
              <a:rPr lang="en-US" altLang="fi-FI" dirty="0"/>
              <a:t>In the process POM takes care of the following</a:t>
            </a:r>
          </a:p>
          <a:p>
            <a:pPr lvl="1"/>
            <a:r>
              <a:rPr lang="en-US" altLang="fi-FI" dirty="0"/>
              <a:t>Build</a:t>
            </a:r>
          </a:p>
          <a:p>
            <a:pPr lvl="1"/>
            <a:r>
              <a:rPr lang="en-US" altLang="fi-FI" dirty="0"/>
              <a:t>Dependencies</a:t>
            </a:r>
          </a:p>
          <a:p>
            <a:pPr lvl="1"/>
            <a:r>
              <a:rPr lang="en-US" altLang="fi-FI" dirty="0"/>
              <a:t>Report</a:t>
            </a:r>
          </a:p>
          <a:p>
            <a:pPr lvl="1"/>
            <a:r>
              <a:rPr lang="en-US" altLang="fi-FI" dirty="0"/>
              <a:t>Distribution</a:t>
            </a:r>
          </a:p>
          <a:p>
            <a:pPr lvl="1"/>
            <a:r>
              <a:rPr lang="en-US" altLang="fi-FI" dirty="0"/>
              <a:t>Releases</a:t>
            </a:r>
          </a:p>
          <a:p>
            <a:pPr lvl="1"/>
            <a:r>
              <a:rPr lang="en-US" altLang="fi-FI" dirty="0"/>
              <a:t>Mailing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8433E-7AE5-404B-8CDD-0E038F3A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05" y="3717032"/>
            <a:ext cx="6248891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50AC5D4-FE5F-4014-8523-98C86103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Maven Coordinates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9A4035-1AC3-4E95-80F1-6D7FD19E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3886200"/>
          </a:xfrm>
        </p:spPr>
        <p:txBody>
          <a:bodyPr/>
          <a:lstStyle/>
          <a:p>
            <a:r>
              <a:rPr lang="en-US" alt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endParaRPr lang="en-US" alt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fi-FI" sz="2400" dirty="0"/>
              <a:t>Name of the company, organization, team etc., usually using the reverse URL naming convention</a:t>
            </a:r>
          </a:p>
          <a:p>
            <a:r>
              <a:rPr lang="en-US" alt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endParaRPr lang="en-US" alt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fi-FI" sz="2400" dirty="0"/>
              <a:t>A unique name for the project under </a:t>
            </a:r>
            <a:r>
              <a:rPr lang="en-US" altLang="fi-FI" sz="2400" dirty="0" err="1"/>
              <a:t>groupId</a:t>
            </a:r>
            <a:endParaRPr lang="en-US" altLang="fi-FI" sz="2400" dirty="0"/>
          </a:p>
          <a:p>
            <a:r>
              <a:rPr lang="en-US" alt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  <a:p>
            <a:r>
              <a:rPr lang="en-US" alt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en-US" altLang="fi-FI" sz="2800" dirty="0">
                <a:cs typeface="Courier New" panose="02070309020205020404" pitchFamily="49" charset="0"/>
              </a:rPr>
              <a:t>, default: jar</a:t>
            </a:r>
          </a:p>
          <a:p>
            <a:r>
              <a:rPr lang="en-US" altLang="fi-FI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51B852CB-7F94-4079-8405-B33C69CC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6019800"/>
            <a:ext cx="675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fi-FI" i="1"/>
              <a:t>Maven coordinates uniquely identifies a project.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9AFD2FF-2692-498F-A7F4-6FCA9FBB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fi-FI" dirty="0"/>
            </a:br>
            <a:r>
              <a:rPr lang="en-US" altLang="fi-FI" dirty="0"/>
              <a:t>Convention Over Configuration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02AE736-7433-4F2F-AF23-28AC5F8A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i-FI" dirty="0"/>
              <a:t>Systems, libraries, and frameworks should assume </a:t>
            </a:r>
            <a:r>
              <a:rPr lang="en-US" altLang="fi-FI" i="1" dirty="0"/>
              <a:t>reasonable defaults</a:t>
            </a:r>
            <a:r>
              <a:rPr lang="en-US" altLang="fi-FI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D7390A-B414-41F9-A4E0-309A9A1B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3883422"/>
            <a:ext cx="1476503" cy="105393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CF206-EBE4-41AC-8DCE-2987F9A64C9C}"/>
              </a:ext>
            </a:extLst>
          </p:cNvPr>
          <p:cNvCxnSpPr/>
          <p:nvPr/>
        </p:nvCxnSpPr>
        <p:spPr>
          <a:xfrm flipH="1">
            <a:off x="1344640" y="4799285"/>
            <a:ext cx="720080" cy="64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F407F1-79C7-4C79-8F01-A472BA6D8BF2}"/>
              </a:ext>
            </a:extLst>
          </p:cNvPr>
          <p:cNvCxnSpPr/>
          <p:nvPr/>
        </p:nvCxnSpPr>
        <p:spPr>
          <a:xfrm>
            <a:off x="2140511" y="4799285"/>
            <a:ext cx="864096" cy="64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B3989E-D054-421E-A8C2-85597DC6662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213909" y="3075690"/>
            <a:ext cx="1543028" cy="80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EC5FAC1-43C0-4FAA-93FE-13B47C4D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559" y="2637063"/>
            <a:ext cx="1543028" cy="93019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1319C95-CBF5-4323-817E-F6B140B7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114" y="5472693"/>
            <a:ext cx="1152128" cy="8360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1F57AD-D502-42FF-9E5F-B44143DB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5498835"/>
            <a:ext cx="1152128" cy="80989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DDE0BB-F758-49C4-B399-C44E089AD4D1}"/>
              </a:ext>
            </a:extLst>
          </p:cNvPr>
          <p:cNvCxnSpPr/>
          <p:nvPr/>
        </p:nvCxnSpPr>
        <p:spPr>
          <a:xfrm flipH="1">
            <a:off x="4211960" y="285293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E0E3EC-8529-47A0-AE9E-248DA98E8FD0}"/>
              </a:ext>
            </a:extLst>
          </p:cNvPr>
          <p:cNvSpPr txBox="1"/>
          <p:nvPr/>
        </p:nvSpPr>
        <p:spPr>
          <a:xfrm flipH="1">
            <a:off x="6136415" y="2750106"/>
            <a:ext cx="2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Making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artifact</a:t>
            </a:r>
            <a:endParaRPr lang="fi-FI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352F93-AE61-4F17-947F-7C1CBD468ADD}"/>
              </a:ext>
            </a:extLst>
          </p:cNvPr>
          <p:cNvSpPr txBox="1"/>
          <p:nvPr/>
        </p:nvSpPr>
        <p:spPr>
          <a:xfrm>
            <a:off x="4364930" y="3394725"/>
            <a:ext cx="4680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i-FI" sz="1800" dirty="0">
                <a:latin typeface="Consolas" panose="020B0609020204030204" pitchFamily="49" charset="0"/>
              </a:rPr>
              <a:t>&lt;</a:t>
            </a:r>
            <a:r>
              <a:rPr lang="fi-FI" sz="1800" dirty="0" err="1">
                <a:latin typeface="Consolas" panose="020B0609020204030204" pitchFamily="49" charset="0"/>
              </a:rPr>
              <a:t>modelVersion</a:t>
            </a:r>
            <a:r>
              <a:rPr lang="fi-FI" sz="1800" dirty="0">
                <a:latin typeface="Consolas" panose="020B0609020204030204" pitchFamily="49" charset="0"/>
              </a:rPr>
              <a:t>&gt;4.0.0&lt;/</a:t>
            </a:r>
            <a:r>
              <a:rPr lang="fi-FI" sz="1800" dirty="0" err="1">
                <a:latin typeface="Consolas" panose="020B0609020204030204" pitchFamily="49" charset="0"/>
              </a:rPr>
              <a:t>modelVersion</a:t>
            </a:r>
            <a:r>
              <a:rPr lang="fi-FI" sz="180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 dirty="0" err="1">
                <a:latin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</a:rPr>
              <a:t>&gt;Junit_Maven_har4&lt;/</a:t>
            </a:r>
            <a:r>
              <a:rPr lang="en-US" sz="1800" dirty="0" err="1">
                <a:latin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da-DK" sz="1800" dirty="0">
                <a:latin typeface="Consolas" panose="020B0609020204030204" pitchFamily="49" charset="0"/>
              </a:rPr>
              <a:t>  &lt;artifactId&gt;Junit_maven_har&lt;/artifactId&gt;</a:t>
            </a:r>
          </a:p>
          <a:p>
            <a:pPr algn="l"/>
            <a:r>
              <a:rPr lang="fi-FI" sz="1800" dirty="0">
                <a:latin typeface="Consolas" panose="020B0609020204030204" pitchFamily="49" charset="0"/>
              </a:rPr>
              <a:t>  &lt;version&gt;0.0.1-SNAPSHOT&lt;/version&gt;</a:t>
            </a:r>
            <a:endParaRPr lang="fi-FI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F31B1B-3B79-434A-97C5-14B0522D187E}"/>
              </a:ext>
            </a:extLst>
          </p:cNvPr>
          <p:cNvCxnSpPr/>
          <p:nvPr/>
        </p:nvCxnSpPr>
        <p:spPr>
          <a:xfrm flipV="1">
            <a:off x="5940152" y="5373216"/>
            <a:ext cx="290794" cy="4320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55AE8A-ED73-4B7F-8935-65F5C490DF52}"/>
              </a:ext>
            </a:extLst>
          </p:cNvPr>
          <p:cNvSpPr txBox="1"/>
          <p:nvPr/>
        </p:nvSpPr>
        <p:spPr>
          <a:xfrm>
            <a:off x="5580112" y="60014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Build</a:t>
            </a:r>
            <a:r>
              <a:rPr lang="fi-FI" dirty="0"/>
              <a:t> is </a:t>
            </a:r>
            <a:r>
              <a:rPr lang="fi-FI" dirty="0" err="1"/>
              <a:t>inprogress</a:t>
            </a:r>
            <a:endParaRPr lang="fi-FI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E203CE-8AFC-4479-9678-0C80655F13F7}"/>
              </a:ext>
            </a:extLst>
          </p:cNvPr>
          <p:cNvSpPr txBox="1"/>
          <p:nvPr/>
        </p:nvSpPr>
        <p:spPr>
          <a:xfrm>
            <a:off x="107503" y="3141024"/>
            <a:ext cx="149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inheritance</a:t>
            </a:r>
            <a:endParaRPr lang="fi-FI" dirty="0"/>
          </a:p>
          <a:p>
            <a:r>
              <a:rPr lang="fi-FI" dirty="0"/>
              <a:t>&lt;</a:t>
            </a:r>
            <a:r>
              <a:rPr lang="fi-FI" dirty="0" err="1"/>
              <a:t>parent</a:t>
            </a:r>
            <a:r>
              <a:rPr lang="fi-FI" dirty="0"/>
              <a:t>&gt;</a:t>
            </a:r>
          </a:p>
          <a:p>
            <a:endParaRPr lang="fi-FI" dirty="0"/>
          </a:p>
          <a:p>
            <a:r>
              <a:rPr lang="fi-FI" dirty="0"/>
              <a:t>&lt;/</a:t>
            </a:r>
            <a:r>
              <a:rPr lang="fi-FI" dirty="0" err="1"/>
              <a:t>parent</a:t>
            </a:r>
            <a:r>
              <a:rPr lang="fi-FI" dirty="0"/>
              <a:t>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3880</TotalTime>
  <Words>1301</Words>
  <Application>Microsoft Office PowerPoint</Application>
  <PresentationFormat>On-screen Show (4:3)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Consolas</vt:lpstr>
      <vt:lpstr>Courier New</vt:lpstr>
      <vt:lpstr>JetBrains Mono</vt:lpstr>
      <vt:lpstr>Rockwell</vt:lpstr>
      <vt:lpstr>Rockwell Condensed</vt:lpstr>
      <vt:lpstr>Söhne</vt:lpstr>
      <vt:lpstr>Söhne Mono</vt:lpstr>
      <vt:lpstr>Tahoma</vt:lpstr>
      <vt:lpstr>Wingdings</vt:lpstr>
      <vt:lpstr>Wood Type</vt:lpstr>
      <vt:lpstr>Maven 2023</vt:lpstr>
      <vt:lpstr>What is Maven</vt:lpstr>
      <vt:lpstr>Scenario 1 Java developers perspective</vt:lpstr>
      <vt:lpstr>Scenario 2: Project Manager/Team Lead Using Maven</vt:lpstr>
      <vt:lpstr>Maven?</vt:lpstr>
      <vt:lpstr>What is MVN</vt:lpstr>
      <vt:lpstr>pom.xml and model Version</vt:lpstr>
      <vt:lpstr>Maven Coordinates</vt:lpstr>
      <vt:lpstr> Convention Over Configuration</vt:lpstr>
      <vt:lpstr>MVN Repository</vt:lpstr>
      <vt:lpstr>Dependencies Search</vt:lpstr>
      <vt:lpstr>Maven Architecture</vt:lpstr>
      <vt:lpstr>Build life-cycle</vt:lpstr>
      <vt:lpstr>Default Directory Structure</vt:lpstr>
      <vt:lpstr>Default Directory Structure</vt:lpstr>
      <vt:lpstr>In Eclipse </vt:lpstr>
      <vt:lpstr>Example (Eclipse)</vt:lpstr>
      <vt:lpstr>File</vt:lpstr>
      <vt:lpstr>PowerPoint Presentation</vt:lpstr>
      <vt:lpstr>Test Category</vt:lpstr>
      <vt:lpstr>PowerPoint Presentation</vt:lpstr>
      <vt:lpstr>Dependencies</vt:lpstr>
      <vt:lpstr>Testing</vt:lpstr>
      <vt:lpstr>Lecture Exercise</vt:lpstr>
      <vt:lpstr>Lecture assignment</vt:lpstr>
      <vt:lpstr>IntelliJ</vt:lpstr>
      <vt:lpstr>For Python</vt:lpstr>
      <vt:lpstr>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2022</dc:title>
  <dc:creator>Amir Dirin</dc:creator>
  <cp:lastModifiedBy>Amir Dirin</cp:lastModifiedBy>
  <cp:revision>37</cp:revision>
  <dcterms:created xsi:type="dcterms:W3CDTF">2022-09-19T16:42:08Z</dcterms:created>
  <dcterms:modified xsi:type="dcterms:W3CDTF">2023-09-11T19:03:39Z</dcterms:modified>
</cp:coreProperties>
</file>