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09" r:id="rId3"/>
    <p:sldId id="310" r:id="rId4"/>
    <p:sldId id="311" r:id="rId5"/>
    <p:sldId id="283" r:id="rId6"/>
    <p:sldId id="299" r:id="rId7"/>
    <p:sldId id="285" r:id="rId8"/>
    <p:sldId id="286" r:id="rId9"/>
    <p:sldId id="287" r:id="rId10"/>
    <p:sldId id="300" r:id="rId11"/>
    <p:sldId id="301" r:id="rId12"/>
    <p:sldId id="257" r:id="rId13"/>
    <p:sldId id="302" r:id="rId14"/>
    <p:sldId id="289" r:id="rId15"/>
    <p:sldId id="288" r:id="rId16"/>
    <p:sldId id="304" r:id="rId17"/>
    <p:sldId id="292" r:id="rId18"/>
    <p:sldId id="293" r:id="rId19"/>
    <p:sldId id="294" r:id="rId20"/>
    <p:sldId id="295" r:id="rId21"/>
    <p:sldId id="296" r:id="rId22"/>
    <p:sldId id="297" r:id="rId23"/>
    <p:sldId id="298" r:id="rId24"/>
    <p:sldId id="306" r:id="rId25"/>
    <p:sldId id="303" r:id="rId26"/>
    <p:sldId id="307" r:id="rId27"/>
    <p:sldId id="308" r:id="rId28"/>
    <p:sldId id="305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97" autoAdjust="0"/>
    <p:restoredTop sz="94660"/>
  </p:normalViewPr>
  <p:slideViewPr>
    <p:cSldViewPr>
      <p:cViewPr varScale="1">
        <p:scale>
          <a:sx n="87" d="100"/>
          <a:sy n="87" d="100"/>
        </p:scale>
        <p:origin x="1224" y="6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5800" y="1346947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685800" y="4282763"/>
            <a:ext cx="7772400" cy="80683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685800" y="1484779"/>
            <a:ext cx="7772400" cy="274320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7234780" y="4107023"/>
            <a:ext cx="914400" cy="914400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88670" y="1432223"/>
            <a:ext cx="759333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6400" b="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02386" y="4389120"/>
            <a:ext cx="5918454" cy="106984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10.9.2023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12805" y="6272785"/>
            <a:ext cx="4745736" cy="365125"/>
          </a:xfrm>
        </p:spPr>
        <p:txBody>
          <a:bodyPr/>
          <a:lstStyle/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44280" y="4227195"/>
            <a:ext cx="895401" cy="640080"/>
          </a:xfrm>
        </p:spPr>
        <p:txBody>
          <a:bodyPr/>
          <a:lstStyle>
            <a:lvl1pPr>
              <a:defRPr sz="2800" b="1"/>
            </a:lvl1pPr>
          </a:lstStyle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0936304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10.9.2023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131574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533400"/>
            <a:ext cx="1914525" cy="5638800"/>
          </a:xfrm>
        </p:spPr>
        <p:txBody>
          <a:bodyPr vert="eaVert"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0100" y="533400"/>
            <a:ext cx="5629275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10.9.2023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00720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10.9.2023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53596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5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F0FFEF4-6DFB-40EC-A31E-79632E98FD5E}" type="datetimeFigureOut">
              <a:rPr lang="fi-FI" smtClean="0"/>
              <a:t>10.9.2023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4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i-FI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0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86871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92218" y="2194560"/>
            <a:ext cx="365760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10.9.2023</a:t>
            </a:fld>
            <a:endParaRPr lang="fi-FI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336929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20793" y="2048256"/>
            <a:ext cx="365760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20793" y="2743200"/>
            <a:ext cx="365760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10.9.2023</a:t>
            </a:fld>
            <a:endParaRPr lang="fi-FI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30845276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F0FFEF4-6DFB-40EC-A31E-79632E98FD5E}" type="datetimeFigureOut">
              <a:rPr lang="fi-FI" smtClean="0"/>
              <a:t>10.9.2023</a:t>
            </a:fld>
            <a:endParaRPr lang="fi-FI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992113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10.9.2023</a:t>
            </a:fld>
            <a:endParaRPr lang="fi-FI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84010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5800"/>
            <a:ext cx="5033772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10.9.2023</a:t>
            </a:fld>
            <a:endParaRPr lang="fi-FI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12152305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6227806" y="1"/>
            <a:ext cx="2916194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12230" y="685800"/>
            <a:ext cx="2400300" cy="1737360"/>
          </a:xfrm>
        </p:spPr>
        <p:txBody>
          <a:bodyPr anchor="b">
            <a:norm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6227805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12230" y="2423160"/>
            <a:ext cx="24003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35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0FFEF4-6DFB-40EC-A31E-79632E98FD5E}" type="datetimeFigureOut">
              <a:rPr lang="fi-FI" smtClean="0"/>
              <a:t>10.9.2023</a:t>
            </a:fld>
            <a:endParaRPr lang="fi-FI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621301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8522664" y="6255258"/>
            <a:ext cx="393192" cy="393192"/>
            <a:chOff x="8532189" y="5068824"/>
            <a:chExt cx="393192" cy="393192"/>
          </a:xfrm>
        </p:grpSpPr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8532189" y="5068824"/>
              <a:ext cx="393192" cy="393192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>
              <a:spLocks noChangeAspect="1"/>
            </p:cNvSpPr>
            <p:nvPr/>
          </p:nvSpPr>
          <p:spPr>
            <a:xfrm>
              <a:off x="8568766" y="5105400"/>
              <a:ext cx="320039" cy="320040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21408"/>
            <a:ext cx="7772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92368" y="6272785"/>
            <a:ext cx="24551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FF0FFEF4-6DFB-40EC-A31E-79632E98FD5E}" type="datetimeFigureOut">
              <a:rPr lang="fi-FI" smtClean="0"/>
              <a:t>10.9.2023</a:t>
            </a:fld>
            <a:endParaRPr lang="fi-FI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272785"/>
            <a:ext cx="47457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fi-FI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83346" y="6272785"/>
            <a:ext cx="4800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="1" spc="-70" baseline="0">
                <a:solidFill>
                  <a:srgbClr val="FFFFFF"/>
                </a:solidFill>
                <a:latin typeface="+mn-lt"/>
              </a:defRPr>
            </a:lvl1pPr>
          </a:lstStyle>
          <a:p>
            <a:fld id="{6FD74ECF-7A9A-4E0E-BB51-E3F504E40450}" type="slidenum">
              <a:rPr lang="fi-FI" smtClean="0"/>
              <a:t>‹#›</a:t>
            </a:fld>
            <a:endParaRPr lang="fi-FI"/>
          </a:p>
        </p:txBody>
      </p:sp>
    </p:spTree>
    <p:extLst>
      <p:ext uri="{BB962C8B-B14F-4D97-AF65-F5344CB8AC3E}">
        <p14:creationId xmlns:p14="http://schemas.microsoft.com/office/powerpoint/2010/main" val="20652325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200" b="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i-FI" dirty="0" err="1"/>
              <a:t>Maven</a:t>
            </a:r>
            <a:r>
              <a:rPr lang="fi-FI" dirty="0"/>
              <a:t> 2023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4725144"/>
            <a:ext cx="5918454" cy="1069848"/>
          </a:xfrm>
        </p:spPr>
        <p:txBody>
          <a:bodyPr/>
          <a:lstStyle/>
          <a:p>
            <a:r>
              <a:rPr lang="fi-FI" dirty="0"/>
              <a:t>Amir Dirin</a:t>
            </a:r>
          </a:p>
        </p:txBody>
      </p:sp>
    </p:spTree>
    <p:extLst>
      <p:ext uri="{BB962C8B-B14F-4D97-AF65-F5344CB8AC3E}">
        <p14:creationId xmlns:p14="http://schemas.microsoft.com/office/powerpoint/2010/main" val="607098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02A01-7274-4746-A721-0B9B91D576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/>
              <a:t>MVN </a:t>
            </a:r>
            <a:r>
              <a:rPr lang="fi-FI" dirty="0" err="1"/>
              <a:t>Repository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A87CE1-8D19-4BE6-8A11-5A7A418E0E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21408"/>
            <a:ext cx="4102224" cy="4050792"/>
          </a:xfrm>
        </p:spPr>
        <p:txBody>
          <a:bodyPr/>
          <a:lstStyle/>
          <a:p>
            <a:r>
              <a:rPr lang="fi-FI" dirty="0"/>
              <a:t>MVN </a:t>
            </a:r>
            <a:r>
              <a:rPr lang="fi-FI" dirty="0" err="1"/>
              <a:t>repositories</a:t>
            </a:r>
            <a:r>
              <a:rPr lang="fi-FI" dirty="0"/>
              <a:t> </a:t>
            </a:r>
            <a:r>
              <a:rPr lang="fi-FI" dirty="0" err="1"/>
              <a:t>refer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directories</a:t>
            </a:r>
            <a:r>
              <a:rPr lang="fi-FI" dirty="0"/>
              <a:t> of </a:t>
            </a:r>
            <a:r>
              <a:rPr lang="fi-FI" dirty="0" err="1"/>
              <a:t>packaged</a:t>
            </a:r>
            <a:r>
              <a:rPr lang="fi-FI" dirty="0"/>
              <a:t> JAR </a:t>
            </a:r>
            <a:r>
              <a:rPr lang="fi-FI" dirty="0" err="1"/>
              <a:t>that</a:t>
            </a:r>
            <a:r>
              <a:rPr lang="fi-FI" dirty="0"/>
              <a:t> </a:t>
            </a:r>
            <a:r>
              <a:rPr lang="fi-FI" dirty="0" err="1"/>
              <a:t>contain</a:t>
            </a:r>
            <a:r>
              <a:rPr lang="fi-FI" dirty="0"/>
              <a:t> metadata (POM). </a:t>
            </a:r>
            <a:r>
              <a:rPr lang="fi-FI" dirty="0" err="1"/>
              <a:t>The</a:t>
            </a:r>
            <a:r>
              <a:rPr lang="fi-FI" dirty="0"/>
              <a:t> metadata </a:t>
            </a:r>
            <a:r>
              <a:rPr lang="fi-FI" dirty="0" err="1"/>
              <a:t>allow</a:t>
            </a:r>
            <a:r>
              <a:rPr lang="fi-FI" dirty="0"/>
              <a:t> to </a:t>
            </a:r>
            <a:r>
              <a:rPr lang="fi-FI" dirty="0" err="1"/>
              <a:t>download</a:t>
            </a:r>
            <a:r>
              <a:rPr lang="fi-FI" dirty="0"/>
              <a:t> </a:t>
            </a:r>
            <a:r>
              <a:rPr lang="fi-FI" dirty="0" err="1"/>
              <a:t>dependencies</a:t>
            </a:r>
            <a:r>
              <a:rPr lang="fi-FI" dirty="0"/>
              <a:t>.</a:t>
            </a:r>
          </a:p>
          <a:p>
            <a:r>
              <a:rPr lang="fi-FI" dirty="0"/>
              <a:t>Three </a:t>
            </a:r>
            <a:r>
              <a:rPr lang="fi-FI" dirty="0" err="1"/>
              <a:t>types</a:t>
            </a:r>
            <a:r>
              <a:rPr lang="fi-FI" dirty="0"/>
              <a:t> of </a:t>
            </a:r>
            <a:r>
              <a:rPr lang="fi-FI" dirty="0" err="1"/>
              <a:t>reposotories</a:t>
            </a:r>
            <a:endParaRPr lang="fi-FI" dirty="0"/>
          </a:p>
          <a:p>
            <a:pPr lvl="1"/>
            <a:r>
              <a:rPr lang="fi-FI" dirty="0" err="1"/>
              <a:t>Local</a:t>
            </a:r>
            <a:r>
              <a:rPr lang="fi-FI" dirty="0"/>
              <a:t> repo</a:t>
            </a:r>
          </a:p>
          <a:p>
            <a:pPr lvl="1"/>
            <a:r>
              <a:rPr lang="fi-FI" dirty="0"/>
              <a:t>Remote repo (</a:t>
            </a:r>
            <a:r>
              <a:rPr lang="fi-FI" dirty="0" err="1"/>
              <a:t>e.g</a:t>
            </a:r>
            <a:r>
              <a:rPr lang="fi-FI" dirty="0"/>
              <a:t>,, </a:t>
            </a:r>
            <a:r>
              <a:rPr lang="fi-FI" dirty="0" err="1"/>
              <a:t>developer’s</a:t>
            </a:r>
            <a:r>
              <a:rPr lang="fi-FI" dirty="0"/>
              <a:t> </a:t>
            </a:r>
            <a:r>
              <a:rPr lang="fi-FI" dirty="0" err="1"/>
              <a:t>own</a:t>
            </a:r>
            <a:r>
              <a:rPr lang="fi-FI" dirty="0"/>
              <a:t> </a:t>
            </a:r>
            <a:r>
              <a:rPr lang="fi-FI" dirty="0" err="1"/>
              <a:t>custome</a:t>
            </a:r>
            <a:r>
              <a:rPr lang="fi-FI" dirty="0"/>
              <a:t> repo)</a:t>
            </a:r>
          </a:p>
          <a:p>
            <a:pPr lvl="1"/>
            <a:r>
              <a:rPr lang="fi-FI" dirty="0"/>
              <a:t>Central repo (</a:t>
            </a:r>
            <a:r>
              <a:rPr lang="fi-FI" dirty="0" err="1"/>
              <a:t>e.g</a:t>
            </a:r>
            <a:r>
              <a:rPr lang="fi-FI" dirty="0"/>
              <a:t>., </a:t>
            </a:r>
            <a:r>
              <a:rPr lang="fi-FI" dirty="0" err="1"/>
              <a:t>provided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Maven</a:t>
            </a:r>
            <a:r>
              <a:rPr lang="fi-FI" dirty="0"/>
              <a:t> </a:t>
            </a:r>
            <a:r>
              <a:rPr lang="fi-FI" dirty="0" err="1"/>
              <a:t>community</a:t>
            </a:r>
            <a:r>
              <a:rPr lang="fi-FI" dirty="0"/>
              <a:t>)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06F4B6-9824-4397-9484-47A6C3F5A0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6016" y="2996952"/>
            <a:ext cx="4315371" cy="210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800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301F32-16DB-4311-B54D-17DBB391C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Dependencies</a:t>
            </a:r>
            <a:r>
              <a:rPr lang="fi-FI" dirty="0"/>
              <a:t> </a:t>
            </a:r>
            <a:r>
              <a:rPr lang="fi-FI" dirty="0" err="1"/>
              <a:t>Search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E222A52-4C79-48B5-9A9C-32D2177E3B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7864" y="2093976"/>
            <a:ext cx="5549726" cy="40513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35D5F17-87A6-4ABB-837D-F385BA003BC7}"/>
              </a:ext>
            </a:extLst>
          </p:cNvPr>
          <p:cNvSpPr txBox="1"/>
          <p:nvPr/>
        </p:nvSpPr>
        <p:spPr>
          <a:xfrm>
            <a:off x="685800" y="2564904"/>
            <a:ext cx="302210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i-FI" sz="1200" dirty="0"/>
              <a:t>&lt;!-- https://mvnrepository.com/artifact/junit/junit --&gt;</a:t>
            </a:r>
          </a:p>
          <a:p>
            <a:r>
              <a:rPr lang="fi-FI" sz="1200" dirty="0"/>
              <a:t>&lt;</a:t>
            </a:r>
            <a:r>
              <a:rPr lang="fi-FI" sz="1200" dirty="0" err="1"/>
              <a:t>dependency</a:t>
            </a:r>
            <a:r>
              <a:rPr lang="fi-FI" sz="1200" dirty="0"/>
              <a:t>&gt;</a:t>
            </a:r>
          </a:p>
          <a:p>
            <a:r>
              <a:rPr lang="fi-FI" sz="1200" dirty="0"/>
              <a:t>    &lt;</a:t>
            </a:r>
            <a:r>
              <a:rPr lang="fi-FI" sz="1200" dirty="0" err="1"/>
              <a:t>groupId</a:t>
            </a:r>
            <a:r>
              <a:rPr lang="fi-FI" sz="1200" dirty="0"/>
              <a:t>&gt;</a:t>
            </a:r>
            <a:r>
              <a:rPr lang="fi-FI" sz="1200" dirty="0" err="1"/>
              <a:t>junit</a:t>
            </a:r>
            <a:r>
              <a:rPr lang="fi-FI" sz="1200" dirty="0"/>
              <a:t>&lt;/</a:t>
            </a:r>
            <a:r>
              <a:rPr lang="fi-FI" sz="1200" dirty="0" err="1"/>
              <a:t>groupId</a:t>
            </a:r>
            <a:r>
              <a:rPr lang="fi-FI" sz="1200" dirty="0"/>
              <a:t>&gt;</a:t>
            </a:r>
          </a:p>
          <a:p>
            <a:r>
              <a:rPr lang="fi-FI" sz="1200" dirty="0"/>
              <a:t>    &lt;</a:t>
            </a:r>
            <a:r>
              <a:rPr lang="fi-FI" sz="1200" dirty="0" err="1"/>
              <a:t>artifactId</a:t>
            </a:r>
            <a:r>
              <a:rPr lang="fi-FI" sz="1200" dirty="0"/>
              <a:t>&gt;</a:t>
            </a:r>
            <a:r>
              <a:rPr lang="fi-FI" sz="1200" dirty="0" err="1"/>
              <a:t>junit</a:t>
            </a:r>
            <a:r>
              <a:rPr lang="fi-FI" sz="1200" dirty="0"/>
              <a:t>&lt;/</a:t>
            </a:r>
            <a:r>
              <a:rPr lang="fi-FI" sz="1200" dirty="0" err="1"/>
              <a:t>artifactId</a:t>
            </a:r>
            <a:r>
              <a:rPr lang="fi-FI" sz="1200" dirty="0"/>
              <a:t>&gt;</a:t>
            </a:r>
          </a:p>
          <a:p>
            <a:r>
              <a:rPr lang="fi-FI" sz="1200" dirty="0"/>
              <a:t>    &lt;version&gt;4.8.1&lt;/version&gt;</a:t>
            </a:r>
          </a:p>
          <a:p>
            <a:r>
              <a:rPr lang="fi-FI" sz="1200" dirty="0"/>
              <a:t>    &lt;</a:t>
            </a:r>
            <a:r>
              <a:rPr lang="fi-FI" sz="1200" dirty="0" err="1"/>
              <a:t>scope</a:t>
            </a:r>
            <a:r>
              <a:rPr lang="fi-FI" sz="1200" dirty="0"/>
              <a:t>&gt;</a:t>
            </a:r>
            <a:r>
              <a:rPr lang="fi-FI" sz="1200" dirty="0" err="1"/>
              <a:t>test</a:t>
            </a:r>
            <a:r>
              <a:rPr lang="fi-FI" sz="1200" dirty="0"/>
              <a:t>&lt;/</a:t>
            </a:r>
            <a:r>
              <a:rPr lang="fi-FI" sz="1200" dirty="0" err="1"/>
              <a:t>scope</a:t>
            </a:r>
            <a:r>
              <a:rPr lang="fi-FI" sz="1200" dirty="0"/>
              <a:t>&gt;</a:t>
            </a:r>
          </a:p>
          <a:p>
            <a:r>
              <a:rPr lang="fi-FI" sz="1200" dirty="0"/>
              <a:t>&lt;/</a:t>
            </a:r>
            <a:r>
              <a:rPr lang="fi-FI" sz="1200" dirty="0" err="1"/>
              <a:t>dependency</a:t>
            </a:r>
            <a:r>
              <a:rPr lang="fi-FI" sz="1200" dirty="0"/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767110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2ACA3-09D1-4FF9-AD71-C1FA62F6A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Maven</a:t>
            </a:r>
            <a:r>
              <a:rPr lang="fi-FI" dirty="0"/>
              <a:t> Architecture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98A96C-F7ED-4AF0-AD97-AEAB010C0D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5976" y="2065258"/>
            <a:ext cx="4392488" cy="35093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4950A17-4BD2-4ED8-9858-A7C6F8A15C39}"/>
              </a:ext>
            </a:extLst>
          </p:cNvPr>
          <p:cNvSpPr txBox="1"/>
          <p:nvPr/>
        </p:nvSpPr>
        <p:spPr>
          <a:xfrm>
            <a:off x="395536" y="2636912"/>
            <a:ext cx="381642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fi-FI" dirty="0"/>
              <a:t>Read POM.xml </a:t>
            </a:r>
            <a:r>
              <a:rPr lang="fi-FI" dirty="0" err="1"/>
              <a:t>file</a:t>
            </a:r>
            <a:endParaRPr lang="fi-FI" dirty="0"/>
          </a:p>
          <a:p>
            <a:pPr marL="342900" indent="-342900">
              <a:buFont typeface="+mj-lt"/>
              <a:buAutoNum type="arabicPeriod"/>
            </a:pPr>
            <a:endParaRPr lang="fi-FI" dirty="0"/>
          </a:p>
          <a:p>
            <a:pPr marL="342900" indent="-342900">
              <a:buFont typeface="+mj-lt"/>
              <a:buAutoNum type="arabicPeriod"/>
            </a:pPr>
            <a:r>
              <a:rPr lang="fi-FI" dirty="0" err="1"/>
              <a:t>Download</a:t>
            </a:r>
            <a:r>
              <a:rPr lang="fi-FI" dirty="0"/>
              <a:t> </a:t>
            </a:r>
            <a:r>
              <a:rPr lang="fi-FI" dirty="0" err="1"/>
              <a:t>dependencies</a:t>
            </a:r>
            <a:r>
              <a:rPr lang="fi-FI" dirty="0"/>
              <a:t> </a:t>
            </a:r>
            <a:r>
              <a:rPr lang="fi-FI" dirty="0" err="1"/>
              <a:t>defined</a:t>
            </a:r>
            <a:r>
              <a:rPr lang="fi-FI" dirty="0"/>
              <a:t> in pom.xml into </a:t>
            </a:r>
            <a:r>
              <a:rPr lang="fi-FI" dirty="0" err="1"/>
              <a:t>local</a:t>
            </a:r>
            <a:r>
              <a:rPr lang="fi-FI" dirty="0"/>
              <a:t> repo </a:t>
            </a:r>
            <a:r>
              <a:rPr lang="fi-FI" dirty="0" err="1"/>
              <a:t>from</a:t>
            </a:r>
            <a:r>
              <a:rPr lang="fi-FI" dirty="0"/>
              <a:t> </a:t>
            </a:r>
            <a:r>
              <a:rPr lang="fi-FI" dirty="0" err="1"/>
              <a:t>central</a:t>
            </a:r>
            <a:r>
              <a:rPr lang="fi-FI" dirty="0"/>
              <a:t> repo</a:t>
            </a:r>
          </a:p>
          <a:p>
            <a:pPr marL="342900" indent="-342900">
              <a:buFont typeface="+mj-lt"/>
              <a:buAutoNum type="arabicPeriod"/>
            </a:pPr>
            <a:endParaRPr lang="fi-FI" dirty="0"/>
          </a:p>
          <a:p>
            <a:pPr marL="342900" indent="-342900">
              <a:buFont typeface="+mj-lt"/>
              <a:buAutoNum type="arabicPeriod"/>
            </a:pPr>
            <a:r>
              <a:rPr lang="fi-FI" dirty="0" err="1"/>
              <a:t>Create</a:t>
            </a:r>
            <a:r>
              <a:rPr lang="fi-FI" dirty="0"/>
              <a:t> and </a:t>
            </a:r>
            <a:r>
              <a:rPr lang="fi-FI" dirty="0" err="1"/>
              <a:t>generate</a:t>
            </a:r>
            <a:r>
              <a:rPr lang="fi-FI" dirty="0"/>
              <a:t> a </a:t>
            </a:r>
            <a:r>
              <a:rPr lang="fi-FI" dirty="0" err="1"/>
              <a:t>report</a:t>
            </a:r>
            <a:r>
              <a:rPr lang="fi-FI" dirty="0"/>
              <a:t> </a:t>
            </a:r>
            <a:r>
              <a:rPr lang="fi-FI" dirty="0" err="1"/>
              <a:t>according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requirements</a:t>
            </a:r>
            <a:r>
              <a:rPr lang="fi-FI" dirty="0"/>
              <a:t>, and </a:t>
            </a:r>
            <a:r>
              <a:rPr lang="fi-FI" dirty="0" err="1"/>
              <a:t>execute</a:t>
            </a:r>
            <a:r>
              <a:rPr lang="fi-FI" dirty="0"/>
              <a:t> life-</a:t>
            </a:r>
            <a:r>
              <a:rPr lang="fi-FI" dirty="0" err="1"/>
              <a:t>cycles</a:t>
            </a:r>
            <a:r>
              <a:rPr lang="fi-FI" dirty="0"/>
              <a:t> </a:t>
            </a:r>
            <a:r>
              <a:rPr lang="fi-FI" dirty="0" err="1"/>
              <a:t>phases</a:t>
            </a:r>
            <a:r>
              <a:rPr lang="fi-FI" dirty="0"/>
              <a:t>, </a:t>
            </a:r>
            <a:r>
              <a:rPr lang="fi-FI" dirty="0" err="1"/>
              <a:t>goals</a:t>
            </a:r>
            <a:r>
              <a:rPr lang="fi-FI" dirty="0"/>
              <a:t>, </a:t>
            </a:r>
            <a:r>
              <a:rPr lang="fi-FI" dirty="0" err="1"/>
              <a:t>plugins</a:t>
            </a:r>
            <a:r>
              <a:rPr lang="fi-FI" dirty="0"/>
              <a:t> etc.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2500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6950D-CCB3-4B53-A9AA-168A4D429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4632"/>
            <a:ext cx="7772400" cy="784128"/>
          </a:xfrm>
        </p:spPr>
        <p:txBody>
          <a:bodyPr>
            <a:normAutofit/>
          </a:bodyPr>
          <a:lstStyle/>
          <a:p>
            <a:r>
              <a:rPr lang="fi-FI" dirty="0" err="1"/>
              <a:t>Build</a:t>
            </a:r>
            <a:r>
              <a:rPr lang="fi-FI" dirty="0"/>
              <a:t> life-</a:t>
            </a:r>
            <a:r>
              <a:rPr lang="fi-FI" dirty="0" err="1"/>
              <a:t>cycle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4C31271-FBA2-479A-965E-0C5284EED1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768721"/>
            <a:ext cx="3526160" cy="3679304"/>
          </a:xfrm>
        </p:spPr>
        <p:txBody>
          <a:bodyPr>
            <a:normAutofit fontScale="70000" lnSpcReduction="20000"/>
          </a:bodyPr>
          <a:lstStyle/>
          <a:p>
            <a:pPr marL="457200" indent="-457200">
              <a:buFont typeface="+mj-lt"/>
              <a:buAutoNum type="arabicPeriod"/>
            </a:pPr>
            <a:r>
              <a:rPr lang="fi-FI" dirty="0" err="1"/>
              <a:t>Validation</a:t>
            </a:r>
            <a:r>
              <a:rPr lang="fi-FI" dirty="0"/>
              <a:t> of </a:t>
            </a:r>
            <a:r>
              <a:rPr lang="fi-FI" dirty="0" err="1"/>
              <a:t>project</a:t>
            </a:r>
            <a:r>
              <a:rPr lang="fi-FI" dirty="0"/>
              <a:t> is </a:t>
            </a:r>
            <a:r>
              <a:rPr lang="fi-FI" dirty="0" err="1"/>
              <a:t>done</a:t>
            </a:r>
            <a:r>
              <a:rPr lang="fi-FI" dirty="0"/>
              <a:t> (</a:t>
            </a:r>
            <a:r>
              <a:rPr lang="fi-FI" dirty="0" err="1"/>
              <a:t>e.g</a:t>
            </a:r>
            <a:r>
              <a:rPr lang="fi-FI" dirty="0"/>
              <a:t>., </a:t>
            </a:r>
            <a:r>
              <a:rPr lang="fi-FI" dirty="0" err="1"/>
              <a:t>all</a:t>
            </a:r>
            <a:r>
              <a:rPr lang="fi-FI" dirty="0"/>
              <a:t> </a:t>
            </a:r>
            <a:r>
              <a:rPr lang="fi-FI" dirty="0" err="1"/>
              <a:t>needed</a:t>
            </a:r>
            <a:r>
              <a:rPr lang="fi-FI" dirty="0"/>
              <a:t> data is </a:t>
            </a:r>
            <a:r>
              <a:rPr lang="fi-FI" dirty="0" err="1"/>
              <a:t>avaliable</a:t>
            </a:r>
            <a:r>
              <a:rPr lang="fi-FI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fi-FI" dirty="0" err="1"/>
              <a:t>Compile</a:t>
            </a:r>
            <a:r>
              <a:rPr lang="fi-FI" dirty="0"/>
              <a:t>, </a:t>
            </a:r>
            <a:r>
              <a:rPr lang="fi-FI" dirty="0" err="1"/>
              <a:t>error</a:t>
            </a:r>
            <a:r>
              <a:rPr lang="fi-FI" dirty="0"/>
              <a:t> </a:t>
            </a:r>
            <a:r>
              <a:rPr lang="fi-FI" dirty="0" err="1"/>
              <a:t>checking</a:t>
            </a:r>
            <a:endParaRPr lang="fi-FI" dirty="0"/>
          </a:p>
          <a:p>
            <a:pPr marL="457200" indent="-457200">
              <a:buFont typeface="+mj-lt"/>
              <a:buAutoNum type="arabicPeriod"/>
            </a:pPr>
            <a:r>
              <a:rPr lang="fi-FI" dirty="0" err="1"/>
              <a:t>Test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compiled</a:t>
            </a:r>
            <a:r>
              <a:rPr lang="fi-FI" dirty="0"/>
              <a:t> </a:t>
            </a:r>
            <a:r>
              <a:rPr lang="fi-FI" dirty="0" err="1"/>
              <a:t>source</a:t>
            </a:r>
            <a:r>
              <a:rPr lang="fi-FI" dirty="0"/>
              <a:t> </a:t>
            </a:r>
            <a:r>
              <a:rPr lang="fi-FI" dirty="0" err="1"/>
              <a:t>code</a:t>
            </a:r>
            <a:r>
              <a:rPr lang="fi-FI" dirty="0"/>
              <a:t> </a:t>
            </a:r>
            <a:r>
              <a:rPr lang="fi-FI" dirty="0" err="1"/>
              <a:t>using</a:t>
            </a:r>
            <a:r>
              <a:rPr lang="fi-FI" dirty="0"/>
              <a:t> </a:t>
            </a:r>
            <a:r>
              <a:rPr lang="fi-FI" dirty="0" err="1"/>
              <a:t>unit</a:t>
            </a:r>
            <a:r>
              <a:rPr lang="fi-FI" dirty="0"/>
              <a:t> </a:t>
            </a:r>
            <a:r>
              <a:rPr lang="fi-FI" dirty="0" err="1"/>
              <a:t>testing</a:t>
            </a:r>
            <a:endParaRPr lang="fi-FI" dirty="0"/>
          </a:p>
          <a:p>
            <a:pPr marL="457200" indent="-457200">
              <a:buFont typeface="+mj-lt"/>
              <a:buAutoNum type="arabicPeriod"/>
            </a:pPr>
            <a:r>
              <a:rPr lang="fi-FI" dirty="0" err="1"/>
              <a:t>Package</a:t>
            </a:r>
            <a:r>
              <a:rPr lang="fi-FI" dirty="0"/>
              <a:t>, </a:t>
            </a:r>
            <a:r>
              <a:rPr lang="fi-FI" dirty="0" err="1"/>
              <a:t>compiled</a:t>
            </a:r>
            <a:r>
              <a:rPr lang="fi-FI" dirty="0"/>
              <a:t> </a:t>
            </a:r>
            <a:r>
              <a:rPr lang="fi-FI" dirty="0" err="1"/>
              <a:t>file</a:t>
            </a:r>
            <a:r>
              <a:rPr lang="fi-FI" dirty="0"/>
              <a:t> </a:t>
            </a:r>
            <a:r>
              <a:rPr lang="fi-FI" dirty="0" err="1"/>
              <a:t>mereged</a:t>
            </a:r>
            <a:r>
              <a:rPr lang="fi-FI" dirty="0"/>
              <a:t> into </a:t>
            </a:r>
            <a:r>
              <a:rPr lang="fi-FI" dirty="0" err="1"/>
              <a:t>package</a:t>
            </a:r>
            <a:endParaRPr lang="fi-FI" dirty="0"/>
          </a:p>
          <a:p>
            <a:pPr marL="457200" indent="-457200">
              <a:buFont typeface="+mj-lt"/>
              <a:buAutoNum type="arabicPeriod"/>
            </a:pPr>
            <a:r>
              <a:rPr lang="fi-FI" dirty="0" err="1"/>
              <a:t>Verigy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integration</a:t>
            </a:r>
            <a:r>
              <a:rPr lang="fi-FI" dirty="0"/>
              <a:t> to </a:t>
            </a:r>
            <a:r>
              <a:rPr lang="fi-FI" dirty="0" err="1"/>
              <a:t>ensure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quality</a:t>
            </a:r>
            <a:endParaRPr lang="fi-FI" dirty="0"/>
          </a:p>
          <a:p>
            <a:pPr marL="457200" indent="-457200">
              <a:buFont typeface="+mj-lt"/>
              <a:buAutoNum type="arabicPeriod"/>
            </a:pPr>
            <a:r>
              <a:rPr lang="fi-FI" dirty="0" err="1"/>
              <a:t>Install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packages</a:t>
            </a:r>
            <a:r>
              <a:rPr lang="fi-FI" dirty="0"/>
              <a:t> in </a:t>
            </a:r>
            <a:r>
              <a:rPr lang="fi-FI" dirty="0" err="1"/>
              <a:t>our</a:t>
            </a:r>
            <a:r>
              <a:rPr lang="fi-FI" dirty="0"/>
              <a:t> </a:t>
            </a:r>
            <a:r>
              <a:rPr lang="fi-FI" dirty="0" err="1"/>
              <a:t>local</a:t>
            </a:r>
            <a:r>
              <a:rPr lang="fi-FI" dirty="0"/>
              <a:t> repo </a:t>
            </a:r>
            <a:r>
              <a:rPr lang="fi-FI" dirty="0" err="1"/>
              <a:t>which</a:t>
            </a:r>
            <a:r>
              <a:rPr lang="fi-FI" dirty="0"/>
              <a:t> </a:t>
            </a:r>
            <a:r>
              <a:rPr lang="fi-FI" dirty="0" err="1"/>
              <a:t>can</a:t>
            </a:r>
            <a:r>
              <a:rPr lang="fi-FI" dirty="0"/>
              <a:t> </a:t>
            </a:r>
            <a:r>
              <a:rPr lang="fi-FI" dirty="0" err="1"/>
              <a:t>be</a:t>
            </a:r>
            <a:r>
              <a:rPr lang="fi-FI" dirty="0"/>
              <a:t> </a:t>
            </a:r>
            <a:r>
              <a:rPr lang="fi-FI" dirty="0" err="1"/>
              <a:t>used</a:t>
            </a:r>
            <a:r>
              <a:rPr lang="fi-FI" dirty="0"/>
              <a:t> for </a:t>
            </a:r>
            <a:r>
              <a:rPr lang="fi-FI" dirty="0" err="1"/>
              <a:t>other</a:t>
            </a:r>
            <a:r>
              <a:rPr lang="fi-FI" dirty="0"/>
              <a:t> </a:t>
            </a:r>
            <a:r>
              <a:rPr lang="fi-FI" dirty="0" err="1"/>
              <a:t>local</a:t>
            </a:r>
            <a:r>
              <a:rPr lang="fi-FI" dirty="0"/>
              <a:t> </a:t>
            </a:r>
            <a:r>
              <a:rPr lang="fi-FI" dirty="0" err="1"/>
              <a:t>projects</a:t>
            </a:r>
            <a:r>
              <a:rPr lang="fi-FI" dirty="0"/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fi-FI" dirty="0" err="1"/>
              <a:t>Depoly</a:t>
            </a:r>
            <a:r>
              <a:rPr lang="fi-FI" dirty="0"/>
              <a:t> a copy of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final</a:t>
            </a:r>
            <a:r>
              <a:rPr lang="fi-FI" dirty="0"/>
              <a:t> </a:t>
            </a:r>
            <a:r>
              <a:rPr lang="fi-FI" dirty="0" err="1"/>
              <a:t>packge</a:t>
            </a:r>
            <a:r>
              <a:rPr lang="fi-FI" dirty="0"/>
              <a:t> to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remote</a:t>
            </a:r>
            <a:r>
              <a:rPr lang="fi-FI" dirty="0"/>
              <a:t> repo for </a:t>
            </a:r>
            <a:r>
              <a:rPr lang="fi-FI" dirty="0" err="1"/>
              <a:t>sharing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team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5A06EF-0AE4-4940-9218-BA8DD49016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6570" y="2927923"/>
            <a:ext cx="4464496" cy="317467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231F701-6A9C-4733-AACA-4F3885E14982}"/>
              </a:ext>
            </a:extLst>
          </p:cNvPr>
          <p:cNvSpPr txBox="1"/>
          <p:nvPr/>
        </p:nvSpPr>
        <p:spPr>
          <a:xfrm>
            <a:off x="539552" y="1603297"/>
            <a:ext cx="80648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fi-FI" dirty="0"/>
              <a:t>The process for building and distributing a project</a:t>
            </a:r>
          </a:p>
          <a:p>
            <a:r>
              <a:rPr lang="en-US" altLang="fi-FI" dirty="0"/>
              <a:t>A build lifecycle consists of a number of steps called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065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3E060E96-B6A4-40C6-B26A-8862C2122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i-FI"/>
              <a:t>Default Directory Structure</a:t>
            </a:r>
          </a:p>
        </p:txBody>
      </p:sp>
      <p:sp>
        <p:nvSpPr>
          <p:cNvPr id="10243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3BAEF43-800A-4FDF-9387-37A5639622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5000"/>
            <a:ext cx="7772400" cy="4191000"/>
          </a:xfrm>
        </p:spPr>
        <p:txBody>
          <a:bodyPr/>
          <a:lstStyle/>
          <a:p>
            <a:r>
              <a:rPr lang="en-US" altLang="fi-FI">
                <a:latin typeface="Courier New" panose="02070309020205020404" pitchFamily="49" charset="0"/>
                <a:cs typeface="Courier New" panose="02070309020205020404" pitchFamily="49" charset="0"/>
              </a:rPr>
              <a:t>src/main/java</a:t>
            </a:r>
          </a:p>
          <a:p>
            <a:r>
              <a:rPr lang="en-US" altLang="fi-FI">
                <a:latin typeface="Courier New" panose="02070309020205020404" pitchFamily="49" charset="0"/>
                <a:cs typeface="Courier New" panose="02070309020205020404" pitchFamily="49" charset="0"/>
              </a:rPr>
              <a:t>src/main/resources</a:t>
            </a:r>
            <a:r>
              <a:rPr lang="en-US" altLang="fi-FI">
                <a:cs typeface="Courier New" panose="02070309020205020404" pitchFamily="49" charset="0"/>
              </a:rPr>
              <a:t> </a:t>
            </a:r>
            <a:r>
              <a:rPr lang="en-US" altLang="fi-FI"/>
              <a:t>for files that should be placed under </a:t>
            </a:r>
            <a:r>
              <a:rPr lang="en-US" altLang="fi-FI">
                <a:cs typeface="Courier New" panose="02070309020205020404" pitchFamily="49" charset="0"/>
              </a:rPr>
              <a:t>classpath</a:t>
            </a:r>
          </a:p>
          <a:p>
            <a:r>
              <a:rPr lang="en-US" altLang="fi-FI">
                <a:latin typeface="Courier New" panose="02070309020205020404" pitchFamily="49" charset="0"/>
                <a:cs typeface="Courier New" panose="02070309020205020404" pitchFamily="49" charset="0"/>
              </a:rPr>
              <a:t>src/main/webapp</a:t>
            </a:r>
            <a:r>
              <a:rPr lang="en-US" altLang="fi-FI">
                <a:cs typeface="Courier New" panose="02070309020205020404" pitchFamily="49" charset="0"/>
              </a:rPr>
              <a:t> for web applications</a:t>
            </a:r>
          </a:p>
          <a:p>
            <a:r>
              <a:rPr lang="en-US" altLang="fi-FI">
                <a:latin typeface="Courier New" panose="02070309020205020404" pitchFamily="49" charset="0"/>
                <a:cs typeface="Courier New" panose="02070309020205020404" pitchFamily="49" charset="0"/>
              </a:rPr>
              <a:t>src/test/java</a:t>
            </a:r>
          </a:p>
          <a:p>
            <a:r>
              <a:rPr lang="en-US" altLang="fi-FI">
                <a:latin typeface="Courier New" panose="02070309020205020404" pitchFamily="49" charset="0"/>
                <a:cs typeface="Courier New" panose="02070309020205020404" pitchFamily="49" charset="0"/>
              </a:rPr>
              <a:t>target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C42EBF-B48B-4E0A-9F92-F2F891E7F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Default</a:t>
            </a:r>
            <a:r>
              <a:rPr lang="fi-FI" dirty="0"/>
              <a:t> Directory </a:t>
            </a:r>
            <a:r>
              <a:rPr lang="fi-FI" dirty="0" err="1"/>
              <a:t>Structure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377F47-0A5D-4534-8FD3-3B92CA3AE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 err="1"/>
              <a:t>Repository</a:t>
            </a:r>
            <a:r>
              <a:rPr lang="fi-FI" dirty="0"/>
              <a:t> for JAR </a:t>
            </a:r>
            <a:r>
              <a:rPr lang="fi-FI" dirty="0" err="1"/>
              <a:t>files</a:t>
            </a:r>
            <a:r>
              <a:rPr lang="fi-FI" dirty="0"/>
              <a:t> for </a:t>
            </a:r>
            <a:r>
              <a:rPr lang="fi-FI" dirty="0" err="1"/>
              <a:t>connectivities</a:t>
            </a:r>
            <a:r>
              <a:rPr lang="fi-FI" dirty="0"/>
              <a:t> </a:t>
            </a:r>
            <a:r>
              <a:rPr lang="fi-FI" dirty="0" err="1"/>
              <a:t>with</a:t>
            </a:r>
            <a:r>
              <a:rPr lang="fi-FI" dirty="0"/>
              <a:t> </a:t>
            </a:r>
            <a:r>
              <a:rPr lang="fi-FI" dirty="0" err="1"/>
              <a:t>third</a:t>
            </a:r>
            <a:r>
              <a:rPr lang="fi-FI" dirty="0"/>
              <a:t> </a:t>
            </a:r>
            <a:r>
              <a:rPr lang="fi-FI" dirty="0" err="1"/>
              <a:t>parties</a:t>
            </a:r>
            <a:r>
              <a:rPr lang="fi-FI" dirty="0"/>
              <a:t>… </a:t>
            </a:r>
          </a:p>
          <a:p>
            <a:pPr lvl="1"/>
            <a:r>
              <a:rPr lang="fi-FI" dirty="0" err="1"/>
              <a:t>You</a:t>
            </a:r>
            <a:r>
              <a:rPr lang="fi-FI" dirty="0"/>
              <a:t> </a:t>
            </a:r>
            <a:r>
              <a:rPr lang="fi-FI" dirty="0" err="1"/>
              <a:t>do</a:t>
            </a:r>
            <a:r>
              <a:rPr lang="fi-FI" dirty="0"/>
              <a:t> </a:t>
            </a:r>
            <a:r>
              <a:rPr lang="fi-FI" dirty="0" err="1"/>
              <a:t>not</a:t>
            </a:r>
            <a:r>
              <a:rPr lang="fi-FI" dirty="0"/>
              <a:t> </a:t>
            </a:r>
            <a:r>
              <a:rPr lang="fi-FI" dirty="0" err="1"/>
              <a:t>need</a:t>
            </a:r>
            <a:r>
              <a:rPr lang="fi-FI" dirty="0"/>
              <a:t> to </a:t>
            </a:r>
            <a:r>
              <a:rPr lang="fi-FI" dirty="0" err="1"/>
              <a:t>download</a:t>
            </a:r>
            <a:r>
              <a:rPr lang="fi-FI" dirty="0"/>
              <a:t> </a:t>
            </a:r>
            <a:r>
              <a:rPr lang="fi-FI" dirty="0" err="1"/>
              <a:t>all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76073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7DEE8-2188-4C6E-A7B9-FDF88BDE2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Eclipse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AA181-5077-49CF-BD40-3DFA0CB3B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21408"/>
            <a:ext cx="2950096" cy="4050792"/>
          </a:xfrm>
        </p:spPr>
        <p:txBody>
          <a:bodyPr/>
          <a:lstStyle/>
          <a:p>
            <a:r>
              <a:rPr lang="en-US" dirty="0"/>
              <a:t>Select New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OtherMaven</a:t>
            </a:r>
            <a:r>
              <a:rPr lang="en-US" dirty="0">
                <a:sym typeface="Wingdings" panose="05000000000000000000" pitchFamily="2" charset="2"/>
              </a:rPr>
              <a:t> Project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353D50-F2BC-4287-9101-845324CEF3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95936" y="2051802"/>
            <a:ext cx="4677519" cy="4190003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6F4EFBBB-3194-4EE0-AE55-4CD5317CC9E3}"/>
              </a:ext>
            </a:extLst>
          </p:cNvPr>
          <p:cNvSpPr/>
          <p:nvPr/>
        </p:nvSpPr>
        <p:spPr>
          <a:xfrm>
            <a:off x="3779912" y="2780928"/>
            <a:ext cx="2592288" cy="3600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07AC8D8-6760-472C-BAEF-314A24CC5A5E}"/>
              </a:ext>
            </a:extLst>
          </p:cNvPr>
          <p:cNvCxnSpPr>
            <a:cxnSpLocks/>
          </p:cNvCxnSpPr>
          <p:nvPr/>
        </p:nvCxnSpPr>
        <p:spPr>
          <a:xfrm flipH="1">
            <a:off x="5652120" y="1700808"/>
            <a:ext cx="216024" cy="11521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E3A8227-DF78-42E0-8078-D4450F7445AA}"/>
              </a:ext>
            </a:extLst>
          </p:cNvPr>
          <p:cNvSpPr txBox="1"/>
          <p:nvPr/>
        </p:nvSpPr>
        <p:spPr>
          <a:xfrm>
            <a:off x="5940152" y="1340768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this option</a:t>
            </a:r>
          </a:p>
        </p:txBody>
      </p:sp>
    </p:spTree>
    <p:extLst>
      <p:ext uri="{BB962C8B-B14F-4D97-AF65-F5344CB8AC3E}">
        <p14:creationId xmlns:p14="http://schemas.microsoft.com/office/powerpoint/2010/main" val="8115108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006178-45E6-4CAB-8673-44CF1AE66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560" y="111331"/>
            <a:ext cx="7772400" cy="1609344"/>
          </a:xfrm>
        </p:spPr>
        <p:txBody>
          <a:bodyPr/>
          <a:lstStyle/>
          <a:p>
            <a:r>
              <a:rPr lang="fi-FI" dirty="0" err="1"/>
              <a:t>Example</a:t>
            </a:r>
            <a:r>
              <a:rPr lang="fi-FI" dirty="0"/>
              <a:t> (</a:t>
            </a:r>
            <a:r>
              <a:rPr lang="fi-FI" dirty="0" err="1"/>
              <a:t>Eclipse</a:t>
            </a:r>
            <a:r>
              <a:rPr lang="fi-FI" dirty="0"/>
              <a:t>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4DEC08-BF09-420E-9B40-A608922EAA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723" y="2132856"/>
            <a:ext cx="4800235" cy="4181765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823AB43-EF51-49F6-AC46-29E71E7C3EC7}"/>
              </a:ext>
            </a:extLst>
          </p:cNvPr>
          <p:cNvCxnSpPr/>
          <p:nvPr/>
        </p:nvCxnSpPr>
        <p:spPr>
          <a:xfrm flipH="1">
            <a:off x="5531958" y="4005064"/>
            <a:ext cx="100811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0F1416C-95ED-4692-A6E9-DFADFB0A0FB2}"/>
              </a:ext>
            </a:extLst>
          </p:cNvPr>
          <p:cNvSpPr txBox="1"/>
          <p:nvPr/>
        </p:nvSpPr>
        <p:spPr>
          <a:xfrm>
            <a:off x="6588224" y="3820398"/>
            <a:ext cx="2483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 of the package</a:t>
            </a:r>
          </a:p>
        </p:txBody>
      </p:sp>
    </p:spTree>
    <p:extLst>
      <p:ext uri="{BB962C8B-B14F-4D97-AF65-F5344CB8AC3E}">
        <p14:creationId xmlns:p14="http://schemas.microsoft.com/office/powerpoint/2010/main" val="34616255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522C13-9C5D-4672-8D9D-62A5A0873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File</a:t>
            </a:r>
            <a:endParaRPr lang="fi-F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EC6B1EA-E886-45F1-BEE8-B44B473A4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780928"/>
            <a:ext cx="3038475" cy="269557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6B19A9E-B6FD-41EC-8886-424E1343256E}"/>
              </a:ext>
            </a:extLst>
          </p:cNvPr>
          <p:cNvCxnSpPr/>
          <p:nvPr/>
        </p:nvCxnSpPr>
        <p:spPr>
          <a:xfrm flipH="1">
            <a:off x="3563888" y="3212976"/>
            <a:ext cx="151216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B20A461E-FBBA-461B-BA64-679E2CDA0C85}"/>
              </a:ext>
            </a:extLst>
          </p:cNvPr>
          <p:cNvSpPr txBox="1"/>
          <p:nvPr/>
        </p:nvSpPr>
        <p:spPr>
          <a:xfrm>
            <a:off x="5364088" y="3113052"/>
            <a:ext cx="3600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Right-click</a:t>
            </a:r>
            <a:r>
              <a:rPr lang="fi-FI" dirty="0"/>
              <a:t> and </a:t>
            </a:r>
            <a:r>
              <a:rPr lang="fi-FI" dirty="0" err="1"/>
              <a:t>select</a:t>
            </a:r>
            <a:r>
              <a:rPr lang="fi-FI" dirty="0"/>
              <a:t> </a:t>
            </a:r>
            <a:r>
              <a:rPr lang="fi-FI" dirty="0" err="1"/>
              <a:t>add</a:t>
            </a:r>
            <a:r>
              <a:rPr lang="fi-FI" dirty="0"/>
              <a:t> a </a:t>
            </a:r>
            <a:r>
              <a:rPr lang="fi-FI" dirty="0" err="1"/>
              <a:t>new</a:t>
            </a:r>
            <a:r>
              <a:rPr lang="fi-FI" dirty="0"/>
              <a:t> </a:t>
            </a:r>
            <a:r>
              <a:rPr lang="fi-FI" dirty="0" err="1"/>
              <a:t>class</a:t>
            </a:r>
            <a:r>
              <a:rPr lang="fi-FI" dirty="0"/>
              <a:t>.</a:t>
            </a:r>
          </a:p>
          <a:p>
            <a:r>
              <a:rPr lang="fi-FI" dirty="0" err="1"/>
              <a:t>Add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name</a:t>
            </a:r>
            <a:r>
              <a:rPr lang="fi-FI" dirty="0"/>
              <a:t> and </a:t>
            </a:r>
            <a:r>
              <a:rPr lang="fi-FI" dirty="0" err="1"/>
              <a:t>ids</a:t>
            </a:r>
            <a:r>
              <a:rPr lang="fi-FI" dirty="0"/>
              <a:t> </a:t>
            </a:r>
            <a:r>
              <a:rPr lang="fi-FI" dirty="0" err="1"/>
              <a:t>e.g</a:t>
            </a:r>
            <a:r>
              <a:rPr lang="fi-FI" dirty="0"/>
              <a:t>., </a:t>
            </a:r>
            <a:r>
              <a:rPr lang="fi-FI" dirty="0" err="1"/>
              <a:t>fi.metro.maven</a:t>
            </a:r>
            <a:endParaRPr lang="fi-FI" dirty="0"/>
          </a:p>
          <a:p>
            <a:r>
              <a:rPr lang="fi-FI" dirty="0"/>
              <a:t>And </a:t>
            </a:r>
            <a:r>
              <a:rPr lang="fi-FI" dirty="0" err="1"/>
              <a:t>package</a:t>
            </a:r>
            <a:r>
              <a:rPr lang="fi-FI" dirty="0"/>
              <a:t> </a:t>
            </a:r>
            <a:r>
              <a:rPr lang="fi-FI" dirty="0" err="1"/>
              <a:t>name</a:t>
            </a:r>
            <a:r>
              <a:rPr lang="fi-FI" dirty="0"/>
              <a:t> (</a:t>
            </a:r>
            <a:r>
              <a:rPr lang="fi-FI" dirty="0" err="1"/>
              <a:t>if</a:t>
            </a:r>
            <a:r>
              <a:rPr lang="fi-FI" dirty="0"/>
              <a:t> </a:t>
            </a:r>
            <a:r>
              <a:rPr lang="fi-FI" dirty="0" err="1"/>
              <a:t>needed</a:t>
            </a:r>
            <a:r>
              <a:rPr lang="fi-FI" dirty="0"/>
              <a:t> </a:t>
            </a:r>
            <a:r>
              <a:rPr lang="fi-FI" dirty="0" err="1"/>
              <a:t>depends</a:t>
            </a:r>
            <a:r>
              <a:rPr lang="fi-FI" dirty="0"/>
              <a:t> on IDE)</a:t>
            </a:r>
          </a:p>
        </p:txBody>
      </p:sp>
    </p:spTree>
    <p:extLst>
      <p:ext uri="{BB962C8B-B14F-4D97-AF65-F5344CB8AC3E}">
        <p14:creationId xmlns:p14="http://schemas.microsoft.com/office/powerpoint/2010/main" val="30912725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E2898-8719-4277-A117-23A4527FB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i-F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A3D948-C2C4-4EA3-9D4E-DB284479BD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391E22-01C7-427D-B968-AA9A9559D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887" y="1443037"/>
            <a:ext cx="8658225" cy="39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2827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DF4FD-AC63-43A1-88C7-5CA998FC1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Maven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F1073-BB1F-44F0-80CC-C7AE8339C7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Two scenarios drove Maven to us: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As a Java developer who is involved with building the application. Like to be able to reuse the build scripts, as simple as making a Java API call.</a:t>
            </a:r>
          </a:p>
          <a:p>
            <a:pPr marL="457200" indent="-457200">
              <a:buFont typeface="+mj-lt"/>
              <a:buAutoNum type="arabicPeriod"/>
            </a:pPr>
            <a:endParaRPr lang="en-US" altLang="en-US" dirty="0"/>
          </a:p>
          <a:p>
            <a:pPr marL="457200" indent="-457200">
              <a:buFont typeface="+mj-lt"/>
              <a:buAutoNum type="arabicPeriod"/>
            </a:pPr>
            <a:r>
              <a:rPr lang="en-US" altLang="en-US" dirty="0"/>
              <a:t>As a project manager/team lead who is trying to keep up-to-date with interdependencies among components.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3791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395F5-26E0-4F68-8C6A-8D023C34A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Test</a:t>
            </a:r>
            <a:r>
              <a:rPr lang="fi-FI" dirty="0"/>
              <a:t> </a:t>
            </a:r>
            <a:r>
              <a:rPr lang="fi-FI" dirty="0" err="1"/>
              <a:t>Category</a:t>
            </a:r>
            <a:endParaRPr lang="fi-F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FC54F-71C5-428C-B2F5-B17A2C2E2C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i-FI" dirty="0"/>
              <a:t>Go to </a:t>
            </a:r>
            <a:r>
              <a:rPr lang="fi-FI" dirty="0" err="1"/>
              <a:t>the</a:t>
            </a:r>
            <a:r>
              <a:rPr lang="fi-FI" dirty="0"/>
              <a:t> 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B2625CF-486D-432A-ABFA-CE4FBEF033D7}"/>
              </a:ext>
            </a:extLst>
          </p:cNvPr>
          <p:cNvSpPr/>
          <p:nvPr/>
        </p:nvSpPr>
        <p:spPr>
          <a:xfrm>
            <a:off x="1259632" y="3573016"/>
            <a:ext cx="1800200" cy="288032"/>
          </a:xfrm>
          <a:prstGeom prst="ellipse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fi-FI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A9999CD-96AD-4CDC-947F-4CDF2A8506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2780928"/>
            <a:ext cx="3038475" cy="269557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E9839FB-F93D-4E94-84C9-0F7A6152D092}"/>
              </a:ext>
            </a:extLst>
          </p:cNvPr>
          <p:cNvCxnSpPr/>
          <p:nvPr/>
        </p:nvCxnSpPr>
        <p:spPr>
          <a:xfrm flipH="1">
            <a:off x="2699792" y="3717032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EAB60B25-F106-4685-BE57-8EE86FF74C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0" y="1452562"/>
            <a:ext cx="2588914" cy="39528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422C57C-4FDA-47EE-9469-B212E56630E0}"/>
              </a:ext>
            </a:extLst>
          </p:cNvPr>
          <p:cNvSpPr txBox="1"/>
          <p:nvPr/>
        </p:nvSpPr>
        <p:spPr>
          <a:xfrm>
            <a:off x="3464900" y="3428999"/>
            <a:ext cx="23872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sz="1200" dirty="0" err="1"/>
              <a:t>Add</a:t>
            </a:r>
            <a:r>
              <a:rPr lang="fi-FI" sz="1200" dirty="0"/>
              <a:t> a </a:t>
            </a:r>
            <a:r>
              <a:rPr lang="fi-FI" sz="1200" dirty="0" err="1"/>
              <a:t>Junit</a:t>
            </a:r>
            <a:r>
              <a:rPr lang="fi-FI" sz="1200" dirty="0"/>
              <a:t> </a:t>
            </a:r>
            <a:r>
              <a:rPr lang="fi-FI" sz="1200" dirty="0" err="1"/>
              <a:t>class</a:t>
            </a:r>
            <a:r>
              <a:rPr lang="fi-FI" sz="1200" dirty="0"/>
              <a:t> </a:t>
            </a:r>
            <a:r>
              <a:rPr lang="fi-FI" sz="1200" dirty="0" err="1"/>
              <a:t>using</a:t>
            </a:r>
            <a:r>
              <a:rPr lang="fi-FI" sz="1200" dirty="0"/>
              <a:t> </a:t>
            </a:r>
            <a:r>
              <a:rPr lang="fi-FI" sz="1200" i="1" dirty="0" err="1"/>
              <a:t>Wizard</a:t>
            </a:r>
            <a:r>
              <a:rPr lang="fi-FI" sz="1200" dirty="0"/>
              <a:t> </a:t>
            </a:r>
            <a:r>
              <a:rPr lang="fi-FI" sz="1200" dirty="0" err="1"/>
              <a:t>or</a:t>
            </a:r>
            <a:r>
              <a:rPr lang="fi-FI" sz="1200" dirty="0"/>
              <a:t> </a:t>
            </a:r>
            <a:r>
              <a:rPr lang="fi-FI" sz="1200" dirty="0" err="1"/>
              <a:t>create</a:t>
            </a:r>
            <a:r>
              <a:rPr lang="fi-FI" sz="1200" dirty="0"/>
              <a:t> a </a:t>
            </a:r>
            <a:r>
              <a:rPr lang="fi-FI" sz="1200" i="1" dirty="0"/>
              <a:t>Java </a:t>
            </a:r>
            <a:r>
              <a:rPr lang="fi-FI" sz="1200" i="1" dirty="0" err="1"/>
              <a:t>class</a:t>
            </a:r>
            <a:r>
              <a:rPr lang="fi-FI" sz="1200" i="1" dirty="0"/>
              <a:t> </a:t>
            </a:r>
            <a:r>
              <a:rPr lang="fi-FI" sz="1200" dirty="0"/>
              <a:t>and </a:t>
            </a:r>
            <a:r>
              <a:rPr lang="fi-FI" sz="1200" dirty="0" err="1"/>
              <a:t>add</a:t>
            </a:r>
            <a:r>
              <a:rPr lang="fi-FI" sz="1200" dirty="0"/>
              <a:t> </a:t>
            </a:r>
            <a:r>
              <a:rPr lang="fi-FI" sz="1200" dirty="0" err="1"/>
              <a:t>the</a:t>
            </a:r>
            <a:r>
              <a:rPr lang="fi-FI" sz="1200" dirty="0"/>
              <a:t> </a:t>
            </a:r>
            <a:r>
              <a:rPr lang="fi-FI" sz="1200" dirty="0" err="1"/>
              <a:t>respective</a:t>
            </a:r>
            <a:r>
              <a:rPr lang="fi-FI" sz="1200" dirty="0"/>
              <a:t> import in </a:t>
            </a:r>
            <a:r>
              <a:rPr lang="fi-FI" sz="1200" dirty="0" err="1"/>
              <a:t>the</a:t>
            </a:r>
            <a:r>
              <a:rPr lang="fi-FI" sz="1200" dirty="0"/>
              <a:t> </a:t>
            </a:r>
            <a:r>
              <a:rPr lang="fi-FI" sz="1200" dirty="0" err="1"/>
              <a:t>file</a:t>
            </a:r>
            <a:r>
              <a:rPr lang="fi-FI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1368915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29E78A9-2E2A-448E-8703-EBCA0271BA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1268760"/>
            <a:ext cx="5184576" cy="476172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5183E98-732B-4690-851E-9A494617BCF3}"/>
              </a:ext>
            </a:extLst>
          </p:cNvPr>
          <p:cNvSpPr txBox="1"/>
          <p:nvPr/>
        </p:nvSpPr>
        <p:spPr>
          <a:xfrm>
            <a:off x="6804248" y="2060848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Junit test case wizard</a:t>
            </a:r>
          </a:p>
        </p:txBody>
      </p:sp>
    </p:spTree>
    <p:extLst>
      <p:ext uri="{BB962C8B-B14F-4D97-AF65-F5344CB8AC3E}">
        <p14:creationId xmlns:p14="http://schemas.microsoft.com/office/powerpoint/2010/main" val="87894053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77F4B-D2CC-4057-BECA-6C7396076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Dependencies</a:t>
            </a:r>
            <a:endParaRPr lang="fi-F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C6AAFB-24E6-458B-816E-4AF368EC3B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6444" y="2708920"/>
            <a:ext cx="3000375" cy="2990850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BCBB2C13-93CF-4276-9FC8-C5EBD40DE0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6534" y="2919017"/>
            <a:ext cx="4091490" cy="2308324"/>
          </a:xfrm>
          <a:prstGeom prst="rect">
            <a:avLst/>
          </a:prstGeom>
          <a:solidFill>
            <a:srgbClr val="2B2B2B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&lt;dependencies&gt;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&lt;dependency&gt;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groupId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junit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groupId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artifactId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junit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artifactId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&lt;version&gt;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4.12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&lt;/version&gt;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  &lt;scope&gt;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9B7C6"/>
                </a:solidFill>
                <a:effectLst/>
                <a:latin typeface="JetBrains Mono"/>
              </a:rPr>
              <a:t>test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&lt;/scope&gt;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  &lt;/dependency&gt;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E8BF6A"/>
                </a:solidFill>
                <a:effectLst/>
                <a:latin typeface="JetBrains Mono"/>
              </a:rPr>
              <a:t>&lt;/dependencies&gt;</a:t>
            </a:r>
            <a:endParaRPr kumimoji="0" lang="en-US" altLang="en-US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38376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26481-FEA3-4814-883D-4616F9D30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Testing</a:t>
            </a:r>
            <a:endParaRPr lang="fi-FI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EA5E7C-EAAA-4ABF-8D54-13A1D12745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7584" y="2420888"/>
            <a:ext cx="5800725" cy="250507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2159A09-98F9-4192-A4EF-6B94E97FA0E3}"/>
              </a:ext>
            </a:extLst>
          </p:cNvPr>
          <p:cNvCxnSpPr/>
          <p:nvPr/>
        </p:nvCxnSpPr>
        <p:spPr>
          <a:xfrm>
            <a:off x="899592" y="2492896"/>
            <a:ext cx="129614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B894D25-3DEF-491D-8B1D-36C57E379FA3}"/>
              </a:ext>
            </a:extLst>
          </p:cNvPr>
          <p:cNvSpPr txBox="1"/>
          <p:nvPr/>
        </p:nvSpPr>
        <p:spPr>
          <a:xfrm>
            <a:off x="5728208" y="2486796"/>
            <a:ext cx="3020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Add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library</a:t>
            </a:r>
            <a:r>
              <a:rPr lang="fi-FI" dirty="0"/>
              <a:t> @Test</a:t>
            </a:r>
          </a:p>
          <a:p>
            <a:r>
              <a:rPr lang="fi-FI" dirty="0"/>
              <a:t>And Cross </a:t>
            </a:r>
            <a:r>
              <a:rPr lang="fi-FI" dirty="0" err="1"/>
              <a:t>over</a:t>
            </a:r>
            <a:r>
              <a:rPr lang="fi-FI" dirty="0"/>
              <a:t> Mouse ”</a:t>
            </a:r>
            <a:r>
              <a:rPr lang="fi-FI" dirty="0" err="1"/>
              <a:t>add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respective</a:t>
            </a:r>
            <a:r>
              <a:rPr lang="fi-FI" dirty="0"/>
              <a:t> </a:t>
            </a:r>
            <a:r>
              <a:rPr lang="fi-FI" dirty="0" err="1"/>
              <a:t>imports</a:t>
            </a:r>
            <a:r>
              <a:rPr lang="fi-FI" dirty="0"/>
              <a:t> ”</a:t>
            </a:r>
          </a:p>
        </p:txBody>
      </p:sp>
    </p:spTree>
    <p:extLst>
      <p:ext uri="{BB962C8B-B14F-4D97-AF65-F5344CB8AC3E}">
        <p14:creationId xmlns:p14="http://schemas.microsoft.com/office/powerpoint/2010/main" val="26947578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7FD36-806B-4496-9562-20BA60E9E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7B9FFC-E67E-4F07-9E2F-C16388801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Maven project and develop JUnit test for the main class that assess the main class performance</a:t>
            </a:r>
          </a:p>
        </p:txBody>
      </p:sp>
    </p:spTree>
    <p:extLst>
      <p:ext uri="{BB962C8B-B14F-4D97-AF65-F5344CB8AC3E}">
        <p14:creationId xmlns:p14="http://schemas.microsoft.com/office/powerpoint/2010/main" val="7761765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02695-0CDF-4991-8C41-B718DBA80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Lecture assignment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6AB1A-B5F9-4DA2-BA9E-9CCD25955A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Maven project to convert Fahrenheit to Celsius.</a:t>
            </a:r>
          </a:p>
          <a:p>
            <a:pPr lvl="1"/>
            <a:r>
              <a:rPr lang="en-US" dirty="0"/>
              <a:t>For example, 32 Fahrenheit </a:t>
            </a:r>
          </a:p>
          <a:p>
            <a:pPr lvl="2"/>
            <a:r>
              <a:rPr lang="en-US" dirty="0"/>
              <a:t>C=5/9*(F-32)</a:t>
            </a:r>
          </a:p>
          <a:p>
            <a:pPr lvl="3"/>
            <a:r>
              <a:rPr lang="en-US" dirty="0"/>
              <a:t>(32F-32)*5/9 = 0C</a:t>
            </a:r>
          </a:p>
          <a:p>
            <a:pPr marL="548640" lvl="2" indent="0">
              <a:buNone/>
            </a:pPr>
            <a:endParaRPr lang="en-US" dirty="0"/>
          </a:p>
          <a:p>
            <a:pPr marL="548640" lvl="2" indent="0">
              <a:buNone/>
            </a:pPr>
            <a:endParaRPr lang="en-US" dirty="0"/>
          </a:p>
          <a:p>
            <a:pPr marL="548640" lvl="2" indent="0">
              <a:buNone/>
            </a:pP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E7EE9D-A23E-4C48-A0E5-A246208C7B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6176" y="3656457"/>
            <a:ext cx="2302023" cy="128471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C4409D-27C2-4865-8E10-97215BFE14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3717032"/>
            <a:ext cx="5007471" cy="1873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5788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284F9-C303-446E-BAD0-75954C3A5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9D586F-4801-4B13-B827-B17DEB613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Python </a:t>
            </a:r>
            <a:r>
              <a:rPr lang="en-US" b="1" dirty="0"/>
              <a:t>PIP </a:t>
            </a:r>
            <a:r>
              <a:rPr lang="en-US" dirty="0"/>
              <a:t> is used for managing dependencies and </a:t>
            </a:r>
            <a:r>
              <a:rPr lang="en-US" b="1" dirty="0" err="1"/>
              <a:t>setuptools</a:t>
            </a:r>
            <a:r>
              <a:rPr lang="en-US" dirty="0"/>
              <a:t> for package distribution. You can use </a:t>
            </a:r>
            <a:r>
              <a:rPr lang="en-US" b="1" dirty="0" err="1"/>
              <a:t>virtualenv</a:t>
            </a:r>
            <a:r>
              <a:rPr lang="en-US" dirty="0"/>
              <a:t> or </a:t>
            </a:r>
            <a:r>
              <a:rPr lang="en-US" b="1" dirty="0" err="1"/>
              <a:t>Venv</a:t>
            </a:r>
            <a:r>
              <a:rPr lang="en-US" b="1" dirty="0"/>
              <a:t> </a:t>
            </a:r>
            <a:r>
              <a:rPr lang="en-US" dirty="0"/>
              <a:t> for creating isolated Python environments.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PIP</a:t>
            </a:r>
            <a:r>
              <a:rPr lang="en-US" dirty="0"/>
              <a:t>: it’s used to install Python packages from the Python Package Index (</a:t>
            </a:r>
            <a:r>
              <a:rPr lang="en-US" dirty="0" err="1"/>
              <a:t>PyPI</a:t>
            </a:r>
            <a:r>
              <a:rPr lang="en-US" dirty="0"/>
              <a:t>) and manage project dependencies</a:t>
            </a:r>
          </a:p>
          <a:p>
            <a:pPr lvl="1"/>
            <a:endParaRPr lang="en-US" dirty="0"/>
          </a:p>
          <a:p>
            <a:pPr lvl="1"/>
            <a:r>
              <a:rPr lang="en-US" b="1" dirty="0" err="1"/>
              <a:t>Setuptools</a:t>
            </a:r>
            <a:r>
              <a:rPr lang="en-US" b="1" dirty="0"/>
              <a:t>: </a:t>
            </a:r>
            <a:r>
              <a:rPr lang="en-US" dirty="0"/>
              <a:t>it’s used to package Python projects for distribution, create distribution archives, and handle installation.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b="1" dirty="0" err="1"/>
              <a:t>Virtualenv</a:t>
            </a:r>
            <a:r>
              <a:rPr lang="en-US" b="1" dirty="0"/>
              <a:t> </a:t>
            </a:r>
            <a:r>
              <a:rPr lang="en-US" dirty="0"/>
              <a:t>or </a:t>
            </a:r>
            <a:r>
              <a:rPr lang="en-US" b="1" dirty="0" err="1"/>
              <a:t>venv</a:t>
            </a:r>
            <a:r>
              <a:rPr lang="en-US" dirty="0"/>
              <a:t>: These tools help create isolated Python environments allowing you to manage dependencies separately for different project</a:t>
            </a:r>
          </a:p>
          <a:p>
            <a:pPr lvl="1"/>
            <a:r>
              <a:rPr lang="en-US" dirty="0"/>
              <a:t>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6512784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C9DBD-825D-4CCC-B3F7-6AEDFD7E2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Node.JS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45810B-5777-4C49-80E7-204B66327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 Node.js ecosystem, </a:t>
            </a:r>
            <a:r>
              <a:rPr lang="en-US" b="1" dirty="0" err="1"/>
              <a:t>npm</a:t>
            </a:r>
            <a:r>
              <a:rPr lang="en-US" dirty="0"/>
              <a:t> (Node Package Manager) is the primary tool for managing dependencies and project lifecycles. </a:t>
            </a:r>
            <a:r>
              <a:rPr lang="en-US" dirty="0" err="1"/>
              <a:t>package.json</a:t>
            </a:r>
            <a:r>
              <a:rPr lang="en-US" dirty="0"/>
              <a:t> is the equivalent of a Maven pom.xml in Node.js.</a:t>
            </a:r>
          </a:p>
          <a:p>
            <a:endParaRPr lang="en-US" dirty="0"/>
          </a:p>
          <a:p>
            <a:r>
              <a:rPr lang="en-US" b="1" dirty="0" err="1"/>
              <a:t>npm</a:t>
            </a:r>
            <a:r>
              <a:rPr lang="en-US" dirty="0"/>
              <a:t>: Used for installing Node.js packages and managing project dependencies. It also handles tasks like running scripts defined in the </a:t>
            </a:r>
            <a:r>
              <a:rPr lang="en-US" dirty="0" err="1"/>
              <a:t>package.json</a:t>
            </a:r>
            <a:r>
              <a:rPr lang="en-US" dirty="0"/>
              <a:t> file.</a:t>
            </a:r>
          </a:p>
          <a:p>
            <a:endParaRPr lang="en-US" dirty="0"/>
          </a:p>
          <a:p>
            <a:r>
              <a:rPr lang="en-US" b="1" dirty="0" err="1"/>
              <a:t>package.json</a:t>
            </a:r>
            <a:r>
              <a:rPr lang="en-US" b="1" dirty="0"/>
              <a:t>: </a:t>
            </a:r>
            <a:r>
              <a:rPr lang="en-US" dirty="0"/>
              <a:t>Similar to a pom.xml, it defines project metadata, dependencies, and scripts for various project tasks.</a:t>
            </a:r>
          </a:p>
        </p:txBody>
      </p:sp>
    </p:spTree>
    <p:extLst>
      <p:ext uri="{BB962C8B-B14F-4D97-AF65-F5344CB8AC3E}">
        <p14:creationId xmlns:p14="http://schemas.microsoft.com/office/powerpoint/2010/main" val="8112545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910F9AC-F164-46C6-9EC8-4C6D6BB1E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912" y="1412776"/>
            <a:ext cx="5272797" cy="438774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318FC9-7C76-403F-8FF0-BC4E40F49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IntelliJ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ECAF19-ED6B-4B9F-ADF7-220E2BDB20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44129"/>
            <a:ext cx="2374032" cy="4050792"/>
          </a:xfrm>
        </p:spPr>
        <p:txBody>
          <a:bodyPr/>
          <a:lstStyle/>
          <a:p>
            <a:r>
              <a:rPr lang="en-US" dirty="0"/>
              <a:t>New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ProjectMaven</a:t>
            </a:r>
            <a:r>
              <a:rPr lang="en-US" dirty="0">
                <a:sym typeface="Wingdings" panose="05000000000000000000" pitchFamily="2" charset="2"/>
              </a:rPr>
              <a:t> project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A95A399-2D6B-4700-ACC3-A564877C9BC5}"/>
              </a:ext>
            </a:extLst>
          </p:cNvPr>
          <p:cNvCxnSpPr>
            <a:cxnSpLocks/>
          </p:cNvCxnSpPr>
          <p:nvPr/>
        </p:nvCxnSpPr>
        <p:spPr>
          <a:xfrm flipV="1">
            <a:off x="2843808" y="4581128"/>
            <a:ext cx="3384376" cy="7920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FE3E32F-106C-4DB4-8D78-B9CDE8DABBDE}"/>
              </a:ext>
            </a:extLst>
          </p:cNvPr>
          <p:cNvSpPr txBox="1"/>
          <p:nvPr/>
        </p:nvSpPr>
        <p:spPr>
          <a:xfrm>
            <a:off x="1005099" y="5050050"/>
            <a:ext cx="230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Select </a:t>
            </a:r>
            <a:r>
              <a:rPr lang="en-US" dirty="0" err="1"/>
              <a:t>quickstart</a:t>
            </a:r>
            <a:r>
              <a:rPr lang="en-US" dirty="0"/>
              <a:t> for archetype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78714-3FC3-4C87-A3B9-18E3598A9A6F}"/>
              </a:ext>
            </a:extLst>
          </p:cNvPr>
          <p:cNvSpPr/>
          <p:nvPr/>
        </p:nvSpPr>
        <p:spPr>
          <a:xfrm>
            <a:off x="5868144" y="4437112"/>
            <a:ext cx="2448272" cy="326913"/>
          </a:xfrm>
          <a:prstGeom prst="ellipse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6235BA0-5D6A-4641-8229-843BE9040A4A}"/>
              </a:ext>
            </a:extLst>
          </p:cNvPr>
          <p:cNvSpPr txBox="1"/>
          <p:nvPr/>
        </p:nvSpPr>
        <p:spPr>
          <a:xfrm>
            <a:off x="2157227" y="617183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C:\Users\amirdi\MavenTest</a:t>
            </a:r>
          </a:p>
        </p:txBody>
      </p:sp>
    </p:spTree>
    <p:extLst>
      <p:ext uri="{BB962C8B-B14F-4D97-AF65-F5344CB8AC3E}">
        <p14:creationId xmlns:p14="http://schemas.microsoft.com/office/powerpoint/2010/main" val="3960117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A4E04-FDFE-4A96-ABE3-87D5F9B55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1 Java developers perspective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26631E-5A4F-42D8-8ECC-B3A7D619D8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Reuse the build scripts easily as simple as Java API call</a:t>
            </a:r>
          </a:p>
          <a:p>
            <a:endParaRPr lang="en-US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9B9281C0-DB45-43F5-8129-5C190A5573C0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81811" y="2996952"/>
            <a:ext cx="3008213" cy="1231106"/>
          </a:xfrm>
          <a:prstGeom prst="rect">
            <a:avLst/>
          </a:prstGeom>
          <a:solidFill>
            <a:schemeClr val="bg2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Suppose you have a Java project, and you need to build it. With Maven, you can create a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pom.xml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(Project Object Model) file that describes your project's dependencies and build configuration. This file acts as your "build script."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D72C8ED-81BE-4029-B51E-C52B56920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1222" y="2636913"/>
            <a:ext cx="5193762" cy="3763888"/>
          </a:xfrm>
          <a:prstGeom prst="rect">
            <a:avLst/>
          </a:prstGeom>
        </p:spPr>
      </p:pic>
      <p:sp>
        <p:nvSpPr>
          <p:cNvPr id="8" name="Rectangle 2">
            <a:extLst>
              <a:ext uri="{FF2B5EF4-FFF2-40B4-BE49-F238E27FC236}">
                <a16:creationId xmlns:a16="http://schemas.microsoft.com/office/drawing/2014/main" id="{5FD4FE23-D125-45E5-A79C-005FA93FDFC6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269017" y="4606615"/>
            <a:ext cx="3008214" cy="144655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Then, as a Java developer, you can simply run Maven commands like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mvn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 clean install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or </a:t>
            </a:r>
            <a:r>
              <a:rPr kumimoji="0" lang="en-US" altLang="en-US" sz="1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mvn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 package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to build and package your application. Maven handles the complexity of downloading dependencies and running the build process. It's as simple as making an API call to build your project.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2527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05A25E-96C3-4B8D-BEB5-26472A503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484632"/>
            <a:ext cx="7990656" cy="1609344"/>
          </a:xfrm>
        </p:spPr>
        <p:txBody>
          <a:bodyPr>
            <a:normAutofit fontScale="90000"/>
          </a:bodyPr>
          <a:lstStyle/>
          <a:p>
            <a:r>
              <a:rPr lang="en-US" b="1" i="0" dirty="0">
                <a:effectLst/>
                <a:latin typeface="Söhne"/>
              </a:rPr>
              <a:t>Scenario 2: Project Manager/Team Lead Using Maven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04B54-4CE1-4729-B5B9-A4FDA233D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Maven helps managers to keep up-to-date with inter-dependencies among components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FCD0332-28B4-485D-A34F-7EE8F1D8448C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30781" y="2928443"/>
            <a:ext cx="2702351" cy="1415772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Imagine you're overseeing a project with multiple teams working on different components. Each team uses Maven to manage their project's dependencies. You can easily track these dependencies through 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pom.xml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files in each project.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82A7080-A501-4F27-96F5-8A1774855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3106152" y="10672678"/>
            <a:ext cx="1901087" cy="45719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9ADFA7B5-4B0A-4271-861D-F0A5120944DD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21854" y="4509120"/>
            <a:ext cx="2766128" cy="196977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As a project manager, you can review these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öhne Mono"/>
              </a:rPr>
              <a:t>pom.xml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374151"/>
                </a:solidFill>
                <a:effectLst/>
                <a:latin typeface="Söhne"/>
              </a:rPr>
              <a:t>files to see how different components depend on each other. If Team A decides to update their component's version, you'll know that it may impact Team B's work. This allows you to keep up-to-date with inter-dependencies among components and make informed decisions regarding project coordination and timelines.</a:t>
            </a:r>
            <a:r>
              <a:rPr kumimoji="0" lang="en-US" altLang="en-US" sz="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28CD8F-93AE-4283-9869-D6425D01C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38249" y="2958458"/>
            <a:ext cx="4824536" cy="3520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448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72A1ED04-38EF-4770-BA67-C2D34088E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i-FI" dirty="0"/>
              <a:t>Maven?</a:t>
            </a:r>
          </a:p>
        </p:txBody>
      </p:sp>
      <p:sp>
        <p:nvSpPr>
          <p:cNvPr id="5123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9727D88-F3C3-479A-B496-ED22D1113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5000"/>
            <a:ext cx="7772400" cy="4343400"/>
          </a:xfrm>
        </p:spPr>
        <p:txBody>
          <a:bodyPr/>
          <a:lstStyle/>
          <a:p>
            <a:r>
              <a:rPr lang="en-US" altLang="fi-FI" dirty="0"/>
              <a:t>Mostly used as a </a:t>
            </a:r>
            <a:r>
              <a:rPr lang="en-US" altLang="fi-FI" dirty="0">
                <a:solidFill>
                  <a:schemeClr val="tx2"/>
                </a:solidFill>
              </a:rPr>
              <a:t>build</a:t>
            </a:r>
            <a:r>
              <a:rPr lang="en-US" altLang="fi-FI" i="1" dirty="0"/>
              <a:t> </a:t>
            </a:r>
            <a:r>
              <a:rPr lang="en-US" altLang="fi-FI" dirty="0"/>
              <a:t>tool for Java projects</a:t>
            </a:r>
          </a:p>
          <a:p>
            <a:r>
              <a:rPr lang="en-US" altLang="fi-FI" dirty="0"/>
              <a:t>It is more than a build tool</a:t>
            </a:r>
          </a:p>
          <a:p>
            <a:pPr lvl="1"/>
            <a:r>
              <a:rPr lang="en-US" altLang="fi-FI" dirty="0"/>
              <a:t>Project Object Model (POM)</a:t>
            </a:r>
          </a:p>
          <a:p>
            <a:pPr lvl="1"/>
            <a:r>
              <a:rPr lang="en-US" altLang="fi-FI" dirty="0"/>
              <a:t>Project lifecycles</a:t>
            </a:r>
          </a:p>
          <a:p>
            <a:pPr lvl="1"/>
            <a:r>
              <a:rPr lang="en-US" altLang="fi-FI" dirty="0"/>
              <a:t>Dependency management</a:t>
            </a:r>
          </a:p>
          <a:p>
            <a:pPr lvl="1"/>
            <a:r>
              <a:rPr lang="en-US" altLang="fi-FI" dirty="0"/>
              <a:t>Plugin framework</a:t>
            </a:r>
          </a:p>
          <a:p>
            <a:r>
              <a:rPr lang="en-US" altLang="fi-FI" dirty="0"/>
              <a:t>Maven helps in getting the right JAR files for each project as there may be different versions of separate packages.</a:t>
            </a:r>
          </a:p>
          <a:p>
            <a:r>
              <a:rPr lang="en-US" altLang="fi-FI" dirty="0"/>
              <a:t>To download dependencies it is no more needed to visit the official website of each software. </a:t>
            </a:r>
          </a:p>
          <a:p>
            <a:pPr lvl="1"/>
            <a:r>
              <a:rPr lang="en-US" altLang="fi-FI" dirty="0"/>
              <a:t>It is enough to visit mvnrepository.com</a:t>
            </a:r>
          </a:p>
          <a:p>
            <a:pPr lvl="1"/>
            <a:endParaRPr lang="en-US" altLang="fi-FI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BDE376-6473-4DDF-AFB6-4961A0B70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 dirty="0" err="1"/>
              <a:t>What</a:t>
            </a:r>
            <a:r>
              <a:rPr lang="fi-FI" dirty="0"/>
              <a:t> is MVN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4D64F-A964-47F1-A4C7-353AF80CF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21408"/>
            <a:ext cx="3454152" cy="3899880"/>
          </a:xfrm>
        </p:spPr>
        <p:txBody>
          <a:bodyPr/>
          <a:lstStyle/>
          <a:p>
            <a:r>
              <a:rPr lang="fi-FI" dirty="0"/>
              <a:t>Open-</a:t>
            </a:r>
            <a:r>
              <a:rPr lang="fi-FI" dirty="0" err="1"/>
              <a:t>source</a:t>
            </a:r>
            <a:r>
              <a:rPr lang="fi-FI" dirty="0"/>
              <a:t> </a:t>
            </a:r>
            <a:r>
              <a:rPr lang="fi-FI" dirty="0" err="1"/>
              <a:t>build</a:t>
            </a:r>
            <a:r>
              <a:rPr lang="fi-FI" dirty="0"/>
              <a:t> </a:t>
            </a:r>
            <a:r>
              <a:rPr lang="fi-FI" dirty="0" err="1"/>
              <a:t>tool</a:t>
            </a:r>
            <a:r>
              <a:rPr lang="fi-FI" dirty="0"/>
              <a:t> </a:t>
            </a:r>
            <a:r>
              <a:rPr lang="fi-FI" dirty="0" err="1"/>
              <a:t>developed</a:t>
            </a:r>
            <a:r>
              <a:rPr lang="fi-FI" dirty="0"/>
              <a:t> </a:t>
            </a:r>
            <a:r>
              <a:rPr lang="fi-FI" dirty="0" err="1"/>
              <a:t>by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Apache Group to </a:t>
            </a:r>
            <a:r>
              <a:rPr lang="fi-FI" dirty="0" err="1"/>
              <a:t>build</a:t>
            </a:r>
            <a:r>
              <a:rPr lang="fi-FI" dirty="0"/>
              <a:t>, </a:t>
            </a:r>
            <a:r>
              <a:rPr lang="fi-FI" dirty="0" err="1"/>
              <a:t>publish</a:t>
            </a:r>
            <a:r>
              <a:rPr lang="fi-FI" dirty="0"/>
              <a:t>, and </a:t>
            </a:r>
            <a:r>
              <a:rPr lang="fi-FI" dirty="0" err="1"/>
              <a:t>deploy</a:t>
            </a:r>
            <a:r>
              <a:rPr lang="fi-FI" dirty="0"/>
              <a:t> </a:t>
            </a:r>
            <a:r>
              <a:rPr lang="fi-FI" dirty="0" err="1"/>
              <a:t>several</a:t>
            </a:r>
            <a:r>
              <a:rPr lang="fi-FI" dirty="0"/>
              <a:t> </a:t>
            </a:r>
            <a:r>
              <a:rPr lang="fi-FI" dirty="0" err="1"/>
              <a:t>projects</a:t>
            </a:r>
            <a:r>
              <a:rPr lang="fi-FI" dirty="0"/>
              <a:t> at </a:t>
            </a:r>
            <a:r>
              <a:rPr lang="fi-FI" dirty="0" err="1"/>
              <a:t>once</a:t>
            </a:r>
            <a:endParaRPr lang="fi-FI" dirty="0"/>
          </a:p>
          <a:p>
            <a:endParaRPr lang="fi-FI" dirty="0"/>
          </a:p>
          <a:p>
            <a:r>
              <a:rPr lang="fi-FI" dirty="0"/>
              <a:t>MVN is </a:t>
            </a:r>
            <a:r>
              <a:rPr lang="fi-FI" dirty="0" err="1"/>
              <a:t>written</a:t>
            </a:r>
            <a:r>
              <a:rPr lang="fi-FI" dirty="0"/>
              <a:t> in Java and is </a:t>
            </a:r>
            <a:r>
              <a:rPr lang="fi-FI" dirty="0" err="1"/>
              <a:t>used</a:t>
            </a:r>
            <a:r>
              <a:rPr lang="fi-FI" dirty="0"/>
              <a:t> to </a:t>
            </a:r>
            <a:r>
              <a:rPr lang="fi-FI" dirty="0" err="1"/>
              <a:t>build</a:t>
            </a:r>
            <a:r>
              <a:rPr lang="fi-FI" dirty="0"/>
              <a:t> </a:t>
            </a:r>
            <a:r>
              <a:rPr lang="fi-FI" dirty="0" err="1"/>
              <a:t>project</a:t>
            </a:r>
            <a:r>
              <a:rPr lang="fi-FI" dirty="0"/>
              <a:t> </a:t>
            </a:r>
            <a:r>
              <a:rPr lang="fi-FI" dirty="0" err="1"/>
              <a:t>written</a:t>
            </a:r>
            <a:r>
              <a:rPr lang="fi-FI" dirty="0"/>
              <a:t> in C#, Scala, </a:t>
            </a:r>
            <a:r>
              <a:rPr lang="fi-FI" dirty="0" err="1"/>
              <a:t>Ruby</a:t>
            </a:r>
            <a:r>
              <a:rPr lang="fi-FI" dirty="0"/>
              <a:t>, etc.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2B85E5-E773-4C4F-BEE5-CF274BDA3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59848" y="1730424"/>
            <a:ext cx="4784152" cy="3899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38018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A2A97DDC-E3EC-4E9B-84FE-701EB8243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i-FI" dirty="0"/>
              <a:t>pom.xml and model Version</a:t>
            </a:r>
          </a:p>
        </p:txBody>
      </p:sp>
      <p:sp>
        <p:nvSpPr>
          <p:cNvPr id="7171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A2AF5C0-AB6E-48D7-9B01-63C116ABB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121408"/>
            <a:ext cx="5182344" cy="4050792"/>
          </a:xfrm>
        </p:spPr>
        <p:txBody>
          <a:bodyPr>
            <a:normAutofit/>
          </a:bodyPr>
          <a:lstStyle/>
          <a:p>
            <a:r>
              <a:rPr lang="en-US" altLang="fi-FI" dirty="0"/>
              <a:t>MVN is based on Project Object Model (POM) and focus on simplification and standardization of the building process</a:t>
            </a:r>
          </a:p>
          <a:p>
            <a:pPr lvl="1"/>
            <a:r>
              <a:rPr lang="en-US" altLang="fi-FI" dirty="0">
                <a:latin typeface="Courier New" panose="02070309020205020404" pitchFamily="49" charset="0"/>
                <a:cs typeface="Courier New" panose="02070309020205020404" pitchFamily="49" charset="0"/>
              </a:rPr>
              <a:t>pom.xml</a:t>
            </a:r>
            <a:r>
              <a:rPr lang="en-US" altLang="fi-FI" dirty="0"/>
              <a:t> is a description of the project</a:t>
            </a:r>
          </a:p>
          <a:p>
            <a:r>
              <a:rPr lang="en-US" altLang="fi-FI" dirty="0"/>
              <a:t>In the process POM takes care of the following</a:t>
            </a:r>
          </a:p>
          <a:p>
            <a:pPr lvl="1"/>
            <a:r>
              <a:rPr lang="en-US" altLang="fi-FI" dirty="0"/>
              <a:t>Build</a:t>
            </a:r>
          </a:p>
          <a:p>
            <a:pPr lvl="1"/>
            <a:r>
              <a:rPr lang="en-US" altLang="fi-FI" dirty="0"/>
              <a:t>Dependencies</a:t>
            </a:r>
          </a:p>
          <a:p>
            <a:pPr lvl="1"/>
            <a:r>
              <a:rPr lang="en-US" altLang="fi-FI" dirty="0"/>
              <a:t>Report</a:t>
            </a:r>
          </a:p>
          <a:p>
            <a:pPr lvl="1"/>
            <a:r>
              <a:rPr lang="en-US" altLang="fi-FI" dirty="0"/>
              <a:t>Distribution</a:t>
            </a:r>
          </a:p>
          <a:p>
            <a:pPr lvl="1"/>
            <a:r>
              <a:rPr lang="en-US" altLang="fi-FI" dirty="0"/>
              <a:t>Releases</a:t>
            </a:r>
          </a:p>
          <a:p>
            <a:pPr lvl="1"/>
            <a:r>
              <a:rPr lang="en-US" altLang="fi-FI" dirty="0"/>
              <a:t>Mailing list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A8433E-7AE5-404B-8CDD-0E038F3A4E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7605" y="3717032"/>
            <a:ext cx="6248891" cy="129614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F50AC5D4-FE5F-4014-8523-98C86103B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i-FI"/>
              <a:t>Maven Coordinates</a:t>
            </a:r>
          </a:p>
        </p:txBody>
      </p:sp>
      <p:sp>
        <p:nvSpPr>
          <p:cNvPr id="3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99A4035-1AC3-4E95-80F1-6D7FD19E5E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5000"/>
            <a:ext cx="7772400" cy="3886200"/>
          </a:xfrm>
        </p:spPr>
        <p:txBody>
          <a:bodyPr/>
          <a:lstStyle/>
          <a:p>
            <a:r>
              <a:rPr lang="en-US" altLang="fi-FI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groupId</a:t>
            </a:r>
            <a:endParaRPr lang="en-US" altLang="fi-FI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fi-FI" sz="2400" dirty="0"/>
              <a:t>Name of the company, organization, team etc., usually using the reverse URL naming convention</a:t>
            </a:r>
          </a:p>
          <a:p>
            <a:r>
              <a:rPr lang="en-US" altLang="fi-FI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artifactId</a:t>
            </a:r>
            <a:endParaRPr lang="en-US" altLang="fi-FI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altLang="fi-FI" sz="2400" dirty="0"/>
              <a:t>A unique name for the project under </a:t>
            </a:r>
            <a:r>
              <a:rPr lang="en-US" altLang="fi-FI" sz="2400" dirty="0" err="1"/>
              <a:t>groupId</a:t>
            </a:r>
            <a:endParaRPr lang="en-US" altLang="fi-FI" sz="2400" dirty="0"/>
          </a:p>
          <a:p>
            <a:r>
              <a:rPr lang="en-US" altLang="fi-FI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version</a:t>
            </a:r>
          </a:p>
          <a:p>
            <a:r>
              <a:rPr lang="en-US" altLang="fi-FI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packaging</a:t>
            </a:r>
            <a:r>
              <a:rPr lang="en-US" altLang="fi-FI" sz="2800" dirty="0">
                <a:cs typeface="Courier New" panose="02070309020205020404" pitchFamily="49" charset="0"/>
              </a:rPr>
              <a:t>, default: jar</a:t>
            </a:r>
          </a:p>
          <a:p>
            <a:r>
              <a:rPr lang="en-US" altLang="fi-FI" sz="2800" dirty="0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classifier</a:t>
            </a:r>
          </a:p>
        </p:txBody>
      </p:sp>
      <p:sp>
        <p:nvSpPr>
          <p:cNvPr id="8196" name="TextBox 3">
            <a:extLst>
              <a:ext uri="{FF2B5EF4-FFF2-40B4-BE49-F238E27FC236}">
                <a16:creationId xmlns:a16="http://schemas.microsoft.com/office/drawing/2014/main" id="{51B852CB-7F94-4079-8405-B33C69CC0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44600" y="6019800"/>
            <a:ext cx="6756400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eaLnBrk="1" hangingPunct="1"/>
            <a:r>
              <a:rPr lang="en-US" altLang="fi-FI" i="1"/>
              <a:t>Maven coordinates uniquely identifies a project.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59AFD2FF-2692-498F-A7F4-6FCA9FBB72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br>
              <a:rPr lang="en-US" altLang="fi-FI" dirty="0"/>
            </a:br>
            <a:r>
              <a:rPr lang="en-US" altLang="fi-FI" dirty="0"/>
              <a:t>Convention Over Configuration</a:t>
            </a:r>
          </a:p>
        </p:txBody>
      </p:sp>
      <p:sp>
        <p:nvSpPr>
          <p:cNvPr id="9219" name="Content Placeholder 2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02AE736-7433-4F2F-AF23-28AC5F8AEB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fi-FI" dirty="0"/>
              <a:t>Systems, libraries, and frameworks should assume </a:t>
            </a:r>
            <a:r>
              <a:rPr lang="en-US" altLang="fi-FI" i="1" dirty="0"/>
              <a:t>reasonable defaults</a:t>
            </a:r>
            <a:r>
              <a:rPr lang="en-US" altLang="fi-FI" dirty="0"/>
              <a:t>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1D7390A-B414-41F9-A4E0-309A9A1B36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5657" y="3883422"/>
            <a:ext cx="1476503" cy="1053932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FACF206-EBE4-41AC-8DCE-2987F9A64C9C}"/>
              </a:ext>
            </a:extLst>
          </p:cNvPr>
          <p:cNvCxnSpPr/>
          <p:nvPr/>
        </p:nvCxnSpPr>
        <p:spPr>
          <a:xfrm flipH="1">
            <a:off x="1344640" y="4799285"/>
            <a:ext cx="720080" cy="645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6F407F1-79C7-4C79-8F01-A472BA6D8BF2}"/>
              </a:ext>
            </a:extLst>
          </p:cNvPr>
          <p:cNvCxnSpPr/>
          <p:nvPr/>
        </p:nvCxnSpPr>
        <p:spPr>
          <a:xfrm>
            <a:off x="2140511" y="4799285"/>
            <a:ext cx="864096" cy="6459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9B3989E-D054-421E-A8C2-85597DC66627}"/>
              </a:ext>
            </a:extLst>
          </p:cNvPr>
          <p:cNvCxnSpPr>
            <a:cxnSpLocks/>
            <a:endCxn id="16" idx="0"/>
          </p:cNvCxnSpPr>
          <p:nvPr/>
        </p:nvCxnSpPr>
        <p:spPr>
          <a:xfrm flipH="1">
            <a:off x="2213909" y="3075690"/>
            <a:ext cx="1543028" cy="8077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4" name="Picture 33">
            <a:extLst>
              <a:ext uri="{FF2B5EF4-FFF2-40B4-BE49-F238E27FC236}">
                <a16:creationId xmlns:a16="http://schemas.microsoft.com/office/drawing/2014/main" id="{2EC5FAC1-43C0-4FAA-93FE-13B47C4D5C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2559" y="2637063"/>
            <a:ext cx="1543028" cy="93019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C1319C95-CBF5-4323-817E-F6B140B7D6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94114" y="5472693"/>
            <a:ext cx="1152128" cy="836031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611F57AD-D502-42FF-9E5F-B44143DBCE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9593" y="5498835"/>
            <a:ext cx="1152128" cy="809890"/>
          </a:xfrm>
          <a:prstGeom prst="rect">
            <a:avLst/>
          </a:prstGeom>
        </p:spPr>
      </p:pic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D6DDE0BB-F758-49C4-B399-C44E089AD4D1}"/>
              </a:ext>
            </a:extLst>
          </p:cNvPr>
          <p:cNvCxnSpPr/>
          <p:nvPr/>
        </p:nvCxnSpPr>
        <p:spPr>
          <a:xfrm flipH="1">
            <a:off x="4211960" y="2852936"/>
            <a:ext cx="13681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4E0E3EC-8529-47A0-AE9E-248DA98E8FD0}"/>
              </a:ext>
            </a:extLst>
          </p:cNvPr>
          <p:cNvSpPr txBox="1"/>
          <p:nvPr/>
        </p:nvSpPr>
        <p:spPr>
          <a:xfrm flipH="1">
            <a:off x="6136415" y="2750106"/>
            <a:ext cx="218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Making</a:t>
            </a:r>
            <a:r>
              <a:rPr lang="fi-FI" dirty="0"/>
              <a:t> </a:t>
            </a:r>
            <a:r>
              <a:rPr lang="fi-FI" dirty="0" err="1"/>
              <a:t>the</a:t>
            </a:r>
            <a:r>
              <a:rPr lang="fi-FI" dirty="0"/>
              <a:t> </a:t>
            </a:r>
            <a:r>
              <a:rPr lang="fi-FI" dirty="0" err="1"/>
              <a:t>artifact</a:t>
            </a:r>
            <a:endParaRPr lang="fi-FI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9F352F93-AE61-4F17-947F-7C1CBD468ADD}"/>
              </a:ext>
            </a:extLst>
          </p:cNvPr>
          <p:cNvSpPr txBox="1"/>
          <p:nvPr/>
        </p:nvSpPr>
        <p:spPr>
          <a:xfrm>
            <a:off x="4364930" y="3394725"/>
            <a:ext cx="468052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fi-FI" sz="1800" dirty="0">
                <a:latin typeface="Consolas" panose="020B0609020204030204" pitchFamily="49" charset="0"/>
              </a:rPr>
              <a:t>&lt;</a:t>
            </a:r>
            <a:r>
              <a:rPr lang="fi-FI" sz="1800" dirty="0" err="1">
                <a:latin typeface="Consolas" panose="020B0609020204030204" pitchFamily="49" charset="0"/>
              </a:rPr>
              <a:t>modelVersion</a:t>
            </a:r>
            <a:r>
              <a:rPr lang="fi-FI" sz="1800" dirty="0">
                <a:latin typeface="Consolas" panose="020B0609020204030204" pitchFamily="49" charset="0"/>
              </a:rPr>
              <a:t>&gt;4.0.0&lt;/</a:t>
            </a:r>
            <a:r>
              <a:rPr lang="fi-FI" sz="1800" dirty="0" err="1">
                <a:latin typeface="Consolas" panose="020B0609020204030204" pitchFamily="49" charset="0"/>
              </a:rPr>
              <a:t>modelVersion</a:t>
            </a:r>
            <a:r>
              <a:rPr lang="fi-FI" sz="1800" dirty="0"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en-US" sz="1800" dirty="0">
                <a:latin typeface="Consolas" panose="020B0609020204030204" pitchFamily="49" charset="0"/>
              </a:rPr>
              <a:t>  &lt;</a:t>
            </a:r>
            <a:r>
              <a:rPr lang="en-US" sz="1800" dirty="0" err="1">
                <a:latin typeface="Consolas" panose="020B0609020204030204" pitchFamily="49" charset="0"/>
              </a:rPr>
              <a:t>groupId</a:t>
            </a:r>
            <a:r>
              <a:rPr lang="en-US" sz="1800" dirty="0">
                <a:latin typeface="Consolas" panose="020B0609020204030204" pitchFamily="49" charset="0"/>
              </a:rPr>
              <a:t>&gt;Junit_Maven_har4&lt;/</a:t>
            </a:r>
            <a:r>
              <a:rPr lang="en-US" sz="1800" dirty="0" err="1">
                <a:latin typeface="Consolas" panose="020B0609020204030204" pitchFamily="49" charset="0"/>
              </a:rPr>
              <a:t>groupId</a:t>
            </a:r>
            <a:r>
              <a:rPr lang="en-US" sz="1800" dirty="0">
                <a:latin typeface="Consolas" panose="020B0609020204030204" pitchFamily="49" charset="0"/>
              </a:rPr>
              <a:t>&gt;</a:t>
            </a:r>
          </a:p>
          <a:p>
            <a:pPr algn="l"/>
            <a:r>
              <a:rPr lang="da-DK" sz="1800" dirty="0">
                <a:latin typeface="Consolas" panose="020B0609020204030204" pitchFamily="49" charset="0"/>
              </a:rPr>
              <a:t>  &lt;artifactId&gt;Junit_maven_har&lt;/artifactId&gt;</a:t>
            </a:r>
          </a:p>
          <a:p>
            <a:pPr algn="l"/>
            <a:r>
              <a:rPr lang="fi-FI" sz="1800" dirty="0">
                <a:latin typeface="Consolas" panose="020B0609020204030204" pitchFamily="49" charset="0"/>
              </a:rPr>
              <a:t>  &lt;version&gt;0.0.1-SNAPSHOT&lt;/version&gt;</a:t>
            </a:r>
            <a:endParaRPr lang="fi-FI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AF31B1B-3B79-434A-97C5-14B0522D187E}"/>
              </a:ext>
            </a:extLst>
          </p:cNvPr>
          <p:cNvCxnSpPr/>
          <p:nvPr/>
        </p:nvCxnSpPr>
        <p:spPr>
          <a:xfrm flipV="1">
            <a:off x="5940152" y="5373216"/>
            <a:ext cx="290794" cy="432048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A55AE8A-ED73-4B7F-8935-65F5C490DF52}"/>
              </a:ext>
            </a:extLst>
          </p:cNvPr>
          <p:cNvSpPr txBox="1"/>
          <p:nvPr/>
        </p:nvSpPr>
        <p:spPr>
          <a:xfrm>
            <a:off x="5580112" y="600142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Build</a:t>
            </a:r>
            <a:r>
              <a:rPr lang="fi-FI" dirty="0"/>
              <a:t> is </a:t>
            </a:r>
            <a:r>
              <a:rPr lang="fi-FI" dirty="0" err="1"/>
              <a:t>inprogress</a:t>
            </a:r>
            <a:endParaRPr lang="fi-FI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2E203CE-8AFC-4479-9678-0C80655F13F7}"/>
              </a:ext>
            </a:extLst>
          </p:cNvPr>
          <p:cNvSpPr txBox="1"/>
          <p:nvPr/>
        </p:nvSpPr>
        <p:spPr>
          <a:xfrm>
            <a:off x="107503" y="3141024"/>
            <a:ext cx="14984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i-FI" dirty="0" err="1"/>
              <a:t>inheritance</a:t>
            </a:r>
            <a:endParaRPr lang="fi-FI" dirty="0"/>
          </a:p>
          <a:p>
            <a:r>
              <a:rPr lang="fi-FI" dirty="0"/>
              <a:t>&lt;</a:t>
            </a:r>
            <a:r>
              <a:rPr lang="fi-FI" dirty="0" err="1"/>
              <a:t>parent</a:t>
            </a:r>
            <a:r>
              <a:rPr lang="fi-FI" dirty="0"/>
              <a:t>&gt;</a:t>
            </a:r>
          </a:p>
          <a:p>
            <a:endParaRPr lang="fi-FI" dirty="0"/>
          </a:p>
          <a:p>
            <a:r>
              <a:rPr lang="fi-FI" dirty="0"/>
              <a:t>&lt;/</a:t>
            </a:r>
            <a:r>
              <a:rPr lang="fi-FI" dirty="0" err="1"/>
              <a:t>parent</a:t>
            </a:r>
            <a:r>
              <a:rPr lang="fi-FI" dirty="0"/>
              <a:t>&gt;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Wood Type</Template>
  <TotalTime>4735</TotalTime>
  <Words>1282</Words>
  <Application>Microsoft Office PowerPoint</Application>
  <PresentationFormat>On-screen Show (4:3)</PresentationFormat>
  <Paragraphs>148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9" baseType="lpstr">
      <vt:lpstr>Arial</vt:lpstr>
      <vt:lpstr>Consolas</vt:lpstr>
      <vt:lpstr>Courier New</vt:lpstr>
      <vt:lpstr>JetBrains Mono</vt:lpstr>
      <vt:lpstr>Rockwell</vt:lpstr>
      <vt:lpstr>Rockwell Condensed</vt:lpstr>
      <vt:lpstr>Söhne</vt:lpstr>
      <vt:lpstr>Söhne Mono</vt:lpstr>
      <vt:lpstr>Tahoma</vt:lpstr>
      <vt:lpstr>Wingdings</vt:lpstr>
      <vt:lpstr>Wood Type</vt:lpstr>
      <vt:lpstr>Maven 2023</vt:lpstr>
      <vt:lpstr>What is Maven</vt:lpstr>
      <vt:lpstr>Scenario 1 Java developers perspective</vt:lpstr>
      <vt:lpstr>Scenario 2: Project Manager/Team Lead Using Maven</vt:lpstr>
      <vt:lpstr>Maven?</vt:lpstr>
      <vt:lpstr>What is MVN</vt:lpstr>
      <vt:lpstr>pom.xml and model Version</vt:lpstr>
      <vt:lpstr>Maven Coordinates</vt:lpstr>
      <vt:lpstr> Convention Over Configuration</vt:lpstr>
      <vt:lpstr>MVN Repository</vt:lpstr>
      <vt:lpstr>Dependencies Search</vt:lpstr>
      <vt:lpstr>Maven Architecture</vt:lpstr>
      <vt:lpstr>Build life-cycle</vt:lpstr>
      <vt:lpstr>Default Directory Structure</vt:lpstr>
      <vt:lpstr>Default Directory Structure</vt:lpstr>
      <vt:lpstr>In Eclipse </vt:lpstr>
      <vt:lpstr>Example (Eclipse)</vt:lpstr>
      <vt:lpstr>File</vt:lpstr>
      <vt:lpstr>PowerPoint Presentation</vt:lpstr>
      <vt:lpstr>Test Category</vt:lpstr>
      <vt:lpstr>PowerPoint Presentation</vt:lpstr>
      <vt:lpstr>Dependencies</vt:lpstr>
      <vt:lpstr>Testing</vt:lpstr>
      <vt:lpstr>Lecture Exercise</vt:lpstr>
      <vt:lpstr>Lecture assignment</vt:lpstr>
      <vt:lpstr>For Python</vt:lpstr>
      <vt:lpstr>Node.JS</vt:lpstr>
      <vt:lpstr>IntelliJ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Maven 2022</dc:title>
  <dc:creator>Amir Dirin</dc:creator>
  <cp:lastModifiedBy>Amir Dirin</cp:lastModifiedBy>
  <cp:revision>41</cp:revision>
  <dcterms:created xsi:type="dcterms:W3CDTF">2022-09-19T16:42:08Z</dcterms:created>
  <dcterms:modified xsi:type="dcterms:W3CDTF">2023-09-10T17:10:08Z</dcterms:modified>
</cp:coreProperties>
</file>