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3" r:id="rId6"/>
    <p:sldId id="264" r:id="rId7"/>
  </p:sldIdLst>
  <p:sldSz cx="9144000" cy="5143500" type="screen16x9"/>
  <p:notesSz cx="6858000" cy="9144000"/>
  <p:embeddedFontLst>
    <p:embeddedFont>
      <p:font typeface="Barlow Light" panose="020B0604020202020204" charset="0"/>
      <p:regular r:id="rId9"/>
      <p:bold r:id="rId10"/>
      <p:italic r:id="rId11"/>
      <p:boldItalic r:id="rId12"/>
    </p:embeddedFont>
    <p:embeddedFont>
      <p:font typeface="Barlow SemiBold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B9CB56-BBCF-4457-8D81-676C93705D33}">
  <a:tblStyle styleId="{0FB9CB56-BBCF-4457-8D81-676C93705D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>
            <a:spLocks noGrp="1"/>
          </p:cNvSpPr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Command Line Arguments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BA410-552F-4A69-81A1-AE6869648D92}"/>
              </a:ext>
            </a:extLst>
          </p:cNvPr>
          <p:cNvSpPr txBox="1"/>
          <p:nvPr/>
        </p:nvSpPr>
        <p:spPr>
          <a:xfrm>
            <a:off x="774235" y="3601775"/>
            <a:ext cx="371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Bayu Adjie </a:t>
            </a:r>
            <a:r>
              <a:rPr lang="en-GB" dirty="0" err="1"/>
              <a:t>Sidharta</a:t>
            </a:r>
            <a:r>
              <a:rPr lang="en-GB" dirty="0"/>
              <a:t> - 05111940000172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-GB" dirty="0"/>
              <a:t>Source Code </a:t>
            </a:r>
            <a:endParaRPr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ubTitle" idx="1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</a:t>
            </a:r>
            <a:r>
              <a:rPr lang="en-GB" dirty="0"/>
              <a:t>lines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8"/>
          <p:cNvSpPr txBox="1">
            <a:spLocks noGrp="1"/>
          </p:cNvSpPr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Code</a:t>
            </a:r>
            <a:endParaRPr dirty="0"/>
          </a:p>
        </p:txBody>
      </p:sp>
      <p:sp>
        <p:nvSpPr>
          <p:cNvPr id="551" name="Google Shape;551;p18"/>
          <p:cNvSpPr txBox="1">
            <a:spLocks noGrp="1"/>
          </p:cNvSpPr>
          <p:nvPr>
            <p:ph type="body" idx="1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en-GB" sz="1400" dirty="0"/>
              <a:t>#include &lt;</a:t>
            </a:r>
            <a:r>
              <a:rPr lang="en-GB" sz="1400" dirty="0" err="1"/>
              <a:t>stdio.h</a:t>
            </a:r>
            <a:r>
              <a:rPr lang="en-GB" sz="1400" dirty="0"/>
              <a:t>&gt;</a:t>
            </a:r>
          </a:p>
          <a:p>
            <a:pPr marL="76200" lvl="0" indent="0">
              <a:buNone/>
            </a:pPr>
            <a:r>
              <a:rPr lang="en-GB" sz="1400" dirty="0"/>
              <a:t>int main (int </a:t>
            </a:r>
            <a:r>
              <a:rPr lang="en-GB" sz="1400" dirty="0" err="1"/>
              <a:t>argc</a:t>
            </a:r>
            <a:r>
              <a:rPr lang="en-GB" sz="1400" dirty="0"/>
              <a:t> ,char *</a:t>
            </a:r>
            <a:r>
              <a:rPr lang="en-GB" sz="1400" dirty="0" err="1"/>
              <a:t>argv</a:t>
            </a:r>
            <a:r>
              <a:rPr lang="en-GB" sz="1400" dirty="0"/>
              <a:t>[])</a:t>
            </a:r>
          </a:p>
          <a:p>
            <a:pPr marL="76200" lvl="0" indent="0">
              <a:buNone/>
            </a:pPr>
            <a:r>
              <a:rPr lang="en-GB" sz="1400" dirty="0"/>
              <a:t>{</a:t>
            </a:r>
          </a:p>
          <a:p>
            <a:pPr marL="76200" lvl="0" indent="0">
              <a:buNone/>
            </a:pPr>
            <a:r>
              <a:rPr lang="en-GB" sz="1400" dirty="0"/>
              <a:t>	</a:t>
            </a:r>
            <a:r>
              <a:rPr lang="en-GB" sz="1400" dirty="0" err="1"/>
              <a:t>printf</a:t>
            </a:r>
            <a:r>
              <a:rPr lang="en-GB" sz="1400" dirty="0"/>
              <a:t>("Setelah </a:t>
            </a:r>
            <a:r>
              <a:rPr lang="en-GB" sz="1400" dirty="0" err="1"/>
              <a:t>mengurangi</a:t>
            </a:r>
            <a:r>
              <a:rPr lang="en-GB" sz="1400" dirty="0"/>
              <a:t> </a:t>
            </a:r>
            <a:r>
              <a:rPr lang="en-GB" sz="1400" dirty="0" err="1"/>
              <a:t>nama</a:t>
            </a:r>
            <a:r>
              <a:rPr lang="en-GB" sz="1400" dirty="0"/>
              <a:t> program, </a:t>
            </a:r>
            <a:r>
              <a:rPr lang="en-GB" sz="1400" dirty="0" err="1"/>
              <a:t>ada</a:t>
            </a:r>
            <a:r>
              <a:rPr lang="en-GB" sz="1400" dirty="0"/>
              <a:t> </a:t>
            </a:r>
            <a:r>
              <a:rPr lang="en-GB" sz="1400" dirty="0" err="1"/>
              <a:t>sebanyak</a:t>
            </a:r>
            <a:r>
              <a:rPr lang="en-GB" sz="1400" dirty="0"/>
              <a:t> %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argumen</a:t>
            </a:r>
            <a:r>
              <a:rPr lang="en-GB" sz="1400" dirty="0"/>
              <a:t>\n",argc-1);</a:t>
            </a:r>
          </a:p>
          <a:p>
            <a:pPr marL="76200" lvl="0" indent="0">
              <a:buNone/>
            </a:pPr>
            <a:r>
              <a:rPr lang="en-GB" sz="1400" dirty="0"/>
              <a:t>	</a:t>
            </a:r>
            <a:r>
              <a:rPr lang="en-GB" sz="1400" dirty="0" err="1"/>
              <a:t>printf</a:t>
            </a:r>
            <a:r>
              <a:rPr lang="en-GB" sz="1400" dirty="0"/>
              <a:t>("</a:t>
            </a:r>
            <a:r>
              <a:rPr lang="en-GB" sz="1400" dirty="0" err="1"/>
              <a:t>Argumen</a:t>
            </a:r>
            <a:r>
              <a:rPr lang="en-GB" sz="1400" dirty="0"/>
              <a:t> </a:t>
            </a:r>
            <a:r>
              <a:rPr lang="en-GB" sz="1400" dirty="0" err="1"/>
              <a:t>tersebut</a:t>
            </a:r>
            <a:r>
              <a:rPr lang="en-GB" sz="1400" dirty="0"/>
              <a:t> </a:t>
            </a:r>
            <a:r>
              <a:rPr lang="en-GB" sz="1400" dirty="0" err="1"/>
              <a:t>adalah</a:t>
            </a:r>
            <a:r>
              <a:rPr lang="en-GB" sz="1400" dirty="0"/>
              <a:t> :\n");</a:t>
            </a:r>
          </a:p>
          <a:p>
            <a:pPr marL="76200" lvl="0" indent="0">
              <a:buNone/>
            </a:pPr>
            <a:r>
              <a:rPr lang="en-GB" sz="1400" dirty="0"/>
              <a:t>	for (int </a:t>
            </a:r>
            <a:r>
              <a:rPr lang="en-GB" sz="1400" dirty="0" err="1"/>
              <a:t>i</a:t>
            </a:r>
            <a:r>
              <a:rPr lang="en-GB" sz="1400" dirty="0"/>
              <a:t>=1;i&lt;</a:t>
            </a:r>
            <a:r>
              <a:rPr lang="en-GB" sz="1400" dirty="0" err="1"/>
              <a:t>argc;i</a:t>
            </a:r>
            <a:r>
              <a:rPr lang="en-GB" sz="1400" dirty="0"/>
              <a:t>++)</a:t>
            </a:r>
          </a:p>
          <a:p>
            <a:pPr marL="76200" lvl="0" indent="0">
              <a:buNone/>
            </a:pPr>
            <a:r>
              <a:rPr lang="en-GB" sz="1400" dirty="0"/>
              <a:t>	{</a:t>
            </a:r>
          </a:p>
          <a:p>
            <a:pPr marL="76200" lvl="0" indent="0">
              <a:buNone/>
            </a:pPr>
            <a:r>
              <a:rPr lang="en-GB" sz="1400" dirty="0"/>
              <a:t>		</a:t>
            </a:r>
            <a:r>
              <a:rPr lang="en-GB" sz="1400" dirty="0" err="1"/>
              <a:t>printf</a:t>
            </a:r>
            <a:r>
              <a:rPr lang="en-GB" sz="1400" dirty="0"/>
              <a:t>("%s ",</a:t>
            </a:r>
            <a:r>
              <a:rPr lang="en-GB" sz="1400" dirty="0" err="1"/>
              <a:t>argv</a:t>
            </a:r>
            <a:r>
              <a:rPr lang="en-GB" sz="1400" dirty="0"/>
              <a:t>[</a:t>
            </a:r>
            <a:r>
              <a:rPr lang="en-GB" sz="1400" dirty="0" err="1"/>
              <a:t>i</a:t>
            </a:r>
            <a:r>
              <a:rPr lang="en-GB" sz="1400" dirty="0"/>
              <a:t>]);</a:t>
            </a:r>
          </a:p>
          <a:p>
            <a:pPr marL="76200" lvl="0" indent="0">
              <a:buNone/>
            </a:pPr>
            <a:r>
              <a:rPr lang="en-GB" sz="1400" dirty="0"/>
              <a:t>	}</a:t>
            </a:r>
          </a:p>
          <a:p>
            <a:pPr marL="76200" lvl="0" indent="0">
              <a:buNone/>
            </a:pPr>
            <a:r>
              <a:rPr lang="en-GB" sz="1400" dirty="0"/>
              <a:t>}</a:t>
            </a:r>
            <a:endParaRPr sz="1400" dirty="0"/>
          </a:p>
        </p:txBody>
      </p:sp>
      <p:sp>
        <p:nvSpPr>
          <p:cNvPr id="552" name="Google Shape;552;p18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9"/>
          <p:cNvSpPr txBox="1">
            <a:spLocks noGrp="1"/>
          </p:cNvSpPr>
          <p:nvPr>
            <p:ph type="ctrTitle" idx="4294967295"/>
          </p:nvPr>
        </p:nvSpPr>
        <p:spPr>
          <a:xfrm>
            <a:off x="1169050" y="2074796"/>
            <a:ext cx="416582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Explana</a:t>
            </a:r>
            <a:r>
              <a:rPr lang="en-GB" sz="6000" dirty="0" err="1">
                <a:solidFill>
                  <a:schemeClr val="accent1"/>
                </a:solidFill>
              </a:rPr>
              <a:t>tion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559" name="Google Shape;559;p19"/>
          <p:cNvSpPr/>
          <p:nvPr/>
        </p:nvSpPr>
        <p:spPr>
          <a:xfrm>
            <a:off x="7143443" y="3303311"/>
            <a:ext cx="312610" cy="2984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9"/>
          <p:cNvGrpSpPr/>
          <p:nvPr/>
        </p:nvGrpSpPr>
        <p:grpSpPr>
          <a:xfrm>
            <a:off x="6755340" y="1626985"/>
            <a:ext cx="1339230" cy="1339557"/>
            <a:chOff x="6654650" y="3665275"/>
            <a:chExt cx="409100" cy="409125"/>
          </a:xfrm>
        </p:grpSpPr>
        <p:sp>
          <p:nvSpPr>
            <p:cNvPr id="561" name="Google Shape;56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19"/>
          <p:cNvGrpSpPr/>
          <p:nvPr/>
        </p:nvGrpSpPr>
        <p:grpSpPr>
          <a:xfrm rot="1056911">
            <a:off x="5464610" y="2680280"/>
            <a:ext cx="884776" cy="884897"/>
            <a:chOff x="570875" y="4322250"/>
            <a:chExt cx="443300" cy="443325"/>
          </a:xfrm>
        </p:grpSpPr>
        <p:sp>
          <p:nvSpPr>
            <p:cNvPr id="564" name="Google Shape;56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19"/>
          <p:cNvSpPr/>
          <p:nvPr/>
        </p:nvSpPr>
        <p:spPr>
          <a:xfrm rot="2466730">
            <a:off x="5564068" y="1886788"/>
            <a:ext cx="434316" cy="4146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9"/>
          <p:cNvSpPr/>
          <p:nvPr/>
        </p:nvSpPr>
        <p:spPr>
          <a:xfrm rot="-1609361">
            <a:off x="6199245" y="2147725"/>
            <a:ext cx="312542" cy="298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9"/>
          <p:cNvSpPr/>
          <p:nvPr/>
        </p:nvSpPr>
        <p:spPr>
          <a:xfrm rot="2926229">
            <a:off x="8094370" y="2384149"/>
            <a:ext cx="234084" cy="22351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19"/>
          <p:cNvSpPr/>
          <p:nvPr/>
        </p:nvSpPr>
        <p:spPr>
          <a:xfrm rot="-1609084">
            <a:off x="7120324" y="886921"/>
            <a:ext cx="210884" cy="2013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19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0"/>
          <p:cNvSpPr txBox="1">
            <a:spLocks noGrp="1"/>
          </p:cNvSpPr>
          <p:nvPr>
            <p:ph type="body" idx="2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/>
              <a:t>ARGV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 err="1"/>
              <a:t>Argv</a:t>
            </a:r>
            <a:r>
              <a:rPr lang="en-GB" dirty="0"/>
              <a:t> or Argument Vector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yang </a:t>
            </a:r>
            <a:r>
              <a:rPr lang="en-GB" dirty="0" err="1"/>
              <a:t>menyimpan</a:t>
            </a:r>
            <a:r>
              <a:rPr lang="en-GB" dirty="0"/>
              <a:t> argument user </a:t>
            </a:r>
            <a:r>
              <a:rPr lang="en-GB" dirty="0" err="1"/>
              <a:t>disebuah</a:t>
            </a:r>
            <a:r>
              <a:rPr lang="en-GB" dirty="0"/>
              <a:t> array 1d</a:t>
            </a:r>
            <a:endParaRPr dirty="0"/>
          </a:p>
        </p:txBody>
      </p:sp>
      <p:sp>
        <p:nvSpPr>
          <p:cNvPr id="580" name="Google Shape;580;p20"/>
          <p:cNvSpPr txBox="1">
            <a:spLocks noGrp="1"/>
          </p:cNvSpPr>
          <p:nvPr>
            <p:ph type="sldNum" idx="12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5C1031-C52A-43CE-A0F3-ADE5ACE2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Explanation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77B35-2A91-4367-8192-46BC8EC51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GB" b="1" dirty="0"/>
              <a:t>ARGC</a:t>
            </a:r>
          </a:p>
          <a:p>
            <a:pPr marL="101600" indent="0">
              <a:buNone/>
            </a:pPr>
            <a:r>
              <a:rPr lang="en-GB" dirty="0" err="1"/>
              <a:t>Argc</a:t>
            </a:r>
            <a:r>
              <a:rPr lang="en-GB" dirty="0"/>
              <a:t> or Argument count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yang </a:t>
            </a:r>
            <a:r>
              <a:rPr lang="en-GB" dirty="0" err="1"/>
              <a:t>menyimpan</a:t>
            </a:r>
            <a:r>
              <a:rPr lang="en-GB" dirty="0"/>
              <a:t> </a:t>
            </a:r>
            <a:r>
              <a:rPr lang="en-GB" dirty="0" err="1"/>
              <a:t>argumen</a:t>
            </a:r>
            <a:r>
              <a:rPr lang="en-GB" dirty="0"/>
              <a:t> command line yang </a:t>
            </a:r>
            <a:r>
              <a:rPr lang="en-GB" dirty="0" err="1"/>
              <a:t>diinputkan</a:t>
            </a:r>
            <a:r>
              <a:rPr lang="en-GB" dirty="0"/>
              <a:t> user di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integer.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Explanation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9C56BE-C534-443A-ACAF-318EC16CE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GB" sz="1600" dirty="0"/>
              <a:t>Ex : </a:t>
            </a:r>
            <a:r>
              <a:rPr lang="en-GB" sz="1600" u="sng" dirty="0"/>
              <a:t>Tugas.</a:t>
            </a:r>
            <a:r>
              <a:rPr lang="en-GB" sz="1600" dirty="0"/>
              <a:t>exe </a:t>
            </a:r>
            <a:r>
              <a:rPr lang="en-GB" sz="1600" u="sng" dirty="0"/>
              <a:t>Saya</a:t>
            </a:r>
            <a:r>
              <a:rPr lang="en-GB" sz="1600" dirty="0"/>
              <a:t> </a:t>
            </a:r>
            <a:r>
              <a:rPr lang="en-GB" sz="1600" u="sng" dirty="0" err="1"/>
              <a:t>Makan</a:t>
            </a:r>
            <a:r>
              <a:rPr lang="en-GB" sz="1600" dirty="0"/>
              <a:t> </a:t>
            </a:r>
            <a:r>
              <a:rPr lang="en-GB" sz="1600" u="sng" dirty="0"/>
              <a:t>Nasi</a:t>
            </a:r>
          </a:p>
          <a:p>
            <a:pPr marL="76200" indent="0">
              <a:buNone/>
            </a:pPr>
            <a:r>
              <a:rPr lang="en-GB" sz="1600" dirty="0"/>
              <a:t>The </a:t>
            </a:r>
            <a:r>
              <a:rPr lang="en-GB" sz="1600" dirty="0" err="1"/>
              <a:t>Argc</a:t>
            </a:r>
            <a:r>
              <a:rPr lang="en-GB" sz="1600" dirty="0"/>
              <a:t> of this line is 4 : </a:t>
            </a:r>
          </a:p>
          <a:p>
            <a:pPr marL="419100" indent="-342900">
              <a:buFont typeface="+mj-lt"/>
              <a:buAutoNum type="arabicPeriod"/>
            </a:pPr>
            <a:r>
              <a:rPr lang="en-GB" sz="1600" dirty="0"/>
              <a:t>Tugas.exe</a:t>
            </a:r>
          </a:p>
          <a:p>
            <a:pPr marL="419100" indent="-342900">
              <a:buFont typeface="+mj-lt"/>
              <a:buAutoNum type="arabicPeriod"/>
            </a:pPr>
            <a:r>
              <a:rPr lang="en-GB" sz="1600" dirty="0"/>
              <a:t>Saya</a:t>
            </a:r>
          </a:p>
          <a:p>
            <a:pPr marL="419100" indent="-342900">
              <a:buFont typeface="+mj-lt"/>
              <a:buAutoNum type="arabicPeriod"/>
            </a:pPr>
            <a:r>
              <a:rPr lang="en-GB" sz="1600" dirty="0" err="1"/>
              <a:t>Makan</a:t>
            </a:r>
            <a:endParaRPr lang="en-GB" sz="1600" dirty="0"/>
          </a:p>
          <a:p>
            <a:pPr marL="419100" indent="-342900">
              <a:buFont typeface="+mj-lt"/>
              <a:buAutoNum type="arabicPeriod"/>
            </a:pPr>
            <a:r>
              <a:rPr lang="en-GB" sz="1600" dirty="0"/>
              <a:t>Nasi</a:t>
            </a:r>
          </a:p>
          <a:p>
            <a:pPr marL="76200" indent="0">
              <a:buNone/>
            </a:pPr>
            <a:r>
              <a:rPr lang="en-GB" sz="1600" dirty="0" err="1"/>
              <a:t>Argv</a:t>
            </a:r>
            <a:r>
              <a:rPr lang="en-GB" sz="1600" dirty="0"/>
              <a:t> </a:t>
            </a:r>
            <a:r>
              <a:rPr lang="en-GB" sz="1600" dirty="0" err="1"/>
              <a:t>menampung</a:t>
            </a:r>
            <a:r>
              <a:rPr lang="en-GB" sz="1600" dirty="0"/>
              <a:t> </a:t>
            </a:r>
            <a:r>
              <a:rPr lang="en-GB" sz="1600" dirty="0" err="1"/>
              <a:t>seluruh</a:t>
            </a:r>
            <a:r>
              <a:rPr lang="en-GB" sz="1600" dirty="0"/>
              <a:t> argument </a:t>
            </a:r>
            <a:r>
              <a:rPr lang="en-GB" sz="1600" dirty="0" err="1"/>
              <a:t>tersebut</a:t>
            </a:r>
            <a:r>
              <a:rPr lang="en-GB" sz="1600" dirty="0"/>
              <a:t> </a:t>
            </a:r>
            <a:r>
              <a:rPr lang="en-GB" sz="1600" dirty="0" err="1"/>
              <a:t>dalam</a:t>
            </a:r>
            <a:r>
              <a:rPr lang="en-GB" sz="1600" dirty="0"/>
              <a:t> </a:t>
            </a:r>
            <a:r>
              <a:rPr lang="en-GB" sz="1600" dirty="0" err="1"/>
              <a:t>sebuah</a:t>
            </a:r>
            <a:r>
              <a:rPr lang="en-GB" sz="1600" dirty="0"/>
              <a:t> array 1 </a:t>
            </a:r>
            <a:r>
              <a:rPr lang="en-GB" sz="1600" dirty="0" err="1"/>
              <a:t>dimensi</a:t>
            </a:r>
            <a:r>
              <a:rPr lang="en-GB" sz="1600" dirty="0"/>
              <a:t>.</a:t>
            </a:r>
          </a:p>
        </p:txBody>
      </p:sp>
      <p:sp>
        <p:nvSpPr>
          <p:cNvPr id="589" name="Google Shape;58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690F71-9233-453F-B17C-94BAB2913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35" y="1599700"/>
            <a:ext cx="5632219" cy="20442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173</Words>
  <Application>Microsoft Office PowerPoint</Application>
  <PresentationFormat>On-screen Show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Barlow Light</vt:lpstr>
      <vt:lpstr>Barlow SemiBold</vt:lpstr>
      <vt:lpstr>Lodovico template</vt:lpstr>
      <vt:lpstr>Command Line Arguments</vt:lpstr>
      <vt:lpstr>1. Source Code </vt:lpstr>
      <vt:lpstr>Source Code</vt:lpstr>
      <vt:lpstr>Explanation</vt:lpstr>
      <vt:lpstr>Explanation</vt:lpstr>
      <vt:lpstr>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bayu adjie</dc:creator>
  <cp:lastModifiedBy>bayu adjie</cp:lastModifiedBy>
  <cp:revision>6</cp:revision>
  <dcterms:modified xsi:type="dcterms:W3CDTF">2020-05-19T19:10:13Z</dcterms:modified>
</cp:coreProperties>
</file>