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2" r:id="rId5"/>
    <p:sldId id="286" r:id="rId6"/>
    <p:sldId id="263" r:id="rId7"/>
    <p:sldId id="287" r:id="rId8"/>
    <p:sldId id="288" r:id="rId9"/>
    <p:sldId id="289" r:id="rId10"/>
    <p:sldId id="290" r:id="rId11"/>
    <p:sldId id="278" r:id="rId12"/>
  </p:sldIdLst>
  <p:sldSz cx="9144000" cy="5143500" type="screen16x9"/>
  <p:notesSz cx="6858000" cy="9144000"/>
  <p:embeddedFontLst>
    <p:embeddedFont>
      <p:font typeface="IBM Plex Sans" panose="020B0604020202020204" charset="0"/>
      <p:regular r:id="rId14"/>
      <p:bold r:id="rId15"/>
      <p:italic r:id="rId16"/>
      <p:boldItalic r:id="rId17"/>
    </p:embeddedFont>
    <p:embeddedFont>
      <p:font typeface="IBM Plex Sans Light" panose="020B0604020202020204" charset="0"/>
      <p:regular r:id="rId18"/>
      <p:bold r:id="rId19"/>
      <p:italic r:id="rId20"/>
      <p:boldItalic r:id="rId21"/>
    </p:embeddedFont>
    <p:embeddedFont>
      <p:font typeface="IBM Plex Serif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F48BB5-AAFA-46D6-BC05-9A7D2ADCE2FF}">
  <a:tblStyle styleId="{5EF48BB5-AAFA-46D6-BC05-9A7D2ADCE2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82ca23083_1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82ca23083_1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1"/>
            </a:gs>
            <a:gs pos="19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391536" y="0"/>
            <a:ext cx="2459469" cy="5143500"/>
            <a:chOff x="1511923" y="0"/>
            <a:chExt cx="2459469" cy="5143500"/>
          </a:xfrm>
        </p:grpSpPr>
        <p:sp>
          <p:nvSpPr>
            <p:cNvPr id="11" name="Google Shape;11;p2"/>
            <p:cNvSpPr/>
            <p:nvPr/>
          </p:nvSpPr>
          <p:spPr>
            <a:xfrm flipH="1">
              <a:off x="186779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4940486" y="0"/>
            <a:ext cx="2326044" cy="5143500"/>
            <a:chOff x="1060873" y="0"/>
            <a:chExt cx="2326044" cy="5143500"/>
          </a:xfrm>
        </p:grpSpPr>
        <p:sp>
          <p:nvSpPr>
            <p:cNvPr id="14" name="Google Shape;14;p2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878963" y="-650"/>
            <a:ext cx="2838667" cy="5145500"/>
            <a:chOff x="-650" y="-650"/>
            <a:chExt cx="2838667" cy="5145500"/>
          </a:xfrm>
        </p:grpSpPr>
        <p:sp>
          <p:nvSpPr>
            <p:cNvPr id="17" name="Google Shape;17;p2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9" name="Google Shape;19;p2"/>
          <p:cNvGrpSpPr/>
          <p:nvPr/>
        </p:nvGrpSpPr>
        <p:grpSpPr>
          <a:xfrm>
            <a:off x="-6575" y="-6575"/>
            <a:ext cx="6246130" cy="5153775"/>
            <a:chOff x="-3886187" y="-6575"/>
            <a:chExt cx="6246130" cy="5153775"/>
          </a:xfrm>
        </p:grpSpPr>
        <p:sp>
          <p:nvSpPr>
            <p:cNvPr id="20" name="Google Shape;20;p2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3886187" y="-6575"/>
              <a:ext cx="5936050" cy="5153775"/>
            </a:xfrm>
            <a:custGeom>
              <a:avLst/>
              <a:gdLst/>
              <a:ahLst/>
              <a:cxnLst/>
              <a:rect l="l" t="t" r="r" b="b"/>
              <a:pathLst>
                <a:path w="237442" h="206151" extrusionOk="0">
                  <a:moveTo>
                    <a:pt x="0" y="206151"/>
                  </a:moveTo>
                  <a:lnTo>
                    <a:pt x="0" y="0"/>
                  </a:lnTo>
                  <a:lnTo>
                    <a:pt x="237442" y="0"/>
                  </a:lnTo>
                  <a:lnTo>
                    <a:pt x="198081" y="2060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660050"/>
            <a:ext cx="4494300" cy="2265300"/>
          </a:xfrm>
          <a:prstGeom prst="rect">
            <a:avLst/>
          </a:prstGeom>
          <a:effectLst>
            <a:outerShdw blurRad="85725" dist="28575" dir="5400000" algn="bl" rotWithShape="0">
              <a:schemeClr val="accent6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5A667B"/>
            </a:gs>
            <a:gs pos="100000">
              <a:srgbClr val="26282D"/>
            </a:gs>
          </a:gsLst>
          <a:lin ang="10800025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1512573" y="0"/>
            <a:ext cx="2383269" cy="5143500"/>
            <a:chOff x="1511923" y="0"/>
            <a:chExt cx="2383269" cy="5143500"/>
          </a:xfrm>
        </p:grpSpPr>
        <p:sp>
          <p:nvSpPr>
            <p:cNvPr id="25" name="Google Shape;25;p3"/>
            <p:cNvSpPr/>
            <p:nvPr/>
          </p:nvSpPr>
          <p:spPr>
            <a:xfrm flipH="1">
              <a:off x="179159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1061523" y="0"/>
            <a:ext cx="2326044" cy="5143500"/>
            <a:chOff x="1060873" y="0"/>
            <a:chExt cx="2326044" cy="5143500"/>
          </a:xfrm>
        </p:grpSpPr>
        <p:sp>
          <p:nvSpPr>
            <p:cNvPr id="28" name="Google Shape;28;p3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7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0" y="-650"/>
            <a:ext cx="2914867" cy="5145500"/>
            <a:chOff x="-650" y="-650"/>
            <a:chExt cx="2914867" cy="5145500"/>
          </a:xfrm>
        </p:grpSpPr>
        <p:sp>
          <p:nvSpPr>
            <p:cNvPr id="31" name="Google Shape;31;p3"/>
            <p:cNvSpPr/>
            <p:nvPr/>
          </p:nvSpPr>
          <p:spPr>
            <a:xfrm flipH="1">
              <a:off x="8106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74000"/>
                </a:schemeClr>
              </a:outerShdw>
            </a:effectLst>
          </p:spPr>
        </p:sp>
      </p:grpSp>
      <p:grpSp>
        <p:nvGrpSpPr>
          <p:cNvPr id="33" name="Google Shape;33;p3"/>
          <p:cNvGrpSpPr/>
          <p:nvPr/>
        </p:nvGrpSpPr>
        <p:grpSpPr>
          <a:xfrm>
            <a:off x="0" y="0"/>
            <a:ext cx="2360592" cy="5145650"/>
            <a:chOff x="-650" y="0"/>
            <a:chExt cx="2360592" cy="5145650"/>
          </a:xfrm>
        </p:grpSpPr>
        <p:sp>
          <p:nvSpPr>
            <p:cNvPr id="34" name="Google Shape;34;p3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650" y="0"/>
              <a:ext cx="2054075" cy="5145650"/>
            </a:xfrm>
            <a:custGeom>
              <a:avLst/>
              <a:gdLst/>
              <a:ahLst/>
              <a:cxnLst/>
              <a:rect l="l" t="t" r="r" b="b"/>
              <a:pathLst>
                <a:path w="82163" h="205826" extrusionOk="0">
                  <a:moveTo>
                    <a:pt x="0" y="205743"/>
                  </a:moveTo>
                  <a:lnTo>
                    <a:pt x="26" y="0"/>
                  </a:lnTo>
                  <a:lnTo>
                    <a:pt x="82163" y="0"/>
                  </a:lnTo>
                  <a:lnTo>
                    <a:pt x="42659" y="2058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2596600" y="2011738"/>
            <a:ext cx="5861700" cy="6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2596600" y="2744165"/>
            <a:ext cx="5861700" cy="38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598623" y="0"/>
            <a:ext cx="2459469" cy="5143500"/>
            <a:chOff x="1511923" y="0"/>
            <a:chExt cx="2459469" cy="5143500"/>
          </a:xfrm>
        </p:grpSpPr>
        <p:sp>
          <p:nvSpPr>
            <p:cNvPr id="56" name="Google Shape;56;p5"/>
            <p:cNvSpPr/>
            <p:nvPr/>
          </p:nvSpPr>
          <p:spPr>
            <a:xfrm flipH="1">
              <a:off x="186779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5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59" name="Google Shape;59;p5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5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62" name="Google Shape;62;p5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64" name="Google Shape;64;p5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65" name="Google Shape;65;p5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7"/>
          <p:cNvGrpSpPr/>
          <p:nvPr/>
        </p:nvGrpSpPr>
        <p:grpSpPr>
          <a:xfrm>
            <a:off x="598623" y="0"/>
            <a:ext cx="2459469" cy="5143500"/>
            <a:chOff x="1511923" y="0"/>
            <a:chExt cx="2459469" cy="5143500"/>
          </a:xfrm>
        </p:grpSpPr>
        <p:sp>
          <p:nvSpPr>
            <p:cNvPr id="84" name="Google Shape;84;p7"/>
            <p:cNvSpPr/>
            <p:nvPr/>
          </p:nvSpPr>
          <p:spPr>
            <a:xfrm flipH="1">
              <a:off x="186779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7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87" name="Google Shape;87;p7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7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90" name="Google Shape;90;p7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92" name="Google Shape;92;p7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93" name="Google Shape;93;p7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2553000" cy="29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2"/>
          </p:nvPr>
        </p:nvSpPr>
        <p:spPr>
          <a:xfrm>
            <a:off x="5888031" y="1506350"/>
            <a:ext cx="2553000" cy="29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_2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2"/>
          <p:cNvGrpSpPr/>
          <p:nvPr/>
        </p:nvGrpSpPr>
        <p:grpSpPr>
          <a:xfrm>
            <a:off x="4098548" y="0"/>
            <a:ext cx="2459469" cy="5143500"/>
            <a:chOff x="1511923" y="0"/>
            <a:chExt cx="2459469" cy="5143500"/>
          </a:xfrm>
        </p:grpSpPr>
        <p:sp>
          <p:nvSpPr>
            <p:cNvPr id="163" name="Google Shape;163;p12"/>
            <p:cNvSpPr/>
            <p:nvPr/>
          </p:nvSpPr>
          <p:spPr>
            <a:xfrm flipH="1">
              <a:off x="186779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2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12"/>
          <p:cNvGrpSpPr/>
          <p:nvPr/>
        </p:nvGrpSpPr>
        <p:grpSpPr>
          <a:xfrm>
            <a:off x="3647498" y="0"/>
            <a:ext cx="2326044" cy="5143500"/>
            <a:chOff x="1060873" y="0"/>
            <a:chExt cx="2326044" cy="5143500"/>
          </a:xfrm>
        </p:grpSpPr>
        <p:sp>
          <p:nvSpPr>
            <p:cNvPr id="166" name="Google Shape;166;p12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2"/>
          <p:cNvGrpSpPr/>
          <p:nvPr/>
        </p:nvGrpSpPr>
        <p:grpSpPr>
          <a:xfrm>
            <a:off x="2585975" y="-650"/>
            <a:ext cx="2838667" cy="5145500"/>
            <a:chOff x="-650" y="-650"/>
            <a:chExt cx="2838667" cy="5145500"/>
          </a:xfrm>
        </p:grpSpPr>
        <p:sp>
          <p:nvSpPr>
            <p:cNvPr id="169" name="Google Shape;169;p12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71" name="Google Shape;171;p12"/>
          <p:cNvGrpSpPr/>
          <p:nvPr/>
        </p:nvGrpSpPr>
        <p:grpSpPr>
          <a:xfrm>
            <a:off x="0" y="-6575"/>
            <a:ext cx="4946567" cy="5153775"/>
            <a:chOff x="-2586625" y="-6575"/>
            <a:chExt cx="4946567" cy="5153775"/>
          </a:xfrm>
        </p:grpSpPr>
        <p:sp>
          <p:nvSpPr>
            <p:cNvPr id="172" name="Google Shape;172;p12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-2586625" y="-6575"/>
              <a:ext cx="4640050" cy="5153775"/>
            </a:xfrm>
            <a:custGeom>
              <a:avLst/>
              <a:gdLst/>
              <a:ahLst/>
              <a:cxnLst/>
              <a:rect l="l" t="t" r="r" b="b"/>
              <a:pathLst>
                <a:path w="185602" h="206151" extrusionOk="0">
                  <a:moveTo>
                    <a:pt x="263" y="206151"/>
                  </a:moveTo>
                  <a:lnTo>
                    <a:pt x="0" y="0"/>
                  </a:lnTo>
                  <a:lnTo>
                    <a:pt x="185602" y="263"/>
                  </a:lnTo>
                  <a:lnTo>
                    <a:pt x="146098" y="2060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74" name="Google Shape;174;p12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rgbClr val="5A667B"/>
            </a:gs>
            <a:gs pos="100000">
              <a:srgbClr val="26282D"/>
            </a:gs>
          </a:gsLst>
          <a:lin ang="10801400" scaled="0"/>
        </a:gra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3"/>
          <p:cNvGrpSpPr/>
          <p:nvPr/>
        </p:nvGrpSpPr>
        <p:grpSpPr>
          <a:xfrm>
            <a:off x="598623" y="-887"/>
            <a:ext cx="2383269" cy="5143500"/>
            <a:chOff x="1511923" y="0"/>
            <a:chExt cx="2383269" cy="5143500"/>
          </a:xfrm>
        </p:grpSpPr>
        <p:sp>
          <p:nvSpPr>
            <p:cNvPr id="177" name="Google Shape;177;p13"/>
            <p:cNvSpPr/>
            <p:nvPr/>
          </p:nvSpPr>
          <p:spPr>
            <a:xfrm flipH="1">
              <a:off x="179159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33000">
                  <a:srgbClr val="404754"/>
                </a:gs>
                <a:gs pos="100000">
                  <a:srgbClr val="26282D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13"/>
          <p:cNvGrpSpPr/>
          <p:nvPr/>
        </p:nvGrpSpPr>
        <p:grpSpPr>
          <a:xfrm>
            <a:off x="376173" y="-887"/>
            <a:ext cx="2326044" cy="5143500"/>
            <a:chOff x="1060873" y="0"/>
            <a:chExt cx="2326044" cy="5143500"/>
          </a:xfrm>
        </p:grpSpPr>
        <p:sp>
          <p:nvSpPr>
            <p:cNvPr id="180" name="Google Shape;180;p13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6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13"/>
          <p:cNvGrpSpPr/>
          <p:nvPr/>
        </p:nvGrpSpPr>
        <p:grpSpPr>
          <a:xfrm>
            <a:off x="0" y="-887"/>
            <a:ext cx="2381917" cy="5144925"/>
            <a:chOff x="456100" y="0"/>
            <a:chExt cx="2381917" cy="5144925"/>
          </a:xfrm>
        </p:grpSpPr>
        <p:sp>
          <p:nvSpPr>
            <p:cNvPr id="183" name="Google Shape;183;p13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2051991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71000"/>
                </a:schemeClr>
              </a:outerShdw>
            </a:effectLst>
          </p:spPr>
        </p:sp>
      </p:grpSp>
      <p:grpSp>
        <p:nvGrpSpPr>
          <p:cNvPr id="185" name="Google Shape;185;p13"/>
          <p:cNvGrpSpPr/>
          <p:nvPr/>
        </p:nvGrpSpPr>
        <p:grpSpPr>
          <a:xfrm>
            <a:off x="0" y="-887"/>
            <a:ext cx="2132442" cy="5145275"/>
            <a:chOff x="227500" y="0"/>
            <a:chExt cx="2132442" cy="5145275"/>
          </a:xfrm>
        </p:grpSpPr>
        <p:sp>
          <p:nvSpPr>
            <p:cNvPr id="186" name="Google Shape;186;p13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88" name="Google Shape;188;p13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▸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▹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>
            <a:spLocks noGrp="1"/>
          </p:cNvSpPr>
          <p:nvPr>
            <p:ph type="ctrTitle"/>
          </p:nvPr>
        </p:nvSpPr>
        <p:spPr>
          <a:xfrm>
            <a:off x="523374" y="2115871"/>
            <a:ext cx="4494300" cy="22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-ID" dirty="0" err="1"/>
              <a:t>raversal</a:t>
            </a:r>
            <a:br>
              <a:rPr lang="en-ID" dirty="0"/>
            </a:br>
            <a:r>
              <a:rPr lang="en-ID" sz="1800" dirty="0"/>
              <a:t>Bayu Adjie Sidharta / 05111940000172</a:t>
            </a:r>
            <a:br>
              <a:rPr lang="en-ID" dirty="0"/>
            </a:br>
            <a:br>
              <a:rPr lang="en-ID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2235-8B2B-462F-A8C0-34AF16BC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129D1-F276-49FE-AD08-C24CF0FB7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sz="1200" dirty="0"/>
              <a:t>Post - Order</a:t>
            </a:r>
            <a:endParaRPr lang="en-ID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69C55-F23E-43ED-B3AA-AA86ED3420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BE0DF-05F1-4A96-A2DC-B30125B87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900" y="1721825"/>
            <a:ext cx="3392453" cy="149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D6BF59-B03C-4F40-9662-A0460B92E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459" y="3276463"/>
            <a:ext cx="27051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0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282713"/>
            <a:ext cx="3203100" cy="82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chemeClr val="lt1"/>
                </a:solidFill>
              </a:rPr>
              <a:t>Thanks!</a:t>
            </a:r>
            <a:endParaRPr sz="6100">
              <a:solidFill>
                <a:schemeClr val="lt1"/>
              </a:solidFill>
            </a:endParaRPr>
          </a:p>
        </p:txBody>
      </p:sp>
      <p:sp>
        <p:nvSpPr>
          <p:cNvPr id="446" name="Google Shape;446;p36"/>
          <p:cNvSpPr txBox="1">
            <a:spLocks noGrp="1"/>
          </p:cNvSpPr>
          <p:nvPr>
            <p:ph type="subTitle" idx="4294967295"/>
          </p:nvPr>
        </p:nvSpPr>
        <p:spPr>
          <a:xfrm>
            <a:off x="685800" y="2148687"/>
            <a:ext cx="3203100" cy="17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IBM Plex Sans"/>
                <a:ea typeface="IBM Plex Sans"/>
                <a:cs typeface="IBM Plex Sans"/>
                <a:sym typeface="IBM Plex Sans"/>
              </a:rPr>
              <a:t>Any questions?</a:t>
            </a:r>
            <a:endParaRPr sz="2000" b="1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You can find me at: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2000" dirty="0"/>
              <a:t>Line </a:t>
            </a:r>
            <a:r>
              <a:rPr lang="en" sz="2000" dirty="0"/>
              <a:t>: </a:t>
            </a:r>
            <a:r>
              <a:rPr lang="en-US" sz="2000" dirty="0"/>
              <a:t>bayu100020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000" dirty="0"/>
              <a:t>bayuaaas@</a:t>
            </a:r>
            <a:r>
              <a:rPr lang="en-ID" sz="2000" dirty="0"/>
              <a:t>g</a:t>
            </a:r>
            <a:r>
              <a:rPr lang="en" sz="2000" dirty="0"/>
              <a:t>mail.com</a:t>
            </a:r>
            <a:endParaRPr sz="2000" dirty="0"/>
          </a:p>
        </p:txBody>
      </p:sp>
      <p:sp>
        <p:nvSpPr>
          <p:cNvPr id="447" name="Google Shape;447;p36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Traversal </a:t>
            </a:r>
            <a:r>
              <a:rPr lang="en-US" dirty="0" err="1"/>
              <a:t>adalah</a:t>
            </a:r>
            <a:r>
              <a:rPr lang="en-US" dirty="0"/>
              <a:t> ?</a:t>
            </a:r>
            <a:endParaRPr dirty="0"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1"/>
          </p:nvPr>
        </p:nvSpPr>
        <p:spPr>
          <a:xfrm>
            <a:off x="2976900" y="1518382"/>
            <a:ext cx="5601616" cy="29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457200">
              <a:buClr>
                <a:schemeClr val="dk1"/>
              </a:buClr>
              <a:buSzPts val="1100"/>
            </a:pPr>
            <a:r>
              <a:rPr lang="en-ID" sz="1600" dirty="0"/>
              <a:t>Traversal </a:t>
            </a:r>
            <a:r>
              <a:rPr lang="en-ID" sz="1600" dirty="0" err="1"/>
              <a:t>adalah</a:t>
            </a:r>
            <a:r>
              <a:rPr lang="en-ID" sz="1600" dirty="0"/>
              <a:t> proses </a:t>
            </a:r>
            <a:r>
              <a:rPr lang="en-ID" sz="1600" dirty="0" err="1"/>
              <a:t>kunjungan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pohon</a:t>
            </a:r>
            <a:r>
              <a:rPr lang="en-ID" sz="1600" dirty="0"/>
              <a:t>,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setiap</a:t>
            </a:r>
            <a:r>
              <a:rPr lang="en-ID" sz="1600" dirty="0"/>
              <a:t> node </a:t>
            </a:r>
            <a:r>
              <a:rPr lang="en-ID" sz="1600" dirty="0" err="1"/>
              <a:t>hanya</a:t>
            </a:r>
            <a:r>
              <a:rPr lang="en-ID" sz="1600" dirty="0"/>
              <a:t> </a:t>
            </a:r>
            <a:r>
              <a:rPr lang="en-ID" sz="1600" dirty="0" err="1"/>
              <a:t>dikunjungi</a:t>
            </a:r>
            <a:r>
              <a:rPr lang="en-ID" sz="1600" dirty="0"/>
              <a:t> </a:t>
            </a:r>
            <a:r>
              <a:rPr lang="en-ID" sz="1600" dirty="0" err="1"/>
              <a:t>tepat</a:t>
            </a:r>
            <a:r>
              <a:rPr lang="en-ID" sz="1600" dirty="0"/>
              <a:t> </a:t>
            </a:r>
            <a:r>
              <a:rPr lang="en-ID" sz="1600" dirty="0" err="1"/>
              <a:t>satu</a:t>
            </a:r>
            <a:r>
              <a:rPr lang="en-ID" sz="1600" dirty="0"/>
              <a:t> kali.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ID" sz="1600" dirty="0"/>
          </a:p>
          <a:p>
            <a:pPr indent="-457200">
              <a:buClr>
                <a:schemeClr val="dk1"/>
              </a:buClr>
              <a:buSzPts val="1100"/>
            </a:pPr>
            <a:r>
              <a:rPr lang="en-ID" sz="1600" dirty="0"/>
              <a:t>Jadi, binary tree traversal </a:t>
            </a:r>
            <a:r>
              <a:rPr lang="en-ID" sz="1600" dirty="0" err="1"/>
              <a:t>adalah</a:t>
            </a:r>
            <a:r>
              <a:rPr lang="en-ID" sz="1600" dirty="0"/>
              <a:t> proses </a:t>
            </a:r>
            <a:r>
              <a:rPr lang="en-ID" sz="1600" dirty="0" err="1"/>
              <a:t>mengunjungi</a:t>
            </a:r>
            <a:r>
              <a:rPr lang="en-ID" sz="1600" dirty="0"/>
              <a:t> node </a:t>
            </a:r>
            <a:r>
              <a:rPr lang="en-ID" sz="1600" dirty="0" err="1"/>
              <a:t>tepat</a:t>
            </a:r>
            <a:r>
              <a:rPr lang="en-ID" sz="1600" dirty="0"/>
              <a:t> </a:t>
            </a:r>
            <a:r>
              <a:rPr lang="en-ID" sz="1600" dirty="0" err="1"/>
              <a:t>satu</a:t>
            </a:r>
            <a:r>
              <a:rPr lang="en-ID" sz="1600" dirty="0"/>
              <a:t> kali dan </a:t>
            </a:r>
            <a:r>
              <a:rPr lang="en-ID" sz="1600" dirty="0" err="1"/>
              <a:t>tiap</a:t>
            </a:r>
            <a:r>
              <a:rPr lang="en-ID" sz="1600" dirty="0"/>
              <a:t> node </a:t>
            </a:r>
            <a:r>
              <a:rPr lang="en-ID" sz="1600" dirty="0" err="1"/>
              <a:t>hanya</a:t>
            </a:r>
            <a:r>
              <a:rPr lang="en-ID" sz="1600" dirty="0"/>
              <a:t> </a:t>
            </a:r>
            <a:r>
              <a:rPr lang="en-ID" sz="1600" dirty="0" err="1"/>
              <a:t>boleh</a:t>
            </a:r>
            <a:r>
              <a:rPr lang="en-ID" sz="1600" dirty="0"/>
              <a:t>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maksimal</a:t>
            </a:r>
            <a:r>
              <a:rPr lang="en-ID" sz="1600" dirty="0"/>
              <a:t> 2 subtree yang </a:t>
            </a:r>
            <a:r>
              <a:rPr lang="en-ID" sz="1600" dirty="0" err="1"/>
              <a:t>disebut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sub </a:t>
            </a:r>
            <a:r>
              <a:rPr lang="en-ID" sz="1600" dirty="0" err="1"/>
              <a:t>pohon</a:t>
            </a:r>
            <a:r>
              <a:rPr lang="en-ID" sz="1600" dirty="0"/>
              <a:t> </a:t>
            </a:r>
            <a:r>
              <a:rPr lang="en-ID" sz="1600" dirty="0" err="1"/>
              <a:t>kiri</a:t>
            </a:r>
            <a:r>
              <a:rPr lang="en-ID" sz="1600" dirty="0"/>
              <a:t> (left subtree) dan sub </a:t>
            </a:r>
            <a:r>
              <a:rPr lang="en-ID" sz="1600" dirty="0" err="1"/>
              <a:t>pohon</a:t>
            </a:r>
            <a:r>
              <a:rPr lang="en-ID" sz="1600" dirty="0"/>
              <a:t> </a:t>
            </a:r>
            <a:r>
              <a:rPr lang="en-ID" sz="1600" dirty="0" err="1"/>
              <a:t>kanan</a:t>
            </a:r>
            <a:r>
              <a:rPr lang="en-ID" sz="1600" dirty="0"/>
              <a:t> (right subtree).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ID" sz="1600" dirty="0"/>
          </a:p>
          <a:p>
            <a:pPr indent="-457200">
              <a:buClr>
                <a:schemeClr val="dk1"/>
              </a:buClr>
              <a:buSzPts val="1100"/>
            </a:pP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melakukan</a:t>
            </a:r>
            <a:r>
              <a:rPr lang="en-ID" sz="1600" dirty="0"/>
              <a:t> </a:t>
            </a:r>
            <a:r>
              <a:rPr lang="en-ID" sz="1600" dirty="0" err="1"/>
              <a:t>kunjungan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lengkap</a:t>
            </a:r>
            <a:r>
              <a:rPr lang="en-ID" sz="1600" dirty="0"/>
              <a:t>, </a:t>
            </a:r>
            <a:r>
              <a:rPr lang="en-ID" sz="1600" dirty="0" err="1"/>
              <a:t>maka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didapatkan</a:t>
            </a:r>
            <a:r>
              <a:rPr lang="en-ID" sz="1600" dirty="0"/>
              <a:t> </a:t>
            </a:r>
            <a:r>
              <a:rPr lang="en-ID" sz="1600" dirty="0" err="1"/>
              <a:t>urutan</a:t>
            </a:r>
            <a:r>
              <a:rPr lang="en-ID" sz="1600" dirty="0"/>
              <a:t> </a:t>
            </a:r>
            <a:r>
              <a:rPr lang="en-ID" sz="1600" dirty="0" err="1"/>
              <a:t>informasi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linier yang </a:t>
            </a:r>
            <a:r>
              <a:rPr lang="en-ID" sz="1600" dirty="0" err="1"/>
              <a:t>tersimpan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sebuah</a:t>
            </a:r>
            <a:r>
              <a:rPr lang="en-ID" sz="1600" dirty="0"/>
              <a:t> binary tree.</a:t>
            </a:r>
            <a:endParaRPr sz="1600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>
            <a:spLocks noGrp="1"/>
          </p:cNvSpPr>
          <p:nvPr>
            <p:ph type="ctrTitle"/>
          </p:nvPr>
        </p:nvSpPr>
        <p:spPr>
          <a:xfrm>
            <a:off x="3282300" y="2253900"/>
            <a:ext cx="5861700" cy="6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 Traversal Methods</a:t>
            </a:r>
            <a:endParaRPr dirty="0"/>
          </a:p>
        </p:txBody>
      </p:sp>
      <p:sp>
        <p:nvSpPr>
          <p:cNvPr id="216" name="Google Shape;216;p17"/>
          <p:cNvSpPr txBox="1"/>
          <p:nvPr/>
        </p:nvSpPr>
        <p:spPr>
          <a:xfrm>
            <a:off x="0" y="0"/>
            <a:ext cx="1554600" cy="5143500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bl" rotWithShape="0">
              <a:schemeClr val="accent6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00" dirty="0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General Algorithm</a:t>
            </a:r>
            <a:endParaRPr dirty="0"/>
          </a:p>
        </p:txBody>
      </p:sp>
      <p:sp>
        <p:nvSpPr>
          <p:cNvPr id="248" name="Google Shape;248;p20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en-ID" sz="2000" dirty="0" err="1"/>
              <a:t>Algoritma</a:t>
            </a:r>
            <a:r>
              <a:rPr lang="en-ID" sz="2000" dirty="0"/>
              <a:t> Binary Tree Traversal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umum</a:t>
            </a:r>
            <a:r>
              <a:rPr lang="en-ID" sz="2000" dirty="0"/>
              <a:t> </a:t>
            </a:r>
            <a:r>
              <a:rPr lang="en-ID" sz="2000" dirty="0" err="1"/>
              <a:t>ada</a:t>
            </a:r>
            <a:r>
              <a:rPr lang="en-ID" sz="2000" dirty="0"/>
              <a:t> 3 :</a:t>
            </a:r>
          </a:p>
          <a:p>
            <a:pPr marL="533400" lvl="0" indent="-457200">
              <a:buFont typeface="+mj-lt"/>
              <a:buAutoNum type="arabicPeriod"/>
            </a:pPr>
            <a:r>
              <a:rPr lang="en-ID" sz="2000" dirty="0" err="1"/>
              <a:t>Mengunjungi</a:t>
            </a:r>
            <a:r>
              <a:rPr lang="en-ID" sz="2000" dirty="0"/>
              <a:t> </a:t>
            </a:r>
            <a:r>
              <a:rPr lang="en-ID" sz="2000" dirty="0" err="1"/>
              <a:t>simpul</a:t>
            </a:r>
            <a:r>
              <a:rPr lang="en-ID" sz="2000" dirty="0"/>
              <a:t> </a:t>
            </a:r>
            <a:r>
              <a:rPr lang="en-ID" sz="2000" dirty="0" err="1"/>
              <a:t>akar</a:t>
            </a:r>
            <a:r>
              <a:rPr lang="en-ID" sz="2000" dirty="0"/>
              <a:t> (root),</a:t>
            </a:r>
          </a:p>
          <a:p>
            <a:pPr marL="533400" lvl="0" indent="-457200">
              <a:buFont typeface="+mj-lt"/>
              <a:buAutoNum type="arabicPeriod"/>
            </a:pPr>
            <a:r>
              <a:rPr lang="en-ID" sz="2000" dirty="0" err="1"/>
              <a:t>Melakukan</a:t>
            </a:r>
            <a:r>
              <a:rPr lang="en-ID" sz="2000" dirty="0"/>
              <a:t> traversal </a:t>
            </a:r>
            <a:r>
              <a:rPr lang="en-ID" sz="2000" dirty="0" err="1"/>
              <a:t>subpohon</a:t>
            </a:r>
            <a:r>
              <a:rPr lang="en-ID" sz="2000" dirty="0"/>
              <a:t> </a:t>
            </a:r>
            <a:r>
              <a:rPr lang="en-ID" sz="2000" dirty="0" err="1"/>
              <a:t>kiri</a:t>
            </a:r>
            <a:r>
              <a:rPr lang="en-ID" sz="2000" dirty="0"/>
              <a:t> (left subtree), dan</a:t>
            </a:r>
          </a:p>
          <a:p>
            <a:pPr marL="533400" lvl="0" indent="-457200">
              <a:buFont typeface="+mj-lt"/>
              <a:buAutoNum type="arabicPeriod"/>
            </a:pPr>
            <a:r>
              <a:rPr lang="en-ID" sz="2000" dirty="0" err="1"/>
              <a:t>Melakukan</a:t>
            </a:r>
            <a:r>
              <a:rPr lang="en-ID" sz="2000" dirty="0"/>
              <a:t> traversal </a:t>
            </a:r>
            <a:r>
              <a:rPr lang="en-ID" sz="2000" dirty="0" err="1"/>
              <a:t>subpohon</a:t>
            </a:r>
            <a:r>
              <a:rPr lang="en-ID" sz="2000" dirty="0"/>
              <a:t> </a:t>
            </a:r>
            <a:r>
              <a:rPr lang="en-ID" sz="2000" dirty="0" err="1"/>
              <a:t>kanan</a:t>
            </a:r>
            <a:r>
              <a:rPr lang="en-ID" sz="2000" dirty="0"/>
              <a:t> (right subtree).</a:t>
            </a:r>
            <a:endParaRPr sz="2000" dirty="0"/>
          </a:p>
        </p:txBody>
      </p:sp>
      <p:sp>
        <p:nvSpPr>
          <p:cNvPr id="249" name="Google Shape;249;p20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E15654-1B7A-4C3C-8086-85CD806213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2B0EC2-F818-4D2C-A8DC-1CA6976846A3}"/>
              </a:ext>
            </a:extLst>
          </p:cNvPr>
          <p:cNvSpPr/>
          <p:nvPr/>
        </p:nvSpPr>
        <p:spPr>
          <a:xfrm>
            <a:off x="5163949" y="240540"/>
            <a:ext cx="846894" cy="846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20A961-5B2F-4106-BE6B-27E77E7390E7}"/>
              </a:ext>
            </a:extLst>
          </p:cNvPr>
          <p:cNvSpPr/>
          <p:nvPr/>
        </p:nvSpPr>
        <p:spPr>
          <a:xfrm>
            <a:off x="6824247" y="1841074"/>
            <a:ext cx="846894" cy="846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163105-3F91-4CD0-A333-6123DDAEDD68}"/>
              </a:ext>
            </a:extLst>
          </p:cNvPr>
          <p:cNvSpPr/>
          <p:nvPr/>
        </p:nvSpPr>
        <p:spPr>
          <a:xfrm>
            <a:off x="5287974" y="1841074"/>
            <a:ext cx="846894" cy="846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76F55B-76D7-408D-B2A4-145007FF8C91}"/>
              </a:ext>
            </a:extLst>
          </p:cNvPr>
          <p:cNvSpPr/>
          <p:nvPr/>
        </p:nvSpPr>
        <p:spPr>
          <a:xfrm>
            <a:off x="5977353" y="994180"/>
            <a:ext cx="846894" cy="846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5A4073-5E18-4F53-B7BC-C21FCC6B024A}"/>
              </a:ext>
            </a:extLst>
          </p:cNvPr>
          <p:cNvSpPr/>
          <p:nvPr/>
        </p:nvSpPr>
        <p:spPr>
          <a:xfrm>
            <a:off x="4441080" y="994180"/>
            <a:ext cx="846894" cy="846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AE1A2A-8F95-4C85-8248-B08CBAF546BF}"/>
              </a:ext>
            </a:extLst>
          </p:cNvPr>
          <p:cNvSpPr/>
          <p:nvPr/>
        </p:nvSpPr>
        <p:spPr>
          <a:xfrm>
            <a:off x="3594186" y="1841074"/>
            <a:ext cx="846894" cy="846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CA3B3F-72F6-4127-88D9-E2442B480686}"/>
              </a:ext>
            </a:extLst>
          </p:cNvPr>
          <p:cNvCxnSpPr>
            <a:stCxn id="3" idx="3"/>
            <a:endCxn id="7" idx="7"/>
          </p:cNvCxnSpPr>
          <p:nvPr/>
        </p:nvCxnSpPr>
        <p:spPr>
          <a:xfrm flipH="1">
            <a:off x="5163949" y="963409"/>
            <a:ext cx="124025" cy="154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F9F912-1033-4C5A-9688-2EE33C9ED831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4317055" y="1717049"/>
            <a:ext cx="248050" cy="24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0204D6-602D-47AC-84EE-E78F9DBAE43E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5163949" y="1717049"/>
            <a:ext cx="248050" cy="24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5B8C42-1DBA-48B2-8915-9E1208EEA282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886818" y="963409"/>
            <a:ext cx="214560" cy="154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2E50C7-70FB-448C-AD85-8881169DBABC}"/>
              </a:ext>
            </a:extLst>
          </p:cNvPr>
          <p:cNvCxnSpPr>
            <a:cxnSpLocks/>
          </p:cNvCxnSpPr>
          <p:nvPr/>
        </p:nvCxnSpPr>
        <p:spPr>
          <a:xfrm>
            <a:off x="5316349" y="1869449"/>
            <a:ext cx="248050" cy="24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8FE6A4-FD60-4388-9B15-1F2C1399D9E4}"/>
              </a:ext>
            </a:extLst>
          </p:cNvPr>
          <p:cNvCxnSpPr>
            <a:cxnSpLocks/>
          </p:cNvCxnSpPr>
          <p:nvPr/>
        </p:nvCxnSpPr>
        <p:spPr>
          <a:xfrm>
            <a:off x="6700222" y="1717049"/>
            <a:ext cx="248050" cy="24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256;p21">
            <a:extLst>
              <a:ext uri="{FF2B5EF4-FFF2-40B4-BE49-F238E27FC236}">
                <a16:creationId xmlns:a16="http://schemas.microsoft.com/office/drawing/2014/main" id="{A3DD501E-E424-48DB-A91C-3113E350851F}"/>
              </a:ext>
            </a:extLst>
          </p:cNvPr>
          <p:cNvSpPr txBox="1">
            <a:spLocks/>
          </p:cNvSpPr>
          <p:nvPr/>
        </p:nvSpPr>
        <p:spPr>
          <a:xfrm>
            <a:off x="3915350" y="3529130"/>
            <a:ext cx="5163920" cy="14670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err="1">
                <a:solidFill>
                  <a:schemeClr val="bg1"/>
                </a:solidFill>
                <a:latin typeface="IBM Plex Sans" panose="020B0604020202020204" charset="0"/>
              </a:rPr>
              <a:t>Contoh</a:t>
            </a:r>
            <a:r>
              <a:rPr lang="en-US" sz="2000" dirty="0">
                <a:solidFill>
                  <a:schemeClr val="bg1"/>
                </a:solidFill>
                <a:latin typeface="IBM Plex Sans" panose="020B0604020202020204" charset="0"/>
              </a:rPr>
              <a:t> BST yang </a:t>
            </a:r>
            <a:r>
              <a:rPr lang="en-US" sz="2000" dirty="0" err="1">
                <a:solidFill>
                  <a:schemeClr val="bg1"/>
                </a:solidFill>
                <a:latin typeface="IBM Plex Sans" panose="020B0604020202020204" charset="0"/>
              </a:rPr>
              <a:t>akan</a:t>
            </a:r>
            <a:r>
              <a:rPr lang="en-US" sz="2000" dirty="0">
                <a:solidFill>
                  <a:schemeClr val="bg1"/>
                </a:solidFill>
                <a:latin typeface="IBM Plex Sans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IBM Plex Sans" panose="020B0604020202020204" charset="0"/>
              </a:rPr>
              <a:t>digunakan</a:t>
            </a:r>
            <a:endParaRPr lang="en-ID" sz="2000" dirty="0">
              <a:solidFill>
                <a:schemeClr val="bg1"/>
              </a:solidFill>
              <a:latin typeface="IBM Plex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61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>
            <a:spLocks noGrp="1"/>
          </p:cNvSpPr>
          <p:nvPr>
            <p:ph type="title"/>
          </p:nvPr>
        </p:nvSpPr>
        <p:spPr>
          <a:xfrm>
            <a:off x="2976900" y="817589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 - Order</a:t>
            </a:r>
            <a:endParaRPr dirty="0"/>
          </a:p>
        </p:txBody>
      </p:sp>
      <p:sp>
        <p:nvSpPr>
          <p:cNvPr id="256" name="Google Shape;256;p21"/>
          <p:cNvSpPr txBox="1">
            <a:spLocks noGrp="1"/>
          </p:cNvSpPr>
          <p:nvPr>
            <p:ph type="body" idx="2"/>
          </p:nvPr>
        </p:nvSpPr>
        <p:spPr>
          <a:xfrm>
            <a:off x="2976831" y="1506350"/>
            <a:ext cx="5464200" cy="29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57200">
              <a:buFont typeface="+mj-lt"/>
              <a:buAutoNum type="arabicPeriod"/>
            </a:pPr>
            <a:r>
              <a:rPr lang="en-ID" dirty="0" err="1"/>
              <a:t>Mengunjungi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akar</a:t>
            </a:r>
            <a:r>
              <a:rPr lang="en-ID" dirty="0"/>
              <a:t> (root),</a:t>
            </a:r>
          </a:p>
          <a:p>
            <a:pPr lvl="0" indent="-457200">
              <a:buFont typeface="+mj-lt"/>
              <a:buAutoNum type="arabicPeriod"/>
            </a:pPr>
            <a:r>
              <a:rPr lang="en-ID" dirty="0" err="1"/>
              <a:t>Melakukan</a:t>
            </a:r>
            <a:r>
              <a:rPr lang="en-ID" dirty="0"/>
              <a:t> traversal </a:t>
            </a:r>
            <a:r>
              <a:rPr lang="en-ID" dirty="0" err="1"/>
              <a:t>subpohon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 (left subtree),</a:t>
            </a:r>
          </a:p>
          <a:p>
            <a:pPr lvl="0" indent="-457200">
              <a:buFont typeface="+mj-lt"/>
              <a:buAutoNum type="arabicPeriod"/>
            </a:pPr>
            <a:r>
              <a:rPr lang="en-ID" dirty="0" err="1"/>
              <a:t>Melakukan</a:t>
            </a:r>
            <a:r>
              <a:rPr lang="en-ID" dirty="0"/>
              <a:t> traversal </a:t>
            </a:r>
            <a:r>
              <a:rPr lang="en-ID" dirty="0" err="1"/>
              <a:t>subpohon</a:t>
            </a:r>
            <a:r>
              <a:rPr lang="en-ID" dirty="0"/>
              <a:t> </a:t>
            </a:r>
            <a:r>
              <a:rPr lang="en-ID" dirty="0" err="1"/>
              <a:t>kanan</a:t>
            </a:r>
            <a:r>
              <a:rPr lang="en-ID" dirty="0"/>
              <a:t> (right subtree).</a:t>
            </a:r>
          </a:p>
          <a:p>
            <a:pPr marL="0" lvl="0" indent="0">
              <a:buNone/>
            </a:pPr>
            <a:endParaRPr dirty="0"/>
          </a:p>
        </p:txBody>
      </p:sp>
      <p:sp>
        <p:nvSpPr>
          <p:cNvPr id="257" name="Google Shape;257;p21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EBD76-0DD8-4434-9781-A8AA27CE2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151" y="3206466"/>
            <a:ext cx="3759869" cy="7484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4174D-C00B-49C8-B7FD-85D8C6C6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- Order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FDA2A-E2B6-4419-93AB-76CCF83876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n-ID" sz="2000" dirty="0" err="1"/>
              <a:t>Melakukan</a:t>
            </a:r>
            <a:r>
              <a:rPr lang="en-ID" sz="2000" dirty="0"/>
              <a:t> traversal </a:t>
            </a:r>
            <a:r>
              <a:rPr lang="en-ID" sz="2000" dirty="0" err="1"/>
              <a:t>subpohon</a:t>
            </a:r>
            <a:r>
              <a:rPr lang="en-ID" sz="2000" dirty="0"/>
              <a:t> </a:t>
            </a:r>
            <a:r>
              <a:rPr lang="en-ID" sz="2000" dirty="0" err="1"/>
              <a:t>kiri</a:t>
            </a:r>
            <a:r>
              <a:rPr lang="en-ID" sz="2000" dirty="0"/>
              <a:t> (left subtree),</a:t>
            </a:r>
          </a:p>
          <a:p>
            <a:pPr marL="533400" indent="-457200">
              <a:buFont typeface="+mj-lt"/>
              <a:buAutoNum type="arabicPeriod"/>
            </a:pPr>
            <a:r>
              <a:rPr lang="en-ID" sz="2000" dirty="0" err="1"/>
              <a:t>Mengunjungi</a:t>
            </a:r>
            <a:r>
              <a:rPr lang="en-ID" sz="2000" dirty="0"/>
              <a:t> </a:t>
            </a:r>
            <a:r>
              <a:rPr lang="en-ID" sz="2000" dirty="0" err="1"/>
              <a:t>simpul</a:t>
            </a:r>
            <a:r>
              <a:rPr lang="en-ID" sz="2000" dirty="0"/>
              <a:t> </a:t>
            </a:r>
            <a:r>
              <a:rPr lang="en-ID" sz="2000" dirty="0" err="1"/>
              <a:t>akar</a:t>
            </a:r>
            <a:r>
              <a:rPr lang="en-ID" sz="2000" dirty="0"/>
              <a:t> (root),</a:t>
            </a:r>
          </a:p>
          <a:p>
            <a:pPr marL="533400" indent="-457200">
              <a:buFont typeface="+mj-lt"/>
              <a:buAutoNum type="arabicPeriod"/>
            </a:pPr>
            <a:r>
              <a:rPr lang="en-ID" sz="2000" dirty="0" err="1"/>
              <a:t>Melakukan</a:t>
            </a:r>
            <a:r>
              <a:rPr lang="en-ID" sz="2000" dirty="0"/>
              <a:t> traversal </a:t>
            </a:r>
            <a:r>
              <a:rPr lang="en-ID" sz="2000" dirty="0" err="1"/>
              <a:t>subpohon</a:t>
            </a:r>
            <a:r>
              <a:rPr lang="en-ID" sz="2000" dirty="0"/>
              <a:t> </a:t>
            </a:r>
            <a:r>
              <a:rPr lang="en-ID" sz="2000" dirty="0" err="1"/>
              <a:t>kanan</a:t>
            </a:r>
            <a:r>
              <a:rPr lang="en-ID" sz="2000" dirty="0"/>
              <a:t> (right subtree).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E9FE1-3C06-4380-8E05-4E59DFCDB2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1C72F-BC17-4A54-957E-98A05DF38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024" y="3123698"/>
            <a:ext cx="4919302" cy="81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6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4174D-C00B-49C8-B7FD-85D8C6C6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- Order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FDA2A-E2B6-4419-93AB-76CCF83876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n-ID" sz="2000" dirty="0" err="1"/>
              <a:t>Melakukan</a:t>
            </a:r>
            <a:r>
              <a:rPr lang="en-ID" sz="2000" dirty="0"/>
              <a:t> traversal </a:t>
            </a:r>
            <a:r>
              <a:rPr lang="en-ID" sz="2000" dirty="0" err="1"/>
              <a:t>subpohon</a:t>
            </a:r>
            <a:r>
              <a:rPr lang="en-ID" sz="2000" dirty="0"/>
              <a:t> </a:t>
            </a:r>
            <a:r>
              <a:rPr lang="en-ID" sz="2000" dirty="0" err="1"/>
              <a:t>kiri</a:t>
            </a:r>
            <a:r>
              <a:rPr lang="en-ID" sz="2000" dirty="0"/>
              <a:t> (left subtree),</a:t>
            </a:r>
          </a:p>
          <a:p>
            <a:pPr marL="533400" indent="-457200">
              <a:buFont typeface="+mj-lt"/>
              <a:buAutoNum type="arabicPeriod"/>
            </a:pPr>
            <a:r>
              <a:rPr lang="en-ID" sz="2000" dirty="0" err="1"/>
              <a:t>Melakukan</a:t>
            </a:r>
            <a:r>
              <a:rPr lang="en-ID" sz="2000" dirty="0"/>
              <a:t> traversal </a:t>
            </a:r>
            <a:r>
              <a:rPr lang="en-ID" sz="2000" dirty="0" err="1"/>
              <a:t>subpohon</a:t>
            </a:r>
            <a:r>
              <a:rPr lang="en-ID" sz="2000" dirty="0"/>
              <a:t> </a:t>
            </a:r>
            <a:r>
              <a:rPr lang="en-ID" sz="2000" dirty="0" err="1"/>
              <a:t>kanan</a:t>
            </a:r>
            <a:r>
              <a:rPr lang="en-ID" sz="2000" dirty="0"/>
              <a:t> (right subtree),</a:t>
            </a:r>
          </a:p>
          <a:p>
            <a:pPr marL="533400" indent="-457200">
              <a:buFont typeface="+mj-lt"/>
              <a:buAutoNum type="arabicPeriod"/>
            </a:pPr>
            <a:r>
              <a:rPr lang="en-ID" sz="2000" dirty="0" err="1"/>
              <a:t>Mengunjungi</a:t>
            </a:r>
            <a:r>
              <a:rPr lang="en-ID" sz="2000" dirty="0"/>
              <a:t> </a:t>
            </a:r>
            <a:r>
              <a:rPr lang="en-ID" sz="2000" dirty="0" err="1"/>
              <a:t>simpul</a:t>
            </a:r>
            <a:r>
              <a:rPr lang="en-ID" sz="2000" dirty="0"/>
              <a:t> </a:t>
            </a:r>
            <a:r>
              <a:rPr lang="en-ID" sz="2000" dirty="0" err="1"/>
              <a:t>akar</a:t>
            </a:r>
            <a:r>
              <a:rPr lang="en-ID" sz="2000" dirty="0"/>
              <a:t> (root).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E9FE1-3C06-4380-8E05-4E59DFCDB2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2A6926-E8C1-4875-9A52-160BE486D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173" y="3357061"/>
            <a:ext cx="3961180" cy="67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0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677A-5889-4A4B-9D79-5E91417A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947" y="832167"/>
            <a:ext cx="5464200" cy="396300"/>
          </a:xfrm>
        </p:spPr>
        <p:txBody>
          <a:bodyPr/>
          <a:lstStyle/>
          <a:p>
            <a:r>
              <a:rPr lang="en-US" dirty="0"/>
              <a:t>Code 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AE500-8212-488C-AD91-193A505AA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0319" y="1391494"/>
            <a:ext cx="1065711" cy="1223501"/>
          </a:xfrm>
        </p:spPr>
        <p:txBody>
          <a:bodyPr/>
          <a:lstStyle/>
          <a:p>
            <a:pPr marL="101600" indent="0">
              <a:buNone/>
            </a:pPr>
            <a:r>
              <a:rPr lang="en-US" sz="1200" dirty="0"/>
              <a:t>Pre - Order</a:t>
            </a:r>
            <a:endParaRPr lang="en-ID" sz="1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1BC9D9-4929-462A-974D-553BD1CACD4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170320" y="3166708"/>
            <a:ext cx="1065711" cy="1223501"/>
          </a:xfrm>
        </p:spPr>
        <p:txBody>
          <a:bodyPr/>
          <a:lstStyle/>
          <a:p>
            <a:pPr marL="101600" indent="0">
              <a:buNone/>
            </a:pPr>
            <a:r>
              <a:rPr lang="en-ID" sz="1200" dirty="0"/>
              <a:t>In - Order</a:t>
            </a:r>
          </a:p>
          <a:p>
            <a:pPr marL="101600" indent="0">
              <a:buNone/>
            </a:pP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75A3F-A95F-430D-935E-51D14D86F9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2C322-34A9-40E9-888F-19842F372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320" y="3392377"/>
            <a:ext cx="3372353" cy="16697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A29960-112F-47A1-A47E-F91D76829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320" y="1575673"/>
            <a:ext cx="3372353" cy="148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8167"/>
      </p:ext>
    </p:extLst>
  </p:cSld>
  <p:clrMapOvr>
    <a:masterClrMapping/>
  </p:clrMapOvr>
</p:sld>
</file>

<file path=ppt/theme/theme1.xml><?xml version="1.0" encoding="utf-8"?>
<a:theme xmlns:a="http://schemas.openxmlformats.org/drawingml/2006/main" name="Exeter template">
  <a:themeElements>
    <a:clrScheme name="Custom 347">
      <a:dk1>
        <a:srgbClr val="3E4655"/>
      </a:dk1>
      <a:lt1>
        <a:srgbClr val="FFFFFF"/>
      </a:lt1>
      <a:dk2>
        <a:srgbClr val="746F7E"/>
      </a:dk2>
      <a:lt2>
        <a:srgbClr val="EAECF0"/>
      </a:lt2>
      <a:accent1>
        <a:srgbClr val="FFB900"/>
      </a:accent1>
      <a:accent2>
        <a:srgbClr val="F78300"/>
      </a:accent2>
      <a:accent3>
        <a:srgbClr val="D6516E"/>
      </a:accent3>
      <a:accent4>
        <a:srgbClr val="807DAF"/>
      </a:accent4>
      <a:accent5>
        <a:srgbClr val="93AECF"/>
      </a:accent5>
      <a:accent6>
        <a:srgbClr val="7E0808"/>
      </a:accent6>
      <a:hlink>
        <a:srgbClr val="38334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251</Words>
  <Application>Microsoft Office PowerPoint</Application>
  <PresentationFormat>On-screen Show (16:9)</PresentationFormat>
  <Paragraphs>51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IBM Plex Sans</vt:lpstr>
      <vt:lpstr>IBM Plex Sans Light</vt:lpstr>
      <vt:lpstr>IBM Plex Serif</vt:lpstr>
      <vt:lpstr>Arial</vt:lpstr>
      <vt:lpstr>Exeter template</vt:lpstr>
      <vt:lpstr>Traversal Bayu Adjie Sidharta / 05111940000172  </vt:lpstr>
      <vt:lpstr>Traversal adalah ?</vt:lpstr>
      <vt:lpstr>3 Traversal Methods</vt:lpstr>
      <vt:lpstr>General Algorithm</vt:lpstr>
      <vt:lpstr>PowerPoint Presentation</vt:lpstr>
      <vt:lpstr>Pre - Order</vt:lpstr>
      <vt:lpstr>In - Order</vt:lpstr>
      <vt:lpstr>Post - Order</vt:lpstr>
      <vt:lpstr>Code </vt:lpstr>
      <vt:lpstr>Code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Traversal Bayu Adjie Sidharta / 05111940000172</dc:title>
  <dc:creator>bayu adjie</dc:creator>
  <cp:lastModifiedBy>bayu adjie</cp:lastModifiedBy>
  <cp:revision>3</cp:revision>
  <dcterms:modified xsi:type="dcterms:W3CDTF">2020-05-19T04:51:25Z</dcterms:modified>
</cp:coreProperties>
</file>