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5" r:id="rId9"/>
    <p:sldId id="264" r:id="rId10"/>
    <p:sldId id="267" r:id="rId11"/>
    <p:sldId id="286" r:id="rId12"/>
    <p:sldId id="287" r:id="rId13"/>
    <p:sldId id="288" r:id="rId14"/>
    <p:sldId id="289" r:id="rId15"/>
    <p:sldId id="295" r:id="rId16"/>
    <p:sldId id="296" r:id="rId17"/>
    <p:sldId id="297" r:id="rId18"/>
    <p:sldId id="298" r:id="rId19"/>
    <p:sldId id="313" r:id="rId20"/>
    <p:sldId id="314" r:id="rId21"/>
    <p:sldId id="315" r:id="rId22"/>
    <p:sldId id="316" r:id="rId23"/>
    <p:sldId id="299" r:id="rId24"/>
    <p:sldId id="300" r:id="rId25"/>
    <p:sldId id="301" r:id="rId26"/>
    <p:sldId id="302" r:id="rId27"/>
    <p:sldId id="268" r:id="rId28"/>
    <p:sldId id="305" r:id="rId29"/>
    <p:sldId id="303" r:id="rId30"/>
    <p:sldId id="306" r:id="rId31"/>
    <p:sldId id="307" r:id="rId32"/>
    <p:sldId id="308" r:id="rId33"/>
    <p:sldId id="310" r:id="rId34"/>
    <p:sldId id="311" r:id="rId35"/>
    <p:sldId id="312" r:id="rId36"/>
    <p:sldId id="317" r:id="rId37"/>
    <p:sldId id="309" r:id="rId38"/>
    <p:sldId id="319" r:id="rId39"/>
    <p:sldId id="318" r:id="rId40"/>
    <p:sldId id="278" r:id="rId41"/>
  </p:sldIdLst>
  <p:sldSz cx="9144000" cy="5143500" type="screen16x9"/>
  <p:notesSz cx="6858000" cy="9144000"/>
  <p:embeddedFontLst>
    <p:embeddedFont>
      <p:font typeface="Bellota Text" panose="020B0604020202020204" charset="0"/>
      <p:regular r:id="rId43"/>
      <p:bold r:id="rId44"/>
      <p:italic r:id="rId45"/>
      <p:boldItalic r:id="rId46"/>
    </p:embeddedFont>
    <p:embeddedFont>
      <p:font typeface="Bellota Text Light" panose="020B0604020202020204" charset="0"/>
      <p:regular r:id="rId47"/>
      <p:bold r:id="rId48"/>
      <p:italic r:id="rId49"/>
      <p:boldItalic r:id="rId50"/>
    </p:embeddedFont>
    <p:embeddedFont>
      <p:font typeface="Catamaran" panose="020B0604020202020204" charset="0"/>
      <p:regular r:id="rId51"/>
      <p:bold r:id="rId52"/>
    </p:embeddedFont>
    <p:embeddedFont>
      <p:font typeface="Catamaran ExtraBold" panose="020B0604020202020204" charset="0"/>
      <p:bold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55"/>
    <a:srgbClr val="F7F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AFEE05-51FB-4B7B-AF66-4D634196082D}">
  <a:tblStyle styleId="{F3AFEE05-51FB-4B7B-AF66-4D6341960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15" autoAdjust="0"/>
  </p:normalViewPr>
  <p:slideViewPr>
    <p:cSldViewPr snapToGrid="0">
      <p:cViewPr>
        <p:scale>
          <a:sx n="125" d="100"/>
          <a:sy n="125" d="100"/>
        </p:scale>
        <p:origin x="119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ellota Text Light" panose="020B0604020202020204" charset="0"/>
              <a:ea typeface="Bellota Text Light" panose="020B0604020202020204" charset="0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Heap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#,##0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3.3000000000000002E-2</c:v>
                </c:pt>
                <c:pt idx="1">
                  <c:v>6.8000000000000005E-2</c:v>
                </c:pt>
                <c:pt idx="2">
                  <c:v>0.1</c:v>
                </c:pt>
                <c:pt idx="3">
                  <c:v>0.13100000000000001</c:v>
                </c:pt>
                <c:pt idx="4">
                  <c:v>0.16300000000000001</c:v>
                </c:pt>
                <c:pt idx="5">
                  <c:v>0.19400000000000001</c:v>
                </c:pt>
                <c:pt idx="6">
                  <c:v>0.22500000000000001</c:v>
                </c:pt>
                <c:pt idx="7">
                  <c:v>0.25800000000000001</c:v>
                </c:pt>
                <c:pt idx="8">
                  <c:v>0.28899999999999998</c:v>
                </c:pt>
                <c:pt idx="9">
                  <c:v>0.31900000000000001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659-A2F7-0F79BA437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11904"/>
        <c:axId val="567277184"/>
      </c:lineChart>
      <c:catAx>
        <c:axId val="1411190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ota Text Light" panose="020B0604020202020204" charset="0"/>
                <a:ea typeface="Bellota Text Light" panose="020B0604020202020204" charset="0"/>
                <a:cs typeface="+mn-cs"/>
              </a:defRPr>
            </a:pPr>
            <a:endParaRPr lang="en-US"/>
          </a:p>
        </c:txPr>
        <c:crossAx val="567277184"/>
        <c:crosses val="autoZero"/>
        <c:auto val="1"/>
        <c:lblAlgn val="ctr"/>
        <c:lblOffset val="100"/>
        <c:noMultiLvlLbl val="0"/>
      </c:catAx>
      <c:valAx>
        <c:axId val="56727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ota Text Light" panose="020B0604020202020204" charset="0"/>
                <a:ea typeface="Bellota Text Light" panose="020B0604020202020204" charset="0"/>
                <a:cs typeface="+mn-cs"/>
              </a:defRPr>
            </a:pPr>
            <a:endParaRPr lang="en-US"/>
          </a:p>
        </c:txPr>
        <c:crossAx val="1411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Heap Search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Heap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#,##0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3.1680000000000001</c:v>
                </c:pt>
                <c:pt idx="1">
                  <c:v>6.2590000000000003</c:v>
                </c:pt>
                <c:pt idx="2">
                  <c:v>9.4550000000000001</c:v>
                </c:pt>
                <c:pt idx="3">
                  <c:v>12.452999999999999</c:v>
                </c:pt>
                <c:pt idx="4">
                  <c:v>15.417</c:v>
                </c:pt>
                <c:pt idx="5">
                  <c:v>18.401</c:v>
                </c:pt>
                <c:pt idx="6">
                  <c:v>21.390999999999998</c:v>
                </c:pt>
                <c:pt idx="7">
                  <c:v>24.431000000000001</c:v>
                </c:pt>
                <c:pt idx="8">
                  <c:v>27.407</c:v>
                </c:pt>
                <c:pt idx="9">
                  <c:v>30.388999999999999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659-A2F7-0F79BA437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11904"/>
        <c:axId val="567277184"/>
      </c:lineChart>
      <c:catAx>
        <c:axId val="1411190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ota Text Light" panose="020B0604020202020204" charset="0"/>
                <a:ea typeface="Bellota Text Light" panose="020B0604020202020204" charset="0"/>
                <a:cs typeface="+mn-cs"/>
              </a:defRPr>
            </a:pPr>
            <a:endParaRPr lang="en-US"/>
          </a:p>
        </c:txPr>
        <c:crossAx val="567277184"/>
        <c:crosses val="autoZero"/>
        <c:auto val="1"/>
        <c:lblAlgn val="ctr"/>
        <c:lblOffset val="100"/>
        <c:noMultiLvlLbl val="0"/>
      </c:catAx>
      <c:valAx>
        <c:axId val="56727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ota Text Light" panose="020B0604020202020204" charset="0"/>
                <a:ea typeface="Bellota Text Light" panose="020B0604020202020204" charset="0"/>
                <a:cs typeface="+mn-cs"/>
              </a:defRPr>
            </a:pPr>
            <a:endParaRPr lang="en-US"/>
          </a:p>
        </c:txPr>
        <c:crossAx val="1411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HashTable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3.1680000000000001</c:v>
                </c:pt>
                <c:pt idx="1">
                  <c:v>6.2590000000000003</c:v>
                </c:pt>
                <c:pt idx="2">
                  <c:v>9.4550000000000001</c:v>
                </c:pt>
                <c:pt idx="3">
                  <c:v>12.452999999999999</c:v>
                </c:pt>
                <c:pt idx="4">
                  <c:v>15.417</c:v>
                </c:pt>
                <c:pt idx="5">
                  <c:v>18.401</c:v>
                </c:pt>
                <c:pt idx="6">
                  <c:v>21.390999999999998</c:v>
                </c:pt>
                <c:pt idx="7">
                  <c:v>24.431000000000001</c:v>
                </c:pt>
                <c:pt idx="8">
                  <c:v>27.407</c:v>
                </c:pt>
                <c:pt idx="9">
                  <c:v>30.388999999999999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0-4973-8391-BAF0182D88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HeapSort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2.7E-2</c:v>
                </c:pt>
                <c:pt idx="1">
                  <c:v>5.8999999999999997E-2</c:v>
                </c:pt>
                <c:pt idx="2">
                  <c:v>9.5000000000000001E-2</c:v>
                </c:pt>
                <c:pt idx="3">
                  <c:v>0.126</c:v>
                </c:pt>
                <c:pt idx="4">
                  <c:v>0.16900000000000001</c:v>
                </c:pt>
                <c:pt idx="5">
                  <c:v>0.20100000000000001</c:v>
                </c:pt>
                <c:pt idx="6">
                  <c:v>0.246</c:v>
                </c:pt>
                <c:pt idx="7">
                  <c:v>0.27300000000000002</c:v>
                </c:pt>
                <c:pt idx="8">
                  <c:v>0.32</c:v>
                </c:pt>
                <c:pt idx="9">
                  <c:v>0.36599999999999999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60-4973-8391-BAF0182D88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1.2999999999999999E-2</c:v>
                </c:pt>
                <c:pt idx="1">
                  <c:v>2.8000000000000001E-2</c:v>
                </c:pt>
                <c:pt idx="2">
                  <c:v>4.3999999999999997E-2</c:v>
                </c:pt>
                <c:pt idx="3">
                  <c:v>0.06</c:v>
                </c:pt>
                <c:pt idx="4">
                  <c:v>7.4999999999999997E-2</c:v>
                </c:pt>
                <c:pt idx="5">
                  <c:v>9.1999999999999998E-2</c:v>
                </c:pt>
                <c:pt idx="6">
                  <c:v>0.111</c:v>
                </c:pt>
                <c:pt idx="7">
                  <c:v>0.121</c:v>
                </c:pt>
                <c:pt idx="8">
                  <c:v>0.14000000000000001</c:v>
                </c:pt>
                <c:pt idx="9">
                  <c:v>0.16200000000000001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60-4973-8391-BAF0182D88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12.452999999999999</c:v>
                </c:pt>
                <c:pt idx="1">
                  <c:v>0.126</c:v>
                </c:pt>
                <c:pt idx="2">
                  <c:v>0.06</c:v>
                </c:pt>
                <c:pt idx="3">
                  <c:v>456.06599999999997</c:v>
                </c:pt>
                <c:pt idx="4">
                  <c:v>716.33500000000004</c:v>
                </c:pt>
                <c:pt idx="5" formatCode="#,##0">
                  <c:v>1025406</c:v>
                </c:pt>
                <c:pt idx="6" formatCode="#,##0">
                  <c:v>1025406</c:v>
                </c:pt>
                <c:pt idx="7" formatCode="#,##0">
                  <c:v>1025406</c:v>
                </c:pt>
                <c:pt idx="8" formatCode="#,##0">
                  <c:v>1025406</c:v>
                </c:pt>
                <c:pt idx="9" formatCode="#,##0">
                  <c:v>1025406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60-4973-8391-BAF0182D88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1.6E-2</c:v>
                </c:pt>
                <c:pt idx="1">
                  <c:v>3.2000000000000001E-2</c:v>
                </c:pt>
                <c:pt idx="2">
                  <c:v>4.8000000000000001E-2</c:v>
                </c:pt>
                <c:pt idx="3">
                  <c:v>6.9000000000000006E-2</c:v>
                </c:pt>
                <c:pt idx="4">
                  <c:v>8.1000000000000003E-2</c:v>
                </c:pt>
                <c:pt idx="5">
                  <c:v>0.10199999999999999</c:v>
                </c:pt>
                <c:pt idx="6">
                  <c:v>0.127</c:v>
                </c:pt>
                <c:pt idx="7">
                  <c:v>0.161</c:v>
                </c:pt>
                <c:pt idx="8">
                  <c:v>0.189</c:v>
                </c:pt>
                <c:pt idx="9">
                  <c:v>0.21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60-4973-8391-BAF0182D8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3634752"/>
        <c:axId val="28744688"/>
      </c:lineChart>
      <c:catAx>
        <c:axId val="7436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4688"/>
        <c:crosses val="autoZero"/>
        <c:auto val="1"/>
        <c:lblAlgn val="ctr"/>
        <c:lblOffset val="100"/>
        <c:noMultiLvlLbl val="0"/>
      </c:catAx>
      <c:valAx>
        <c:axId val="28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6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HashTable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3.1680000000000001</c:v>
                </c:pt>
                <c:pt idx="1">
                  <c:v>6.2590000000000003</c:v>
                </c:pt>
                <c:pt idx="2">
                  <c:v>9.4550000000000001</c:v>
                </c:pt>
                <c:pt idx="3">
                  <c:v>12.452999999999999</c:v>
                </c:pt>
                <c:pt idx="4">
                  <c:v>15.417</c:v>
                </c:pt>
                <c:pt idx="5">
                  <c:v>18.401</c:v>
                </c:pt>
                <c:pt idx="6">
                  <c:v>21.390999999999998</c:v>
                </c:pt>
                <c:pt idx="7">
                  <c:v>24.431000000000001</c:v>
                </c:pt>
                <c:pt idx="8">
                  <c:v>27.407</c:v>
                </c:pt>
                <c:pt idx="9">
                  <c:v>30.388999999999999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0-4973-8391-BAF0182D88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HeapSort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2.7E-2</c:v>
                </c:pt>
                <c:pt idx="1">
                  <c:v>5.8999999999999997E-2</c:v>
                </c:pt>
                <c:pt idx="2">
                  <c:v>9.5000000000000001E-2</c:v>
                </c:pt>
                <c:pt idx="3">
                  <c:v>0.126</c:v>
                </c:pt>
                <c:pt idx="4">
                  <c:v>0.16900000000000001</c:v>
                </c:pt>
                <c:pt idx="5">
                  <c:v>0.20100000000000001</c:v>
                </c:pt>
                <c:pt idx="6">
                  <c:v>0.246</c:v>
                </c:pt>
                <c:pt idx="7">
                  <c:v>0.27300000000000002</c:v>
                </c:pt>
                <c:pt idx="8">
                  <c:v>0.32</c:v>
                </c:pt>
                <c:pt idx="9">
                  <c:v>0.36599999999999999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60-4973-8391-BAF0182D88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1.2999999999999999E-2</c:v>
                </c:pt>
                <c:pt idx="1">
                  <c:v>2.8000000000000001E-2</c:v>
                </c:pt>
                <c:pt idx="2">
                  <c:v>4.3999999999999997E-2</c:v>
                </c:pt>
                <c:pt idx="3">
                  <c:v>0.06</c:v>
                </c:pt>
                <c:pt idx="4">
                  <c:v>7.4999999999999997E-2</c:v>
                </c:pt>
                <c:pt idx="5">
                  <c:v>9.1999999999999998E-2</c:v>
                </c:pt>
                <c:pt idx="6">
                  <c:v>0.111</c:v>
                </c:pt>
                <c:pt idx="7">
                  <c:v>0.121</c:v>
                </c:pt>
                <c:pt idx="8">
                  <c:v>0.14000000000000001</c:v>
                </c:pt>
                <c:pt idx="9">
                  <c:v>0.16200000000000001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60-4973-8391-BAF0182D88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1.6E-2</c:v>
                </c:pt>
                <c:pt idx="1">
                  <c:v>3.2000000000000001E-2</c:v>
                </c:pt>
                <c:pt idx="2">
                  <c:v>4.8000000000000001E-2</c:v>
                </c:pt>
                <c:pt idx="3">
                  <c:v>6.9000000000000006E-2</c:v>
                </c:pt>
                <c:pt idx="4">
                  <c:v>8.1000000000000003E-2</c:v>
                </c:pt>
                <c:pt idx="5">
                  <c:v>0.10199999999999999</c:v>
                </c:pt>
                <c:pt idx="6">
                  <c:v>0.127</c:v>
                </c:pt>
                <c:pt idx="7">
                  <c:v>0.161</c:v>
                </c:pt>
                <c:pt idx="8">
                  <c:v>0.189</c:v>
                </c:pt>
                <c:pt idx="9">
                  <c:v>0.21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60-4973-8391-BAF0182D8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3634752"/>
        <c:axId val="28744688"/>
      </c:lineChart>
      <c:catAx>
        <c:axId val="7436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4688"/>
        <c:crosses val="autoZero"/>
        <c:auto val="1"/>
        <c:lblAlgn val="ctr"/>
        <c:lblOffset val="100"/>
        <c:noMultiLvlLbl val="0"/>
      </c:catAx>
      <c:valAx>
        <c:axId val="28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6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1.6E-2</c:v>
                </c:pt>
                <c:pt idx="1">
                  <c:v>3.2000000000000001E-2</c:v>
                </c:pt>
                <c:pt idx="2">
                  <c:v>4.8000000000000001E-2</c:v>
                </c:pt>
                <c:pt idx="3">
                  <c:v>6.9000000000000006E-2</c:v>
                </c:pt>
                <c:pt idx="4">
                  <c:v>8.1000000000000003E-2</c:v>
                </c:pt>
                <c:pt idx="5">
                  <c:v>0.10199999999999999</c:v>
                </c:pt>
                <c:pt idx="6">
                  <c:v>0.127</c:v>
                </c:pt>
                <c:pt idx="7">
                  <c:v>0.161</c:v>
                </c:pt>
                <c:pt idx="8">
                  <c:v>0.189</c:v>
                </c:pt>
                <c:pt idx="9">
                  <c:v>0.21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0-4973-8391-BAF0182D88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HeapSort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2.7E-2</c:v>
                </c:pt>
                <c:pt idx="1">
                  <c:v>5.8999999999999997E-2</c:v>
                </c:pt>
                <c:pt idx="2">
                  <c:v>9.5000000000000001E-2</c:v>
                </c:pt>
                <c:pt idx="3">
                  <c:v>0.126</c:v>
                </c:pt>
                <c:pt idx="4">
                  <c:v>0.16900000000000001</c:v>
                </c:pt>
                <c:pt idx="5">
                  <c:v>0.20100000000000001</c:v>
                </c:pt>
                <c:pt idx="6">
                  <c:v>0.246</c:v>
                </c:pt>
                <c:pt idx="7">
                  <c:v>0.27300000000000002</c:v>
                </c:pt>
                <c:pt idx="8">
                  <c:v>0.32</c:v>
                </c:pt>
                <c:pt idx="9">
                  <c:v>0.36599999999999999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60-4973-8391-BAF0182D88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100.000</c:v>
                </c:pt>
                <c:pt idx="1">
                  <c:v>200.000</c:v>
                </c:pt>
                <c:pt idx="2">
                  <c:v>300.000</c:v>
                </c:pt>
                <c:pt idx="3">
                  <c:v>400.000</c:v>
                </c:pt>
                <c:pt idx="4">
                  <c:v>500.000</c:v>
                </c:pt>
                <c:pt idx="5">
                  <c:v>600.000</c:v>
                </c:pt>
                <c:pt idx="6">
                  <c:v>700.000</c:v>
                </c:pt>
                <c:pt idx="7">
                  <c:v>800.000</c:v>
                </c:pt>
                <c:pt idx="8">
                  <c:v>900.000</c:v>
                </c:pt>
                <c:pt idx="9">
                  <c:v>1.000.000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1.2999999999999999E-2</c:v>
                </c:pt>
                <c:pt idx="1">
                  <c:v>2.8000000000000001E-2</c:v>
                </c:pt>
                <c:pt idx="2">
                  <c:v>4.3999999999999997E-2</c:v>
                </c:pt>
                <c:pt idx="3">
                  <c:v>0.06</c:v>
                </c:pt>
                <c:pt idx="4">
                  <c:v>7.4999999999999997E-2</c:v>
                </c:pt>
                <c:pt idx="5">
                  <c:v>9.1999999999999998E-2</c:v>
                </c:pt>
                <c:pt idx="6">
                  <c:v>0.111</c:v>
                </c:pt>
                <c:pt idx="7">
                  <c:v>0.121</c:v>
                </c:pt>
                <c:pt idx="8">
                  <c:v>0.14000000000000001</c:v>
                </c:pt>
                <c:pt idx="9">
                  <c:v>0.16200000000000001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60-4973-8391-BAF0182D8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3634752"/>
        <c:axId val="28744688"/>
      </c:lineChart>
      <c:catAx>
        <c:axId val="7436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4688"/>
        <c:crosses val="autoZero"/>
        <c:auto val="1"/>
        <c:lblAlgn val="ctr"/>
        <c:lblOffset val="100"/>
        <c:noMultiLvlLbl val="0"/>
      </c:catAx>
      <c:valAx>
        <c:axId val="28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6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0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261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630650" y="1333450"/>
            <a:ext cx="5882700" cy="247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28800" y="1493525"/>
            <a:ext cx="5486400" cy="215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Triceratops">
  <p:cSld name="TITLE_ONLY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iplodocus">
  <p:cSld name="TITLE_ONLY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yrannosaurus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iplodocus">
  <p:cSld name="BLANK_1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1630650" y="1333450"/>
            <a:ext cx="5882700" cy="2476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285750" algn="bl" rotWithShape="0">
              <a:srgbClr val="00131F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927850" y="1583350"/>
            <a:ext cx="528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743175" y="741550"/>
            <a:ext cx="36576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0131F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4875"/>
            <a:ext cx="9144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971800" y="1074425"/>
            <a:ext cx="3200400" cy="299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Font typeface="Bellota Text"/>
              <a:buChar char="●"/>
              <a:defRPr b="1"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○"/>
              <a:defRPr b="1"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■"/>
              <a:defRPr b="1"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●"/>
              <a:defRPr b="1"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○"/>
              <a:defRPr b="1"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■"/>
              <a:defRPr b="1"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●"/>
              <a:defRPr b="1"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○"/>
              <a:defRPr b="1"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Bellota Text"/>
              <a:buChar char="■"/>
              <a:defRPr b="1"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93613" y="454075"/>
            <a:ext cx="556775" cy="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082050" y="1633651"/>
            <a:ext cx="6979800" cy="23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4875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44005" y="1061352"/>
            <a:ext cx="382111" cy="4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4875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44005" y="1061352"/>
            <a:ext cx="382111" cy="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82050" y="1633650"/>
            <a:ext cx="3313800" cy="2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747958" y="1633650"/>
            <a:ext cx="3313800" cy="2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Tyrannosaurus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479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Plesiosaur">
  <p:cSld name="TITLE_ONLY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Pterodactyl">
  <p:cSld name="TITLE_ONLY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Stegosaurus">
  <p:cSld name="TITLE_ONLY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741600" y="741600"/>
            <a:ext cx="7660800" cy="3660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algn="bl" rotWithShape="0">
              <a:srgbClr val="054C3A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ExtraBold"/>
              <a:buNone/>
              <a:defRPr sz="2400">
                <a:solidFill>
                  <a:schemeClr val="dk1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2050" y="1633651"/>
            <a:ext cx="69798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ellota Text Light"/>
              <a:buChar char="●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 Light"/>
              <a:buChar char="○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ellota Text Light"/>
              <a:buChar char="■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●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○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■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●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○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■"/>
              <a:defRPr sz="20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7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ctrTitle"/>
          </p:nvPr>
        </p:nvSpPr>
        <p:spPr>
          <a:xfrm>
            <a:off x="1828800" y="1493525"/>
            <a:ext cx="5486400" cy="22529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Hash Tables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A7E22-AAE9-40C4-A630-588D346FC431}"/>
              </a:ext>
            </a:extLst>
          </p:cNvPr>
          <p:cNvSpPr txBox="1"/>
          <p:nvPr/>
        </p:nvSpPr>
        <p:spPr>
          <a:xfrm>
            <a:off x="2755900" y="3141761"/>
            <a:ext cx="3448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Bayu Adjie Sidharta - 05111940000172</a:t>
            </a:r>
            <a:endParaRPr lang="en-ID" sz="1200" dirty="0">
              <a:latin typeface="Bellota Text Light" panose="020B0604020202020204" charset="0"/>
              <a:ea typeface="Bellota Text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1082050" y="9753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3395755" y="1721715"/>
            <a:ext cx="2341800" cy="23418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/>
          <p:cNvGrpSpPr/>
          <p:nvPr/>
        </p:nvGrpSpPr>
        <p:grpSpPr>
          <a:xfrm>
            <a:off x="1942266" y="1565258"/>
            <a:ext cx="1900807" cy="617371"/>
            <a:chOff x="1721012" y="996036"/>
            <a:chExt cx="2061613" cy="669600"/>
          </a:xfrm>
        </p:grpSpPr>
        <p:cxnSp>
          <p:nvCxnSpPr>
            <p:cNvPr id="198" name="Google Shape;198;p33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99" name="Google Shape;199;p33"/>
            <p:cNvSpPr txBox="1"/>
            <p:nvPr/>
          </p:nvSpPr>
          <p:spPr>
            <a:xfrm>
              <a:off x="1721012" y="996036"/>
              <a:ext cx="1674406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Bellota Text"/>
                  <a:ea typeface="Bellota Text"/>
                  <a:cs typeface="Bellota Text"/>
                  <a:sym typeface="Bellota Text"/>
                </a:rPr>
                <a:t>Scan The Data</a:t>
              </a:r>
              <a:endParaRPr sz="1200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</p:grpSp>
      <p:grpSp>
        <p:nvGrpSpPr>
          <p:cNvPr id="200" name="Google Shape;200;p33"/>
          <p:cNvGrpSpPr/>
          <p:nvPr/>
        </p:nvGrpSpPr>
        <p:grpSpPr>
          <a:xfrm>
            <a:off x="2107494" y="3553330"/>
            <a:ext cx="1734496" cy="617371"/>
            <a:chOff x="1900218" y="3152297"/>
            <a:chExt cx="1881232" cy="669600"/>
          </a:xfrm>
        </p:grpSpPr>
        <p:cxnSp>
          <p:nvCxnSpPr>
            <p:cNvPr id="201" name="Google Shape;201;p33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02" name="Google Shape;202;p33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Bellota Text"/>
                  <a:ea typeface="Bellota Text"/>
                  <a:cs typeface="Bellota Text"/>
                  <a:sym typeface="Bellota Text"/>
                </a:rPr>
                <a:t>Push it back to the linked list in that index</a:t>
              </a:r>
              <a:endParaRPr sz="12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</p:grpSp>
      <p:sp>
        <p:nvSpPr>
          <p:cNvPr id="203" name="Google Shape;203;p33"/>
          <p:cNvSpPr/>
          <p:nvPr/>
        </p:nvSpPr>
        <p:spPr>
          <a:xfrm rot="-1800006" flipH="1">
            <a:off x="3326099" y="1648584"/>
            <a:ext cx="2480992" cy="2480992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33"/>
          <p:cNvGrpSpPr/>
          <p:nvPr/>
        </p:nvGrpSpPr>
        <p:grpSpPr>
          <a:xfrm>
            <a:off x="5282131" y="3553330"/>
            <a:ext cx="1724442" cy="617371"/>
            <a:chOff x="5343425" y="3152297"/>
            <a:chExt cx="1870327" cy="669600"/>
          </a:xfrm>
        </p:grpSpPr>
        <p:cxnSp>
          <p:nvCxnSpPr>
            <p:cNvPr id="205" name="Google Shape;205;p33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06" name="Google Shape;206;p33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Bellota Text"/>
                  <a:ea typeface="Bellota Text"/>
                  <a:cs typeface="Bellota Text"/>
                  <a:sym typeface="Bellota Text"/>
                </a:rPr>
                <a:t>Look up the array index in the list</a:t>
              </a:r>
              <a:endParaRPr sz="1200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</p:grpSp>
      <p:grpSp>
        <p:nvGrpSpPr>
          <p:cNvPr id="207" name="Google Shape;207;p33"/>
          <p:cNvGrpSpPr/>
          <p:nvPr/>
        </p:nvGrpSpPr>
        <p:grpSpPr>
          <a:xfrm>
            <a:off x="5283376" y="1565258"/>
            <a:ext cx="2005126" cy="617371"/>
            <a:chOff x="5344775" y="996036"/>
            <a:chExt cx="2174757" cy="669600"/>
          </a:xfrm>
        </p:grpSpPr>
        <p:cxnSp>
          <p:nvCxnSpPr>
            <p:cNvPr id="208" name="Google Shape;208;p33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09" name="Google Shape;209;p33"/>
            <p:cNvSpPr txBox="1"/>
            <p:nvPr/>
          </p:nvSpPr>
          <p:spPr>
            <a:xfrm>
              <a:off x="5718552" y="996036"/>
              <a:ext cx="180098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Bellota Text"/>
                  <a:ea typeface="Bellota Text"/>
                  <a:cs typeface="Bellota Text"/>
                  <a:sym typeface="Bellota Text"/>
                </a:rPr>
                <a:t>Divide the data with the hash to get the index.</a:t>
              </a:r>
              <a:endParaRPr sz="1200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</p:grpSp>
      <p:sp>
        <p:nvSpPr>
          <p:cNvPr id="210" name="Google Shape;210;p33"/>
          <p:cNvSpPr txBox="1"/>
          <p:nvPr/>
        </p:nvSpPr>
        <p:spPr>
          <a:xfrm>
            <a:off x="3901267" y="2542949"/>
            <a:ext cx="13311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  <a:t>Insertion</a:t>
            </a:r>
            <a:endParaRPr sz="1200" dirty="0">
              <a:solidFill>
                <a:schemeClr val="dk2"/>
              </a:solidFill>
              <a:latin typeface="Bellota Text Light"/>
              <a:ea typeface="Bellota Text Light"/>
              <a:cs typeface="Bellota Text Light"/>
              <a:sym typeface="Bellota Text Light"/>
            </a:endParaRPr>
          </a:p>
        </p:txBody>
      </p:sp>
      <p:sp>
        <p:nvSpPr>
          <p:cNvPr id="211" name="Google Shape;211;p33"/>
          <p:cNvSpPr/>
          <p:nvPr/>
        </p:nvSpPr>
        <p:spPr>
          <a:xfrm rot="1800006">
            <a:off x="3324184" y="1648584"/>
            <a:ext cx="2480992" cy="2480992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9000866">
            <a:off x="3318843" y="1648213"/>
            <a:ext cx="2480282" cy="2480282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/>
          <p:nvPr/>
        </p:nvSpPr>
        <p:spPr>
          <a:xfrm rot="-9000866" flipH="1">
            <a:off x="3325778" y="1648904"/>
            <a:ext cx="2480282" cy="2480282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/>
          <p:nvPr/>
        </p:nvSpPr>
        <p:spPr>
          <a:xfrm rot="8100000">
            <a:off x="3274738" y="2728306"/>
            <a:ext cx="334744" cy="33474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-2700000">
            <a:off x="5517352" y="2721703"/>
            <a:ext cx="334744" cy="3347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/>
          <p:nvPr/>
        </p:nvSpPr>
        <p:spPr>
          <a:xfrm rot="2700000">
            <a:off x="4395721" y="3839801"/>
            <a:ext cx="334744" cy="334744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 rot="-8100000">
            <a:off x="4396360" y="1594273"/>
            <a:ext cx="334744" cy="33474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03316-46EC-4961-988F-967DFD7B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Search Function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FAD86-B9EF-4870-897C-8D18D673A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 err="1"/>
              <a:t>Apa</a:t>
            </a:r>
            <a:r>
              <a:rPr lang="en-US" sz="1050" dirty="0"/>
              <a:t> </a:t>
            </a:r>
            <a:r>
              <a:rPr lang="en-US" sz="1050" dirty="0" err="1"/>
              <a:t>guna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struktur</a:t>
            </a:r>
            <a:r>
              <a:rPr lang="en-US" sz="1050" dirty="0"/>
              <a:t> data </a:t>
            </a:r>
            <a:r>
              <a:rPr lang="en-US" sz="1050" dirty="0" err="1"/>
              <a:t>tanpa</a:t>
            </a:r>
            <a:r>
              <a:rPr lang="en-US" sz="1050" dirty="0"/>
              <a:t> </a:t>
            </a:r>
            <a:r>
              <a:rPr lang="en-US" sz="1050" dirty="0" err="1"/>
              <a:t>kemampuan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mencari</a:t>
            </a:r>
            <a:r>
              <a:rPr lang="en-US" sz="1050" dirty="0"/>
              <a:t> data </a:t>
            </a:r>
            <a:r>
              <a:rPr lang="en-US" sz="1050" dirty="0" err="1"/>
              <a:t>tertentu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struktur</a:t>
            </a:r>
            <a:r>
              <a:rPr lang="en-US" sz="1050" dirty="0"/>
              <a:t>.</a:t>
            </a:r>
          </a:p>
          <a:p>
            <a:r>
              <a:rPr lang="en-US" sz="1050" dirty="0" err="1"/>
              <a:t>Menurut</a:t>
            </a:r>
            <a:r>
              <a:rPr lang="en-US" sz="1050" dirty="0"/>
              <a:t> </a:t>
            </a:r>
            <a:r>
              <a:rPr lang="en-US" sz="1050" dirty="0" err="1"/>
              <a:t>kode</a:t>
            </a:r>
            <a:r>
              <a:rPr lang="en-US" sz="1050" dirty="0"/>
              <a:t> di </a:t>
            </a:r>
            <a:r>
              <a:rPr lang="en-US" sz="1050" dirty="0" err="1"/>
              <a:t>sebelah</a:t>
            </a:r>
            <a:r>
              <a:rPr lang="en-US" sz="1050" dirty="0"/>
              <a:t> </a:t>
            </a:r>
            <a:r>
              <a:rPr lang="en-US" sz="1050" dirty="0" err="1"/>
              <a:t>kanan</a:t>
            </a:r>
            <a:endParaRPr lang="en-US" sz="1050" dirty="0"/>
          </a:p>
          <a:p>
            <a:pPr lvl="1"/>
            <a:r>
              <a:rPr lang="en-US" sz="1000" dirty="0" err="1"/>
              <a:t>Pertama</a:t>
            </a:r>
            <a:r>
              <a:rPr lang="en-US" sz="1000" dirty="0"/>
              <a:t> </a:t>
            </a:r>
            <a:r>
              <a:rPr lang="en-US" sz="1000" dirty="0" err="1"/>
              <a:t>kita</a:t>
            </a:r>
            <a:r>
              <a:rPr lang="en-US" sz="1000" dirty="0"/>
              <a:t> </a:t>
            </a:r>
            <a:r>
              <a:rPr lang="en-US" sz="1000" dirty="0" err="1"/>
              <a:t>memindai</a:t>
            </a:r>
            <a:r>
              <a:rPr lang="en-US" sz="1000" dirty="0"/>
              <a:t> input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cin</a:t>
            </a:r>
            <a:r>
              <a:rPr lang="en-US" sz="1000" dirty="0"/>
              <a:t> dan </a:t>
            </a:r>
            <a:r>
              <a:rPr lang="en-US" sz="1000" dirty="0" err="1"/>
              <a:t>menghitung</a:t>
            </a:r>
            <a:r>
              <a:rPr lang="en-US" sz="1000" dirty="0"/>
              <a:t> </a:t>
            </a:r>
            <a:r>
              <a:rPr lang="en-US" sz="1000" dirty="0" err="1"/>
              <a:t>indeks</a:t>
            </a:r>
            <a:r>
              <a:rPr lang="en-US" sz="1000" dirty="0"/>
              <a:t> input </a:t>
            </a:r>
            <a:r>
              <a:rPr lang="en-US" sz="1000" dirty="0" err="1"/>
              <a:t>tersebut</a:t>
            </a:r>
            <a:r>
              <a:rPr lang="en-US" sz="1000" dirty="0"/>
              <a:t>.</a:t>
            </a:r>
          </a:p>
          <a:p>
            <a:pPr lvl="1"/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kita</a:t>
            </a:r>
            <a:r>
              <a:rPr lang="en-US" sz="1000" dirty="0"/>
              <a:t> </a:t>
            </a:r>
            <a:r>
              <a:rPr lang="en-US" sz="1000" dirty="0" err="1"/>
              <a:t>membuat</a:t>
            </a:r>
            <a:r>
              <a:rPr lang="en-US" sz="1000" dirty="0"/>
              <a:t> iterator (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istilah</a:t>
            </a:r>
            <a:r>
              <a:rPr lang="en-US" sz="1000" dirty="0"/>
              <a:t> </a:t>
            </a:r>
            <a:r>
              <a:rPr lang="en-US" sz="1000" dirty="0" err="1"/>
              <a:t>awam</a:t>
            </a:r>
            <a:r>
              <a:rPr lang="en-US" sz="1000" dirty="0"/>
              <a:t> </a:t>
            </a:r>
            <a:r>
              <a:rPr lang="en-US" sz="1000" dirty="0" err="1"/>
              <a:t>hanya</a:t>
            </a:r>
            <a:r>
              <a:rPr lang="en-US" sz="1000" dirty="0"/>
              <a:t> </a:t>
            </a:r>
            <a:r>
              <a:rPr lang="en-US" sz="1000" dirty="0" err="1"/>
              <a:t>sebuah</a:t>
            </a:r>
            <a:r>
              <a:rPr lang="en-US" sz="1000" dirty="0"/>
              <a:t> pointer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tipe</a:t>
            </a:r>
            <a:r>
              <a:rPr lang="en-US" sz="1000" dirty="0"/>
              <a:t> data yang </a:t>
            </a:r>
            <a:r>
              <a:rPr lang="en-US" sz="1000" dirty="0" err="1"/>
              <a:t>sama</a:t>
            </a:r>
            <a:r>
              <a:rPr lang="en-US" sz="1000" dirty="0"/>
              <a:t>) dan </a:t>
            </a:r>
            <a:r>
              <a:rPr lang="en-US" sz="1000" dirty="0" err="1"/>
              <a:t>menetapkannya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awal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linked list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indeks</a:t>
            </a:r>
            <a:r>
              <a:rPr lang="en-US" sz="1000" dirty="0"/>
              <a:t> yang </a:t>
            </a:r>
            <a:r>
              <a:rPr lang="en-US" sz="1000" dirty="0" err="1"/>
              <a:t>sama</a:t>
            </a:r>
            <a:r>
              <a:rPr lang="en-US" sz="1000" dirty="0"/>
              <a:t>.</a:t>
            </a:r>
          </a:p>
          <a:p>
            <a:pPr lvl="1"/>
            <a:r>
              <a:rPr lang="en-US" sz="1000" dirty="0"/>
              <a:t>Pointer </a:t>
            </a:r>
            <a:r>
              <a:rPr lang="en-US" sz="1000" dirty="0" err="1"/>
              <a:t>tersebut</a:t>
            </a:r>
            <a:r>
              <a:rPr lang="en-US" sz="1000" dirty="0"/>
              <a:t> </a:t>
            </a:r>
            <a:r>
              <a:rPr lang="en-US" sz="1000" dirty="0" err="1"/>
              <a:t>beriterasi</a:t>
            </a:r>
            <a:r>
              <a:rPr lang="en-US" sz="1000" dirty="0"/>
              <a:t> </a:t>
            </a:r>
            <a:r>
              <a:rPr lang="en-US" sz="1000" dirty="0" err="1"/>
              <a:t>hingga</a:t>
            </a:r>
            <a:r>
              <a:rPr lang="en-US" sz="1000" dirty="0"/>
              <a:t>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break </a:t>
            </a:r>
            <a:r>
              <a:rPr lang="en-US" sz="1000" dirty="0" err="1"/>
              <a:t>saat</a:t>
            </a:r>
            <a:r>
              <a:rPr lang="en-US" sz="1000" dirty="0"/>
              <a:t> </a:t>
            </a:r>
            <a:r>
              <a:rPr lang="en-US" sz="1000" dirty="0" err="1"/>
              <a:t>menemukan</a:t>
            </a:r>
            <a:r>
              <a:rPr lang="en-US" sz="1000" dirty="0"/>
              <a:t> data pada linked list.</a:t>
            </a:r>
            <a:endParaRPr lang="en-ID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C1F8B-4E8A-42EF-B1BE-B68EB56CC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BFE1B8B-3AE4-4AE1-9C44-13B56E30D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94188"/>
              </p:ext>
            </p:extLst>
          </p:nvPr>
        </p:nvGraphicFramePr>
        <p:xfrm>
          <a:off x="4395850" y="1950432"/>
          <a:ext cx="4000611" cy="206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6739920" imgH="3479760" progId="Word.OpenDocumentText.12">
                  <p:embed/>
                </p:oleObj>
              </mc:Choice>
              <mc:Fallback>
                <p:oleObj name="Document" r:id="rId3" imgW="6739920" imgH="3479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5850" y="1950432"/>
                        <a:ext cx="4000611" cy="2065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55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107-A61C-40F7-87B0-A0D5813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Deletion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ADF2-1A84-4C6B-AF20-280D17A82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Prinsipnya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.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menghapus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yang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Hal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data yang </a:t>
            </a:r>
            <a:r>
              <a:rPr lang="en-US" sz="1200" dirty="0" err="1"/>
              <a:t>diinginkan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endParaRPr lang="en-US" sz="1200" dirty="0"/>
          </a:p>
          <a:p>
            <a:pPr lvl="1">
              <a:buFont typeface="+mj-lt"/>
              <a:buAutoNum type="arabicPeriod"/>
            </a:pPr>
            <a:r>
              <a:rPr lang="en-US" sz="1200" dirty="0"/>
              <a:t>Ketika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menemukan</a:t>
            </a:r>
            <a:r>
              <a:rPr lang="en-US" sz="1200" dirty="0"/>
              <a:t> data,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erase </a:t>
            </a:r>
            <a:r>
              <a:rPr lang="en-US" sz="1200" dirty="0" err="1"/>
              <a:t>bawaan</a:t>
            </a:r>
            <a:r>
              <a:rPr lang="en-US" sz="1200" dirty="0"/>
              <a:t> std::list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menghapusnya</a:t>
            </a:r>
            <a:r>
              <a:rPr lang="en-US" sz="1200" dirty="0"/>
              <a:t>.</a:t>
            </a:r>
            <a:endParaRPr lang="en-ID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B7758-BA4A-44DF-A3C4-C1402B94C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CA65C39-BF9F-411F-A698-A1013861A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5327"/>
              </p:ext>
            </p:extLst>
          </p:nvPr>
        </p:nvGraphicFramePr>
        <p:xfrm>
          <a:off x="4748152" y="1633650"/>
          <a:ext cx="35433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3543840" imgH="2666880" progId="Word.OpenDocumentText.12">
                  <p:embed/>
                </p:oleObj>
              </mc:Choice>
              <mc:Fallback>
                <p:oleObj name="Document" r:id="rId3" imgW="3543840" imgH="2666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8152" y="1633650"/>
                        <a:ext cx="35433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89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5937-2341-473F-B081-AC2EE9A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Showing all the data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4F841-8812-4F1C-8EC2-EB49F1BE9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Mencetak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Hash </a:t>
            </a:r>
            <a:r>
              <a:rPr lang="en-US" sz="1200" dirty="0" err="1"/>
              <a:t>tidaklah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. Pada </a:t>
            </a:r>
            <a:r>
              <a:rPr lang="en-US" sz="1200" dirty="0" err="1"/>
              <a:t>dasarnya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mencetak</a:t>
            </a:r>
            <a:r>
              <a:rPr lang="en-US" sz="1200" dirty="0"/>
              <a:t> daftar yang </a:t>
            </a:r>
            <a:r>
              <a:rPr lang="en-US" sz="1200" dirty="0" err="1"/>
              <a:t>ditautkan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iterator.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lingkaran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0 </a:t>
            </a:r>
            <a:r>
              <a:rPr lang="en-US" sz="1200" dirty="0" err="1"/>
              <a:t>hingga</a:t>
            </a:r>
            <a:r>
              <a:rPr lang="en-US" sz="1200" dirty="0"/>
              <a:t> 1000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linked list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dan </a:t>
            </a:r>
            <a:r>
              <a:rPr lang="en-US" sz="1200" dirty="0" err="1"/>
              <a:t>cetak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data di </a:t>
            </a:r>
            <a:r>
              <a:rPr lang="en-US" sz="1200" dirty="0" err="1"/>
              <a:t>dalamnya</a:t>
            </a:r>
            <a:r>
              <a:rPr lang="en-US" sz="1200" dirty="0"/>
              <a:t>.</a:t>
            </a:r>
            <a:endParaRPr lang="en-ID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BE24-EB14-4EE5-B8D6-081D5C0BF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A2C7D8-81B8-4140-953F-2B9AE8BD2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275511"/>
              </p:ext>
            </p:extLst>
          </p:nvPr>
        </p:nvGraphicFramePr>
        <p:xfrm>
          <a:off x="4895850" y="1149550"/>
          <a:ext cx="29210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2921760" imgH="3479760" progId="Word.OpenDocumentText.12">
                  <p:embed/>
                </p:oleObj>
              </mc:Choice>
              <mc:Fallback>
                <p:oleObj name="Document" r:id="rId3" imgW="2921760" imgH="3479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0" y="1149550"/>
                        <a:ext cx="29210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64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2E5-44D0-4A04-A2BF-A87BDDDEC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Actual Code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ECC6-684A-48CF-9AA6-644878997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some tweaking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163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BE24-EB14-4EE5-B8D6-081D5C0BF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E2FD2-5C1F-486E-8B3D-DBD89FCBC181}"/>
              </a:ext>
            </a:extLst>
          </p:cNvPr>
          <p:cNvSpPr/>
          <p:nvPr/>
        </p:nvSpPr>
        <p:spPr>
          <a:xfrm>
            <a:off x="922020" y="832812"/>
            <a:ext cx="7650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9900"/>
                </a:solidFill>
                <a:latin typeface="Consolas" panose="020B0609020204030204" pitchFamily="49" charset="0"/>
              </a:rPr>
              <a:t>#include &lt;bits/</a:t>
            </a:r>
            <a:r>
              <a:rPr lang="en-ID" sz="1100" dirty="0" err="1">
                <a:solidFill>
                  <a:srgbClr val="339900"/>
                </a:solidFill>
                <a:latin typeface="Consolas" panose="020B0609020204030204" pitchFamily="49" charset="0"/>
              </a:rPr>
              <a:t>stdc</a:t>
            </a:r>
            <a:r>
              <a:rPr lang="en-ID" sz="1100" dirty="0">
                <a:solidFill>
                  <a:srgbClr val="339900"/>
                </a:solidFill>
                <a:latin typeface="Consolas" panose="020B0609020204030204" pitchFamily="49" charset="0"/>
              </a:rPr>
              <a:t>++.h&gt;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std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list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table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ID" sz="1100" dirty="0">
                <a:solidFill>
                  <a:srgbClr val="0000DD"/>
                </a:solidFill>
                <a:latin typeface="Consolas" panose="020B0609020204030204" pitchFamily="49" charset="0"/>
              </a:rPr>
              <a:t>1000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hnum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ID" sz="1100" dirty="0">
                <a:solidFill>
                  <a:srgbClr val="0000DD"/>
                </a:solidFill>
                <a:latin typeface="Consolas" panose="020B0609020204030204" pitchFamily="49" charset="0"/>
              </a:rPr>
              <a:t>997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main 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 </a:t>
            </a:r>
            <a:r>
              <a:rPr lang="en-ID" sz="11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</a:rPr>
              <a:t>"Hash Table"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</a:rPr>
              <a:t>"Scanning Query"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 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 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ID" sz="11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</a:rPr>
              <a:t>"(1) Insert (2) Find (3) Delete (4) Show All (0) Exit"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query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ID" sz="1100" dirty="0" err="1">
                <a:solidFill>
                  <a:srgbClr val="0000DD"/>
                </a:solidFill>
                <a:latin typeface="Consolas" panose="020B0609020204030204" pitchFamily="49" charset="0"/>
              </a:rPr>
              <a:t>cin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&gt;&gt;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query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query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ID" sz="11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in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ID" sz="1100" dirty="0" err="1">
                <a:solidFill>
                  <a:srgbClr val="0000DD"/>
                </a:solidFill>
                <a:latin typeface="Consolas" panose="020B0609020204030204" pitchFamily="49" charset="0"/>
              </a:rPr>
              <a:t>cin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&gt;&gt;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in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key</a:t>
            </a:r>
            <a:r>
              <a:rPr lang="en-ID" sz="11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in </a:t>
            </a:r>
            <a:r>
              <a:rPr lang="en-ID" sz="1100" dirty="0">
                <a:solidFill>
                  <a:srgbClr val="000040"/>
                </a:solidFill>
                <a:latin typeface="Consolas" panose="020B0609020204030204" pitchFamily="49" charset="0"/>
              </a:rPr>
              <a:t>%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ID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hnum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table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7788"/>
                </a:solidFill>
                <a:latin typeface="Consolas" panose="020B0609020204030204" pitchFamily="49" charset="0"/>
              </a:rPr>
              <a:t>push_back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in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ID" sz="11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ID" sz="11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ID" sz="11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4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EF80-6FE2-4683-B030-BFFDCE560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86D8B-7ABB-4918-9F5E-D4EE2F875E4D}"/>
              </a:ext>
            </a:extLst>
          </p:cNvPr>
          <p:cNvSpPr/>
          <p:nvPr/>
        </p:nvSpPr>
        <p:spPr>
          <a:xfrm>
            <a:off x="754380" y="761999"/>
            <a:ext cx="7635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query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10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in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 err="1">
                <a:solidFill>
                  <a:srgbClr val="0000DD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in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count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key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in 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%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hnum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list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007788"/>
                </a:solidFill>
                <a:latin typeface="Consolas" panose="020B0609020204030204" pitchFamily="49" charset="0"/>
              </a:rPr>
              <a:t>iterator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it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it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7788"/>
                </a:solidFill>
                <a:latin typeface="Consolas" panose="020B0609020204030204" pitchFamily="49" charset="0"/>
              </a:rPr>
              <a:t>begin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it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!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in 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&amp;&amp;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it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!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7788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it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++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count 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++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it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 </a:t>
            </a:r>
            <a:r>
              <a:rPr lang="en-US" sz="1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in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" Found on key : "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key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" on index number"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count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it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7788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 </a:t>
            </a:r>
            <a:r>
              <a:rPr lang="en-US" sz="1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in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" not found :("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21"/>
            </a:pPr>
            <a:r>
              <a:rPr 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1713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EF80-6FE2-4683-B030-BFFDCE560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86D8B-7ABB-4918-9F5E-D4EE2F875E4D}"/>
              </a:ext>
            </a:extLst>
          </p:cNvPr>
          <p:cNvSpPr/>
          <p:nvPr/>
        </p:nvSpPr>
        <p:spPr>
          <a:xfrm>
            <a:off x="754380" y="761999"/>
            <a:ext cx="7635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DD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 err="1">
                <a:solidFill>
                  <a:srgbClr val="0000DD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key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in </a:t>
            </a:r>
            <a:r>
              <a:rPr lang="en-US" sz="1200" dirty="0">
                <a:solidFill>
                  <a:srgbClr val="000040"/>
                </a:solidFill>
                <a:latin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hnum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list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7788"/>
                </a:solidFill>
                <a:latin typeface="Consolas" panose="020B0609020204030204" pitchFamily="49" charset="0"/>
              </a:rPr>
              <a:t>iterator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it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7788"/>
                </a:solidFill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it</a:t>
            </a:r>
            <a:r>
              <a:rPr lang="en-US" sz="1200" dirty="0">
                <a:solidFill>
                  <a:srgbClr val="000040"/>
                </a:solidFill>
                <a:latin typeface="Consolas" panose="020B0609020204030204" pitchFamily="49" charset="0"/>
              </a:rPr>
              <a:t>!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in </a:t>
            </a:r>
            <a:r>
              <a:rPr lang="en-US" sz="1200" dirty="0">
                <a:solidFill>
                  <a:srgbClr val="000040"/>
                </a:solidFill>
                <a:latin typeface="Consolas" panose="020B0609020204030204" pitchFamily="49" charset="0"/>
              </a:rPr>
              <a:t>&amp;&amp;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it</a:t>
            </a:r>
            <a:r>
              <a:rPr lang="en-US" sz="1200" dirty="0">
                <a:solidFill>
                  <a:srgbClr val="000040"/>
                </a:solidFill>
                <a:latin typeface="Consolas" panose="020B0609020204030204" pitchFamily="49" charset="0"/>
              </a:rPr>
              <a:t>!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7788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it</a:t>
            </a:r>
            <a:r>
              <a:rPr lang="en-US" sz="1200" dirty="0">
                <a:solidFill>
                  <a:srgbClr val="00004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it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7788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 </a:t>
            </a:r>
            <a:r>
              <a:rPr lang="en-US" sz="12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 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" Not Found"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table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7788"/>
                </a:solidFill>
                <a:latin typeface="Consolas" panose="020B0609020204030204" pitchFamily="49" charset="0"/>
              </a:rPr>
              <a:t>erase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it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43"/>
            </a:pP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6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EF80-6FE2-4683-B030-BFFDCE560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2B8BCC-5712-486D-8DBD-FA0E8EED3558}"/>
              </a:ext>
            </a:extLst>
          </p:cNvPr>
          <p:cNvSpPr/>
          <p:nvPr/>
        </p:nvSpPr>
        <p:spPr>
          <a:xfrm>
            <a:off x="746760" y="731521"/>
            <a:ext cx="76657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query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800" dirty="0">
                <a:solidFill>
                  <a:srgbClr val="0000DD"/>
                </a:solidFill>
                <a:latin typeface="Consolas" panose="020B0609020204030204" pitchFamily="49" charset="0"/>
              </a:rPr>
              <a:t>4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DD"/>
                </a:solidFill>
                <a:latin typeface="Consolas" panose="020B0609020204030204" pitchFamily="49" charset="0"/>
              </a:rPr>
              <a:t>1000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40"/>
                </a:solidFill>
                <a:latin typeface="Consolas" panose="020B0609020204030204" pitchFamily="49" charset="0"/>
              </a:rPr>
              <a:t>++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list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>
                <a:solidFill>
                  <a:srgbClr val="007788"/>
                </a:solidFill>
                <a:latin typeface="Consolas" panose="020B0609020204030204" pitchFamily="49" charset="0"/>
              </a:rPr>
              <a:t>iterator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it2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40"/>
                </a:solidFill>
                <a:latin typeface="Consolas" panose="020B0609020204030204" pitchFamily="49" charset="0"/>
              </a:rPr>
              <a:t>!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7788"/>
                </a:solidFill>
                <a:latin typeface="Consolas" panose="020B0609020204030204" pitchFamily="49" charset="0"/>
              </a:rPr>
              <a:t>empty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it2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7788"/>
                </a:solidFill>
                <a:latin typeface="Consolas" panose="020B0609020204030204" pitchFamily="49" charset="0"/>
              </a:rPr>
              <a:t>begin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it2</a:t>
            </a:r>
            <a:r>
              <a:rPr lang="en-US" sz="800" dirty="0">
                <a:solidFill>
                  <a:srgbClr val="000040"/>
                </a:solidFill>
                <a:latin typeface="Consolas" panose="020B0609020204030204" pitchFamily="49" charset="0"/>
              </a:rPr>
              <a:t>!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7788"/>
                </a:solidFill>
                <a:latin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it2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table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7788"/>
                </a:solidFill>
                <a:latin typeface="Consolas" panose="020B0609020204030204" pitchFamily="49" charset="0"/>
              </a:rPr>
              <a:t>begin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     </a:t>
            </a:r>
            <a:r>
              <a:rPr lang="en-US" sz="8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it2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 </a:t>
            </a:r>
            <a:r>
              <a:rPr lang="en-US" sz="8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" --&gt; "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it2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</a:t>
            </a: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     it2</a:t>
            </a:r>
            <a:r>
              <a:rPr lang="en-US" sz="800" dirty="0">
                <a:solidFill>
                  <a:srgbClr val="000040"/>
                </a:solidFill>
                <a:latin typeface="Consolas" panose="020B0609020204030204" pitchFamily="49" charset="0"/>
              </a:rPr>
              <a:t>++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    </a:t>
            </a:r>
            <a:r>
              <a:rPr lang="en-US" sz="8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333333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query</a:t>
            </a:r>
            <a:r>
              <a:rPr lang="en-US" sz="800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sz="8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 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   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pPr fontAlgn="t">
              <a:buFont typeface="+mj-lt"/>
              <a:buAutoNum type="arabicPeriod" startAt="61"/>
            </a:pP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0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382E-FB86-49E8-A507-F6A0372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800" y="1991850"/>
            <a:ext cx="5288400" cy="1159800"/>
          </a:xfrm>
        </p:spPr>
        <p:txBody>
          <a:bodyPr/>
          <a:lstStyle/>
          <a:p>
            <a:r>
              <a:rPr lang="en-US" dirty="0"/>
              <a:t>I/O of the Code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43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What is a Hash Table ?</a:t>
            </a:r>
            <a:endParaRPr dirty="0"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4747954" y="1633650"/>
            <a:ext cx="3313800" cy="16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err="1"/>
              <a:t>Idealnya</a:t>
            </a:r>
            <a:r>
              <a:rPr lang="en-US" sz="1200" dirty="0"/>
              <a:t>, </a:t>
            </a:r>
            <a:r>
              <a:rPr lang="en-US" sz="1200" dirty="0" err="1"/>
              <a:t>fungsi</a:t>
            </a:r>
            <a:r>
              <a:rPr lang="en-US" sz="1200" dirty="0"/>
              <a:t> hash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menetapkan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bucket </a:t>
            </a:r>
            <a:r>
              <a:rPr lang="en-US" sz="1200" dirty="0" err="1"/>
              <a:t>unik</a:t>
            </a:r>
            <a:r>
              <a:rPr lang="en-US" sz="1200" dirty="0"/>
              <a:t>,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desain</a:t>
            </a:r>
            <a:r>
              <a:rPr lang="en-US" sz="1200" dirty="0"/>
              <a:t> hash table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hash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sempurna</a:t>
            </a:r>
            <a:r>
              <a:rPr lang="en-US" sz="1200" dirty="0"/>
              <a:t>,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 </a:t>
            </a:r>
            <a:r>
              <a:rPr lang="en-US" sz="1200" dirty="0" err="1"/>
              <a:t>benturan</a:t>
            </a:r>
            <a:r>
              <a:rPr lang="en-US" sz="1200" dirty="0"/>
              <a:t> hash di mana </a:t>
            </a:r>
            <a:r>
              <a:rPr lang="en-US" sz="1200" dirty="0" err="1"/>
              <a:t>fungsi</a:t>
            </a:r>
            <a:r>
              <a:rPr lang="en-US" sz="1200" dirty="0"/>
              <a:t> hash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. </a:t>
            </a:r>
            <a:r>
              <a:rPr lang="en-US" sz="1200" dirty="0" err="1"/>
              <a:t>Tabrakan</a:t>
            </a:r>
            <a:r>
              <a:rPr lang="en-US" sz="1200" dirty="0"/>
              <a:t> </a:t>
            </a:r>
            <a:r>
              <a:rPr lang="en-US" sz="1200" dirty="0" err="1"/>
              <a:t>semacam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selalu</a:t>
            </a:r>
            <a:r>
              <a:rPr lang="en-US" sz="1200" dirty="0"/>
              <a:t> </a:t>
            </a:r>
            <a:r>
              <a:rPr lang="en-US" sz="1200" dirty="0" err="1"/>
              <a:t>diakomodasikan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1082050" y="1633650"/>
            <a:ext cx="3313800" cy="16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komputasi</a:t>
            </a:r>
            <a:r>
              <a:rPr lang="en-US" sz="1200" dirty="0"/>
              <a:t>, hash table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struktur</a:t>
            </a:r>
            <a:r>
              <a:rPr lang="en-US" sz="1200" dirty="0"/>
              <a:t> data yang </a:t>
            </a:r>
            <a:r>
              <a:rPr lang="en-US" sz="1200" dirty="0" err="1"/>
              <a:t>mengimplementasikan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</a:t>
            </a:r>
            <a:r>
              <a:rPr lang="en-US" sz="1200" dirty="0" err="1"/>
              <a:t>abstrak</a:t>
            </a:r>
            <a:r>
              <a:rPr lang="en-US" sz="1200" dirty="0"/>
              <a:t> array </a:t>
            </a:r>
            <a:r>
              <a:rPr lang="en-US" sz="1200" dirty="0" err="1"/>
              <a:t>asosiatif</a:t>
            </a:r>
            <a:r>
              <a:rPr lang="en-US" sz="1200" dirty="0"/>
              <a:t>, </a:t>
            </a:r>
            <a:r>
              <a:rPr lang="en-US" sz="1200" dirty="0" err="1"/>
              <a:t>struktur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memetakan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. </a:t>
            </a:r>
            <a:r>
              <a:rPr lang="en-US" sz="1200" dirty="0" err="1"/>
              <a:t>Tabel</a:t>
            </a:r>
            <a:r>
              <a:rPr lang="en-US" sz="1200" dirty="0"/>
              <a:t> hash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hash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menghitung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, juga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hash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 </a:t>
            </a:r>
            <a:r>
              <a:rPr lang="en-US" sz="1200" dirty="0" err="1"/>
              <a:t>dari</a:t>
            </a:r>
            <a:r>
              <a:rPr lang="en-US" sz="1200" dirty="0"/>
              <a:t> bucket </a:t>
            </a:r>
            <a:r>
              <a:rPr lang="en-US" sz="1200" dirty="0" err="1"/>
              <a:t>atau</a:t>
            </a:r>
            <a:r>
              <a:rPr lang="en-US" sz="1200" dirty="0"/>
              <a:t> slot, </a:t>
            </a:r>
            <a:r>
              <a:rPr lang="en-US" sz="1200" dirty="0" err="1"/>
              <a:t>dari</a:t>
            </a:r>
            <a:r>
              <a:rPr lang="en-US" sz="1200" dirty="0"/>
              <a:t> mana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diinginkan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.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, </a:t>
            </a:r>
            <a:r>
              <a:rPr lang="en-US" sz="1200" dirty="0" err="1"/>
              <a:t>kuncinya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hash dan hash yang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menunjukkan</a:t>
            </a:r>
            <a:r>
              <a:rPr lang="en-US" sz="1200" dirty="0"/>
              <a:t> di mana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disimpan</a:t>
            </a:r>
            <a:r>
              <a:rPr lang="en-US" sz="1200" dirty="0"/>
              <a:t>.</a:t>
            </a:r>
            <a:endParaRPr sz="1900" dirty="0"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7BAA57-82EC-4D5C-BC9E-A6094A3E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652462"/>
            <a:ext cx="4248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6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554B3-D287-47EC-8846-6F01B16E34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191AB-BC59-4801-BC85-0CBD4106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17" y="364625"/>
            <a:ext cx="3634766" cy="44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1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156BA-3BB3-49F9-83EA-D9C535D006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6FA9C-52FF-4FFE-AAA0-A07D1044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93676"/>
            <a:ext cx="7915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18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382E-FB86-49E8-A507-F6A0372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800" y="1991850"/>
            <a:ext cx="5288400" cy="1159800"/>
          </a:xfrm>
        </p:spPr>
        <p:txBody>
          <a:bodyPr/>
          <a:lstStyle/>
          <a:p>
            <a:r>
              <a:rPr lang="en-US" dirty="0"/>
              <a:t>Advantages and Weakness of Hash Table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23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F65CD-133B-4211-9C92-5F35872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and Disadvantages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792FD-2811-484C-BFE9-336D1B5B7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err="1"/>
              <a:t>Keuntungan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 dan insert </a:t>
            </a:r>
            <a:r>
              <a:rPr lang="en-US" sz="1200" dirty="0" err="1"/>
              <a:t>cepat</a:t>
            </a:r>
            <a:r>
              <a:rPr lang="en-US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situasi</a:t>
            </a:r>
            <a:r>
              <a:rPr lang="en-US" sz="1200" dirty="0"/>
              <a:t>, hash table </a:t>
            </a:r>
            <a:r>
              <a:rPr lang="en-US" sz="1200" dirty="0" err="1"/>
              <a:t>ternyata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efisien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search trees </a:t>
            </a:r>
            <a:r>
              <a:rPr lang="en-US" sz="1200" dirty="0" err="1"/>
              <a:t>atau</a:t>
            </a:r>
            <a:r>
              <a:rPr lang="en-US" sz="1200" dirty="0"/>
              <a:t> lookup structure </a:t>
            </a:r>
            <a:r>
              <a:rPr lang="en-US" sz="1200" dirty="0" err="1"/>
              <a:t>lainnya</a:t>
            </a:r>
            <a:r>
              <a:rPr lang="en-US" sz="1200" dirty="0"/>
              <a:t>.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alasan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, </a:t>
            </a:r>
            <a:r>
              <a:rPr lang="en-US" sz="1200" dirty="0" err="1"/>
              <a:t>terutama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array </a:t>
            </a:r>
            <a:r>
              <a:rPr lang="en-US" sz="1200" dirty="0" err="1"/>
              <a:t>asosiatif</a:t>
            </a:r>
            <a:r>
              <a:rPr lang="en-US" sz="1200" dirty="0"/>
              <a:t>, database indexing data, cache dan set.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CB19A-E036-4BAC-AF2D-A669FC5737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Hash collisions </a:t>
            </a:r>
            <a:r>
              <a:rPr lang="en-US" sz="1200" dirty="0" err="1"/>
              <a:t>praktis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dihindari</a:t>
            </a:r>
            <a:r>
              <a:rPr lang="en-US" sz="1200" dirty="0"/>
              <a:t>. </a:t>
            </a:r>
            <a:r>
              <a:rPr lang="en-US" sz="1200" dirty="0" err="1"/>
              <a:t>ketika</a:t>
            </a:r>
            <a:r>
              <a:rPr lang="en-US" sz="1200" dirty="0"/>
              <a:t> hashing subset </a:t>
            </a:r>
            <a:r>
              <a:rPr lang="en-US" sz="1200" dirty="0" err="1"/>
              <a:t>acak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array yang </a:t>
            </a:r>
            <a:r>
              <a:rPr lang="en-US" sz="1200" dirty="0" err="1"/>
              <a:t>besar</a:t>
            </a:r>
            <a:r>
              <a:rPr lang="en-US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Tabel</a:t>
            </a:r>
            <a:r>
              <a:rPr lang="en-US" sz="1200" dirty="0"/>
              <a:t> hash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efisien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collisions.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Tabel</a:t>
            </a:r>
            <a:r>
              <a:rPr lang="en-US" sz="1200" dirty="0"/>
              <a:t> hash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null, </a:t>
            </a:r>
            <a:r>
              <a:rPr lang="en-US" sz="1200" dirty="0" err="1"/>
              <a:t>seperti</a:t>
            </a:r>
            <a:r>
              <a:rPr lang="en-US" sz="1200" dirty="0"/>
              <a:t> hash map.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Hash table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terlokalisir</a:t>
            </a:r>
            <a:r>
              <a:rPr lang="en-US" sz="1200" dirty="0"/>
              <a:t> </a:t>
            </a:r>
            <a:r>
              <a:rPr lang="en-US" sz="1200" dirty="0" err="1"/>
              <a:t>memorinya</a:t>
            </a:r>
            <a:r>
              <a:rPr lang="en-US" sz="1200" dirty="0"/>
              <a:t>,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linked list </a:t>
            </a:r>
            <a:r>
              <a:rPr lang="en-US" sz="1200" dirty="0" err="1"/>
              <a:t>sebagai</a:t>
            </a:r>
            <a:r>
              <a:rPr lang="en-US" sz="1200" dirty="0"/>
              <a:t> media </a:t>
            </a:r>
            <a:r>
              <a:rPr lang="en-US" sz="1200" dirty="0" err="1"/>
              <a:t>penyimpanan</a:t>
            </a:r>
            <a:r>
              <a:rPr lang="en-US" sz="1200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524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382E-FB86-49E8-A507-F6A0372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800" y="1991850"/>
            <a:ext cx="5288400" cy="1159800"/>
          </a:xfrm>
        </p:spPr>
        <p:txBody>
          <a:bodyPr/>
          <a:lstStyle/>
          <a:p>
            <a:r>
              <a:rPr lang="en-US" dirty="0"/>
              <a:t>Proving Hash Table’s Search Speed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8470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47307A-CF9F-4278-BA6A-CB3EEDE0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search time for Hash Table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A8D2-1DF2-452A-A38C-69489BDA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50" y="1633651"/>
            <a:ext cx="2054850" cy="2359200"/>
          </a:xfrm>
        </p:spPr>
        <p:txBody>
          <a:bodyPr/>
          <a:lstStyle/>
          <a:p>
            <a:r>
              <a:rPr lang="en-US" sz="1200" dirty="0" err="1"/>
              <a:t>Menggunakan</a:t>
            </a:r>
            <a:r>
              <a:rPr lang="en-US" sz="1200" dirty="0"/>
              <a:t> testcase </a:t>
            </a:r>
            <a:r>
              <a:rPr lang="en-US" sz="1200" dirty="0" err="1"/>
              <a:t>acak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10.000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unik</a:t>
            </a:r>
            <a:r>
              <a:rPr lang="en-US" sz="1200" dirty="0"/>
              <a:t> yang </a:t>
            </a:r>
            <a:r>
              <a:rPr lang="en-US" sz="1200" dirty="0" err="1"/>
              <a:t>berkisar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1 </a:t>
            </a:r>
            <a:r>
              <a:rPr lang="en-US" sz="1200" dirty="0" err="1"/>
              <a:t>hingga</a:t>
            </a:r>
            <a:r>
              <a:rPr lang="en-US" sz="1200" dirty="0"/>
              <a:t> 10.000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percobaan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dibutuhkan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1 </a:t>
            </a:r>
            <a:r>
              <a:rPr lang="en-US" sz="1200" dirty="0" err="1"/>
              <a:t>hingga</a:t>
            </a:r>
            <a:r>
              <a:rPr lang="en-US" sz="1200" dirty="0"/>
              <a:t> 10.000</a:t>
            </a:r>
            <a:endParaRPr lang="en-ID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08E29-C1CB-4C67-ABCC-8CBD57D5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24" y="1525701"/>
            <a:ext cx="4619226" cy="24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8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27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3" name="Google Shape;223;p34"/>
          <p:cNvGraphicFramePr/>
          <p:nvPr>
            <p:extLst>
              <p:ext uri="{D42A27DB-BD31-4B8C-83A1-F6EECF244321}">
                <p14:modId xmlns:p14="http://schemas.microsoft.com/office/powerpoint/2010/main" val="349828694"/>
              </p:ext>
            </p:extLst>
          </p:nvPr>
        </p:nvGraphicFramePr>
        <p:xfrm>
          <a:off x="752275" y="1311650"/>
          <a:ext cx="1694600" cy="3006150"/>
        </p:xfrm>
        <a:graphic>
          <a:graphicData uri="http://schemas.openxmlformats.org/drawingml/2006/table">
            <a:tbl>
              <a:tblPr>
                <a:noFill/>
                <a:tableStyleId>{F3AFEE05-51FB-4B7B-AF66-4D634196082D}</a:tableStyleId>
              </a:tblPr>
              <a:tblGrid>
                <a:gridCol w="8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Range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Time (s)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1 – 1.000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0,033000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1.001 – 2.000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0,068000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2.001 – 3.000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0,100000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3.001 -4.000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0,131000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9567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4.001 – 5.000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0,163000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15610"/>
                  </a:ext>
                </a:extLst>
              </a:tr>
            </a:tbl>
          </a:graphicData>
        </a:graphic>
      </p:graphicFrame>
      <p:graphicFrame>
        <p:nvGraphicFramePr>
          <p:cNvPr id="8" name="Google Shape;223;p34">
            <a:extLst>
              <a:ext uri="{FF2B5EF4-FFF2-40B4-BE49-F238E27FC236}">
                <a16:creationId xmlns:a16="http://schemas.microsoft.com/office/drawing/2014/main" id="{B88F66C9-8EA1-4E49-A858-66DE0236E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250836"/>
              </p:ext>
            </p:extLst>
          </p:nvPr>
        </p:nvGraphicFramePr>
        <p:xfrm>
          <a:off x="2615750" y="1311650"/>
          <a:ext cx="1681900" cy="3006150"/>
        </p:xfrm>
        <a:graphic>
          <a:graphicData uri="http://schemas.openxmlformats.org/drawingml/2006/table">
            <a:tbl>
              <a:tblPr>
                <a:noFill/>
                <a:tableStyleId>{F3AFEE05-51FB-4B7B-AF66-4D634196082D}</a:tableStyleId>
              </a:tblPr>
              <a:tblGrid>
                <a:gridCol w="8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Range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Time (s)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5.000 – 6.000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0,194000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6.001 – 7.000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0,225000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7.001 – 8.000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0,258000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8.001 -9.000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0,289000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9567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9.001 – 10.000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0,319000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15610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97F40F3-5BC5-4698-BF4E-FE580FCE6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586532"/>
              </p:ext>
            </p:extLst>
          </p:nvPr>
        </p:nvGraphicFramePr>
        <p:xfrm>
          <a:off x="4355307" y="1278657"/>
          <a:ext cx="4036318" cy="300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47307A-CF9F-4278-BA6A-CB3EEDE0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search time for 1,000,000 searches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A8D2-1DF2-452A-A38C-69489BDA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50" y="1633651"/>
            <a:ext cx="2054850" cy="2359200"/>
          </a:xfrm>
        </p:spPr>
        <p:txBody>
          <a:bodyPr/>
          <a:lstStyle/>
          <a:p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uji </a:t>
            </a:r>
            <a:r>
              <a:rPr lang="en-US" sz="1200" dirty="0" err="1"/>
              <a:t>acak</a:t>
            </a:r>
            <a:r>
              <a:rPr lang="en-US" sz="1200" dirty="0"/>
              <a:t> 1.000.000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unik</a:t>
            </a:r>
            <a:r>
              <a:rPr lang="en-US" sz="1200" dirty="0"/>
              <a:t> yang </a:t>
            </a:r>
            <a:r>
              <a:rPr lang="en-US" sz="1200" dirty="0" err="1"/>
              <a:t>berkisar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1 </a:t>
            </a:r>
            <a:r>
              <a:rPr lang="en-US" sz="1200" dirty="0" err="1"/>
              <a:t>hingga</a:t>
            </a:r>
            <a:r>
              <a:rPr lang="en-US" sz="1200" dirty="0"/>
              <a:t> 1.000.000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percobaan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diperlukan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1 </a:t>
            </a:r>
            <a:r>
              <a:rPr lang="en-US" sz="1200" dirty="0" err="1"/>
              <a:t>hingga</a:t>
            </a:r>
            <a:r>
              <a:rPr lang="en-US" sz="1200" dirty="0"/>
              <a:t> 1.000.000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1226E-09B4-40BC-BE21-0AD4FA92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1469605"/>
            <a:ext cx="4849090" cy="25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3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29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" name="Google Shape;223;p34">
            <a:extLst>
              <a:ext uri="{FF2B5EF4-FFF2-40B4-BE49-F238E27FC236}">
                <a16:creationId xmlns:a16="http://schemas.microsoft.com/office/drawing/2014/main" id="{B88F66C9-8EA1-4E49-A858-66DE0236E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924251"/>
              </p:ext>
            </p:extLst>
          </p:nvPr>
        </p:nvGraphicFramePr>
        <p:xfrm>
          <a:off x="2615750" y="1311650"/>
          <a:ext cx="1681900" cy="3006150"/>
        </p:xfrm>
        <a:graphic>
          <a:graphicData uri="http://schemas.openxmlformats.org/drawingml/2006/table">
            <a:tbl>
              <a:tblPr>
                <a:noFill/>
                <a:tableStyleId>{F3AFEE05-51FB-4B7B-AF66-4D634196082D}</a:tableStyleId>
              </a:tblPr>
              <a:tblGrid>
                <a:gridCol w="8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Range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Time (s)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500.001 - 6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18,40100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600.001 – 700.000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21,39100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700.001 – 800.000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24,43100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8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00.001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 -900.000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27,40700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9567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9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00.001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– 100.000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30,38900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15610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97F40F3-5BC5-4698-BF4E-FE580FCE6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71090"/>
              </p:ext>
            </p:extLst>
          </p:nvPr>
        </p:nvGraphicFramePr>
        <p:xfrm>
          <a:off x="4355307" y="1278657"/>
          <a:ext cx="4036318" cy="300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oogle Shape;223;p34">
            <a:extLst>
              <a:ext uri="{FF2B5EF4-FFF2-40B4-BE49-F238E27FC236}">
                <a16:creationId xmlns:a16="http://schemas.microsoft.com/office/drawing/2014/main" id="{8E964EC2-C733-4122-BC8D-F80C3AD4A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817161"/>
              </p:ext>
            </p:extLst>
          </p:nvPr>
        </p:nvGraphicFramePr>
        <p:xfrm>
          <a:off x="752275" y="1311896"/>
          <a:ext cx="1694600" cy="3005904"/>
        </p:xfrm>
        <a:graphic>
          <a:graphicData uri="http://schemas.openxmlformats.org/drawingml/2006/table">
            <a:tbl>
              <a:tblPr>
                <a:noFill/>
                <a:tableStyleId>{F3AFEE05-51FB-4B7B-AF66-4D634196082D}</a:tableStyleId>
              </a:tblPr>
              <a:tblGrid>
                <a:gridCol w="8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7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Range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Time (s)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1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 – 100.000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3,16800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100.001 – 200.000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6,25900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200.001 – 300.000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 9,45500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300.001 – 400.000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 12,45300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9567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4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00.001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 - 500.000</a:t>
                      </a:r>
                      <a:endParaRPr sz="10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15,41700</a:t>
                      </a:r>
                      <a:endParaRPr sz="10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1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927850" y="1583350"/>
            <a:ext cx="528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lvl="0"/>
            <a:r>
              <a:rPr lang="en-US" dirty="0"/>
              <a:t>Time Complexity </a:t>
            </a:r>
            <a:endParaRPr dirty="0"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927850" y="2840054"/>
            <a:ext cx="52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 Let’s Meet Mister 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2C7F4-2283-4BB2-A590-BE0EAF83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Quod </a:t>
            </a:r>
            <a:r>
              <a:rPr lang="en-ID" dirty="0" err="1"/>
              <a:t>Erat</a:t>
            </a:r>
            <a:r>
              <a:rPr lang="en-ID" dirty="0"/>
              <a:t> Demonstrandum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A8E53-7474-43B4-8D83-53EDF4F0F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10.000 </a:t>
            </a:r>
            <a:r>
              <a:rPr lang="en-US" sz="1200" dirty="0" err="1"/>
              <a:t>atau</a:t>
            </a:r>
            <a:r>
              <a:rPr lang="en-US" sz="1200" dirty="0"/>
              <a:t> 100.000 </a:t>
            </a:r>
            <a:r>
              <a:rPr lang="en-US" sz="1200" dirty="0" err="1"/>
              <a:t>pencarian</a:t>
            </a:r>
            <a:r>
              <a:rPr lang="en-US" sz="1200" dirty="0"/>
              <a:t>,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dibutuhkan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:</a:t>
            </a:r>
          </a:p>
          <a:p>
            <a:pPr lvl="1"/>
            <a:r>
              <a:rPr lang="en-US" sz="1200" dirty="0" err="1"/>
              <a:t>Setiap</a:t>
            </a:r>
            <a:r>
              <a:rPr lang="en-US" sz="1200" dirty="0"/>
              <a:t> 1.000 </a:t>
            </a:r>
            <a:r>
              <a:rPr lang="en-US" sz="1200" dirty="0" err="1"/>
              <a:t>pencarian</a:t>
            </a:r>
            <a:r>
              <a:rPr lang="en-US" sz="1200" dirty="0"/>
              <a:t> </a:t>
            </a:r>
            <a:r>
              <a:rPr lang="en-US" sz="1200" dirty="0" err="1"/>
              <a:t>mengambil</a:t>
            </a:r>
            <a:r>
              <a:rPr lang="en-US" sz="1200" dirty="0"/>
              <a:t> rata-rata 0,03 </a:t>
            </a:r>
            <a:r>
              <a:rPr lang="en-US" sz="1200" dirty="0" err="1"/>
              <a:t>detik</a:t>
            </a:r>
            <a:r>
              <a:rPr lang="en-US" sz="1200" dirty="0"/>
              <a:t>.</a:t>
            </a:r>
          </a:p>
          <a:p>
            <a:pPr lvl="1"/>
            <a:r>
              <a:rPr lang="en-US" sz="1200" dirty="0" err="1"/>
              <a:t>Setiap</a:t>
            </a:r>
            <a:r>
              <a:rPr lang="en-US" sz="1200" dirty="0"/>
              <a:t> 10.000 </a:t>
            </a:r>
            <a:r>
              <a:rPr lang="en-US" sz="1200" dirty="0" err="1"/>
              <a:t>pencarian</a:t>
            </a:r>
            <a:r>
              <a:rPr lang="en-US" sz="1200" dirty="0"/>
              <a:t> </a:t>
            </a:r>
            <a:r>
              <a:rPr lang="en-US" sz="1200" dirty="0" err="1"/>
              <a:t>mengambil</a:t>
            </a:r>
            <a:r>
              <a:rPr lang="en-US" sz="1200" dirty="0"/>
              <a:t> rata-rata 0,3 </a:t>
            </a:r>
            <a:r>
              <a:rPr lang="en-US" sz="1200" dirty="0" err="1"/>
              <a:t>detik</a:t>
            </a:r>
            <a:r>
              <a:rPr lang="en-US" sz="1200" dirty="0"/>
              <a:t>.</a:t>
            </a:r>
          </a:p>
          <a:p>
            <a:pPr lvl="1"/>
            <a:r>
              <a:rPr lang="en-US" sz="1200" dirty="0" err="1"/>
              <a:t>Setiap</a:t>
            </a:r>
            <a:r>
              <a:rPr lang="en-US" sz="1200" dirty="0"/>
              <a:t> 100.000 </a:t>
            </a:r>
            <a:r>
              <a:rPr lang="en-US" sz="1200" dirty="0" err="1"/>
              <a:t>pencarian</a:t>
            </a:r>
            <a:r>
              <a:rPr lang="en-US" sz="1200" dirty="0"/>
              <a:t> </a:t>
            </a:r>
            <a:r>
              <a:rPr lang="en-US" sz="1200" dirty="0" err="1"/>
              <a:t>membutuhkan</a:t>
            </a:r>
            <a:r>
              <a:rPr lang="en-US" sz="1200" dirty="0"/>
              <a:t> rata-rata 3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membuktikan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rata-rata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O (1) </a:t>
            </a:r>
            <a:r>
              <a:rPr lang="en-US" sz="1200" dirty="0" err="1"/>
              <a:t>dalam</a:t>
            </a:r>
            <a:r>
              <a:rPr lang="en-US" sz="1200" dirty="0"/>
              <a:t> time complexity </a:t>
            </a:r>
            <a:r>
              <a:rPr lang="en-US" sz="1200" dirty="0" err="1"/>
              <a:t>saat</a:t>
            </a:r>
            <a:r>
              <a:rPr lang="en-US" sz="1200" dirty="0"/>
              <a:t> searching.</a:t>
            </a:r>
            <a:endParaRPr lang="en-ID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81157-CF43-4345-84EF-7A580BB62A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873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47307A-CF9F-4278-BA6A-CB3EEDE0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Calculating the search time for 1,000,000 searches with Binary Sort</a:t>
            </a:r>
            <a:endParaRPr lang="en-ID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A8D2-1DF2-452A-A38C-69489BDA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50" y="1633651"/>
            <a:ext cx="2054850" cy="2359200"/>
          </a:xfrm>
        </p:spPr>
        <p:txBody>
          <a:bodyPr/>
          <a:lstStyle/>
          <a:p>
            <a:r>
              <a:rPr lang="en-US" sz="1200" dirty="0" err="1"/>
              <a:t>Menggunakan</a:t>
            </a:r>
            <a:r>
              <a:rPr lang="en-US" sz="1200" dirty="0"/>
              <a:t> input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 hash table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 </a:t>
            </a:r>
            <a:r>
              <a:rPr lang="en-US" sz="1200" dirty="0" err="1"/>
              <a:t>biner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mengurutkan</a:t>
            </a:r>
            <a:r>
              <a:rPr lang="en-US" sz="1200" dirty="0"/>
              <a:t> array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implementasi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hash table dan </a:t>
            </a:r>
            <a:r>
              <a:rPr lang="en-US" sz="1200" dirty="0" err="1"/>
              <a:t>fungsi</a:t>
            </a:r>
            <a:r>
              <a:rPr lang="en-US" sz="1200" dirty="0"/>
              <a:t> hashing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6811C-8EA9-4E71-AA5E-C7F308A9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73" y="1633651"/>
            <a:ext cx="4523510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68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81DA-5F6F-4034-AF64-77E78E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a Hash Table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4A10A-A333-4900-8310-3AA2579B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50" y="1392150"/>
            <a:ext cx="6979800" cy="2359200"/>
          </a:xfrm>
        </p:spPr>
        <p:txBody>
          <a:bodyPr/>
          <a:lstStyle/>
          <a:p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sendirinya</a:t>
            </a:r>
            <a:r>
              <a:rPr lang="en-US" sz="1000" dirty="0"/>
              <a:t>, kalian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bisa</a:t>
            </a:r>
            <a:r>
              <a:rPr lang="en-US" sz="1000" dirty="0"/>
              <a:t> </a:t>
            </a:r>
            <a:r>
              <a:rPr lang="en-US" sz="1000" dirty="0" err="1"/>
              <a:t>mengurutkan</a:t>
            </a:r>
            <a:r>
              <a:rPr lang="en-US" sz="1000" dirty="0"/>
              <a:t> hash table. </a:t>
            </a:r>
            <a:r>
              <a:rPr lang="en-US" sz="1000" dirty="0" err="1"/>
              <a:t>Tapi</a:t>
            </a:r>
            <a:r>
              <a:rPr lang="en-US" sz="1000" dirty="0"/>
              <a:t> yang </a:t>
            </a:r>
            <a:r>
              <a:rPr lang="en-US" sz="1000" dirty="0" err="1"/>
              <a:t>bisa</a:t>
            </a:r>
            <a:r>
              <a:rPr lang="en-US" sz="1000" dirty="0"/>
              <a:t> kalian </a:t>
            </a:r>
            <a:r>
              <a:rPr lang="en-US" sz="1000" dirty="0" err="1"/>
              <a:t>lakukan</a:t>
            </a:r>
            <a:r>
              <a:rPr lang="en-US" sz="1000" dirty="0"/>
              <a:t> </a:t>
            </a:r>
            <a:r>
              <a:rPr lang="en-US" sz="1000" dirty="0" err="1"/>
              <a:t>hanyalah</a:t>
            </a:r>
            <a:r>
              <a:rPr lang="en-US" sz="1000" dirty="0"/>
              <a:t> </a:t>
            </a:r>
            <a:r>
              <a:rPr lang="en-US" sz="1000" dirty="0" err="1"/>
              <a:t>mencari</a:t>
            </a:r>
            <a:r>
              <a:rPr lang="en-US" sz="1000" dirty="0"/>
              <a:t> </a:t>
            </a:r>
            <a:r>
              <a:rPr lang="en-US" sz="1000" dirty="0" err="1"/>
              <a:t>rentang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data </a:t>
            </a:r>
            <a:r>
              <a:rPr lang="en-US" sz="1000" dirty="0" err="1"/>
              <a:t>dalam</a:t>
            </a:r>
            <a:r>
              <a:rPr lang="en-US" sz="1000" dirty="0"/>
              <a:t> array dan </a:t>
            </a:r>
            <a:r>
              <a:rPr lang="en-US" sz="1000" dirty="0" err="1"/>
              <a:t>menyimpannya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 yang </a:t>
            </a:r>
            <a:r>
              <a:rPr lang="en-US" sz="1000" dirty="0" err="1"/>
              <a:t>berbeda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membuat</a:t>
            </a:r>
            <a:r>
              <a:rPr lang="en-US" sz="1000" dirty="0"/>
              <a:t> array yang </a:t>
            </a:r>
            <a:r>
              <a:rPr lang="en-US" sz="1000" dirty="0" err="1"/>
              <a:t>diurutkan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4C57-E22F-4EF4-A2EA-1DE7B00BD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aphicFrame>
        <p:nvGraphicFramePr>
          <p:cNvPr id="7" name="Google Shape;223;p34">
            <a:extLst>
              <a:ext uri="{FF2B5EF4-FFF2-40B4-BE49-F238E27FC236}">
                <a16:creationId xmlns:a16="http://schemas.microsoft.com/office/drawing/2014/main" id="{9FD9C907-5753-405C-AF10-093E053C6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437779"/>
              </p:ext>
            </p:extLst>
          </p:nvPr>
        </p:nvGraphicFramePr>
        <p:xfrm>
          <a:off x="845127" y="1995141"/>
          <a:ext cx="7451623" cy="1843461"/>
        </p:xfrm>
        <a:graphic>
          <a:graphicData uri="http://schemas.openxmlformats.org/drawingml/2006/table">
            <a:tbl>
              <a:tblPr>
                <a:noFill/>
                <a:tableStyleId>{F3AFEE05-51FB-4B7B-AF66-4D634196082D}</a:tableStyleId>
              </a:tblPr>
              <a:tblGrid>
                <a:gridCol w="749222">
                  <a:extLst>
                    <a:ext uri="{9D8B030D-6E8A-4147-A177-3AD203B41FA5}">
                      <a16:colId xmlns:a16="http://schemas.microsoft.com/office/drawing/2014/main" val="4164528282"/>
                    </a:ext>
                  </a:extLst>
                </a:gridCol>
                <a:gridCol w="74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4256910766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742386816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436333153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2811047464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2706989699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3097171915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3484611270"/>
                    </a:ext>
                  </a:extLst>
                </a:gridCol>
                <a:gridCol w="661689">
                  <a:extLst>
                    <a:ext uri="{9D8B030D-6E8A-4147-A177-3AD203B41FA5}">
                      <a16:colId xmlns:a16="http://schemas.microsoft.com/office/drawing/2014/main" val="2098885140"/>
                    </a:ext>
                  </a:extLst>
                </a:gridCol>
              </a:tblGrid>
              <a:tr h="2574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Numbers that have been sorted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100.000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200.000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300.000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400.000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500.000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600.000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700.000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800.000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900.000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1.000.000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HashTable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3,168s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6,259s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9,455s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12,453s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15,417s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18,401s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21,391s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24,431s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27,407s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30,389s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15610"/>
                  </a:ext>
                </a:extLst>
              </a:tr>
              <a:tr h="256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HeapSort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0,027s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0,059 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0,095s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0,126s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0,169s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0,201s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0,246s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0,273s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0,320s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0,366s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197818"/>
                  </a:ext>
                </a:extLst>
              </a:tr>
              <a:tr h="256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Quicksort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0,013s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0,028s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0,044s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0,060s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0,075s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0,092s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0,111s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0,121s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0,140s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0,162s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85073"/>
                  </a:ext>
                </a:extLst>
              </a:tr>
              <a:tr h="256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BubbleSort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27,917s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113,834s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257,367s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456,066s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716,335s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1025.406s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Too long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Too long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Too long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Too long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247184"/>
                  </a:ext>
                </a:extLst>
              </a:tr>
              <a:tr h="256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 Light"/>
                          <a:sym typeface="Bellota Text Light"/>
                        </a:rPr>
                        <a:t>MergeSort</a:t>
                      </a:r>
                      <a:endParaRPr sz="800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 Light"/>
                        <a:sym typeface="Bellota Text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0,016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0,032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0,048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0,069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0,081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0,102s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0,127s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0,161s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0,189s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dk1"/>
                          </a:solidFill>
                          <a:latin typeface="Bellota Text Light" panose="020B0604020202020204" charset="0"/>
                          <a:ea typeface="Bellota Text Light" panose="020B0604020202020204" charset="0"/>
                          <a:cs typeface="Bellota Text"/>
                          <a:sym typeface="Bellota Text"/>
                        </a:rPr>
                        <a:t>0,210s</a:t>
                      </a:r>
                      <a:endParaRPr sz="800" b="1" dirty="0">
                        <a:solidFill>
                          <a:schemeClr val="dk1"/>
                        </a:solidFill>
                        <a:latin typeface="Bellota Text Light" panose="020B0604020202020204" charset="0"/>
                        <a:ea typeface="Bellota Text Light" panose="020B0604020202020204" charset="0"/>
                        <a:cs typeface="Bellota Text"/>
                        <a:sym typeface="Bellota Tex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AD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9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9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FC784-4217-49C7-8616-1C82648F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With Bubble Sort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0BF1D-AB36-4E6E-9CE1-07177452F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F94908-918C-402A-81DE-07C875AD1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227193"/>
              </p:ext>
            </p:extLst>
          </p:nvPr>
        </p:nvGraphicFramePr>
        <p:xfrm>
          <a:off x="992041" y="1249305"/>
          <a:ext cx="7341468" cy="319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63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FC784-4217-49C7-8616-1C82648F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Without Bubble Sort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0BF1D-AB36-4E6E-9CE1-07177452F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F94908-918C-402A-81DE-07C875AD1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930157"/>
              </p:ext>
            </p:extLst>
          </p:nvPr>
        </p:nvGraphicFramePr>
        <p:xfrm>
          <a:off x="992041" y="1249305"/>
          <a:ext cx="7341468" cy="319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755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FC784-4217-49C7-8616-1C82648F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W/O Bubble and </a:t>
            </a:r>
            <a:r>
              <a:rPr lang="en-US" dirty="0" err="1"/>
              <a:t>HashTable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0BF1D-AB36-4E6E-9CE1-07177452F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F94908-918C-402A-81DE-07C875AD1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530555"/>
              </p:ext>
            </p:extLst>
          </p:nvPr>
        </p:nvGraphicFramePr>
        <p:xfrm>
          <a:off x="992041" y="1249305"/>
          <a:ext cx="7341468" cy="319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351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BCCC3-F62F-4CD7-AD65-9A63803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HashSort</a:t>
            </a:r>
            <a:r>
              <a:rPr lang="en-US" dirty="0"/>
              <a:t> is Fastest why isn’t it used to sort ?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EDDE1-C0A4-4D55-ABF1-87489D33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Alasan</a:t>
            </a:r>
            <a:r>
              <a:rPr lang="en-US" sz="1000" dirty="0"/>
              <a:t> Anda </a:t>
            </a:r>
            <a:r>
              <a:rPr lang="en-US" sz="1000" dirty="0" err="1"/>
              <a:t>belum</a:t>
            </a:r>
            <a:r>
              <a:rPr lang="en-US" sz="1000" dirty="0"/>
              <a:t> </a:t>
            </a:r>
            <a:r>
              <a:rPr lang="en-US" sz="1000" dirty="0" err="1"/>
              <a:t>pernah</a:t>
            </a:r>
            <a:r>
              <a:rPr lang="en-US" sz="1000" dirty="0"/>
              <a:t> </a:t>
            </a:r>
            <a:r>
              <a:rPr lang="en-US" sz="1000" dirty="0" err="1"/>
              <a:t>mendengar</a:t>
            </a:r>
            <a:r>
              <a:rPr lang="en-US" sz="1000" dirty="0"/>
              <a:t> </a:t>
            </a:r>
            <a:r>
              <a:rPr lang="en-US" sz="1000" dirty="0" err="1"/>
              <a:t>tentang</a:t>
            </a:r>
            <a:r>
              <a:rPr lang="en-US" sz="1000" dirty="0"/>
              <a:t> hash table yang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 hash table </a:t>
            </a:r>
            <a:r>
              <a:rPr lang="en-US" sz="1000" dirty="0" err="1"/>
              <a:t>entah</a:t>
            </a:r>
            <a:r>
              <a:rPr lang="en-US" sz="1000" dirty="0"/>
              <a:t> "</a:t>
            </a:r>
            <a:r>
              <a:rPr lang="en-US" sz="1000" dirty="0" err="1"/>
              <a:t>terlalu</a:t>
            </a:r>
            <a:r>
              <a:rPr lang="en-US" sz="1000" dirty="0"/>
              <a:t> </a:t>
            </a:r>
            <a:r>
              <a:rPr lang="en-US" sz="1000" dirty="0" err="1"/>
              <a:t>banyak</a:t>
            </a:r>
            <a:r>
              <a:rPr lang="en-US" sz="1000" dirty="0"/>
              <a:t>" </a:t>
            </a:r>
            <a:r>
              <a:rPr lang="en-US" sz="1000" dirty="0" err="1"/>
              <a:t>atau</a:t>
            </a:r>
            <a:r>
              <a:rPr lang="en-US" sz="1000" dirty="0"/>
              <a:t> "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cukup</a:t>
            </a:r>
            <a:r>
              <a:rPr lang="en-US" sz="1000" dirty="0"/>
              <a:t>"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situasi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.</a:t>
            </a:r>
          </a:p>
          <a:p>
            <a:r>
              <a:rPr lang="en-US" sz="1000" dirty="0"/>
              <a:t>Jika </a:t>
            </a:r>
            <a:r>
              <a:rPr lang="en-US" sz="1000" dirty="0" err="1"/>
              <a:t>rentang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yang </a:t>
            </a:r>
            <a:r>
              <a:rPr lang="en-US" sz="1000" dirty="0" err="1"/>
              <a:t>disortir</a:t>
            </a:r>
            <a:r>
              <a:rPr lang="en-US" sz="1000" dirty="0"/>
              <a:t> </a:t>
            </a:r>
            <a:r>
              <a:rPr lang="en-US" sz="1000" dirty="0" err="1"/>
              <a:t>kecil</a:t>
            </a:r>
            <a:r>
              <a:rPr lang="en-US" sz="1000" dirty="0"/>
              <a:t>, </a:t>
            </a:r>
            <a:r>
              <a:rPr lang="en-US" sz="1000" dirty="0" err="1"/>
              <a:t>maka</a:t>
            </a:r>
            <a:r>
              <a:rPr lang="en-US" sz="1000" dirty="0"/>
              <a:t> Anda </a:t>
            </a:r>
            <a:r>
              <a:rPr lang="en-US" sz="1000" dirty="0" err="1"/>
              <a:t>bisa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counting sort, </a:t>
            </a:r>
            <a:r>
              <a:rPr lang="en-US" sz="1000" dirty="0" err="1"/>
              <a:t>atau</a:t>
            </a:r>
            <a:r>
              <a:rPr lang="en-US" sz="1000" dirty="0"/>
              <a:t> yang </a:t>
            </a:r>
            <a:r>
              <a:rPr lang="en-US" sz="1000" dirty="0" err="1"/>
              <a:t>serupa</a:t>
            </a:r>
            <a:r>
              <a:rPr lang="en-US" sz="1000" dirty="0"/>
              <a:t>. </a:t>
            </a:r>
            <a:r>
              <a:rPr lang="en-US" sz="1000" dirty="0" err="1"/>
              <a:t>Tetapi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menghitung</a:t>
            </a:r>
            <a:r>
              <a:rPr lang="en-US" sz="1000" dirty="0"/>
              <a:t> sort, Anda </a:t>
            </a:r>
            <a:r>
              <a:rPr lang="en-US" sz="1000" dirty="0" err="1"/>
              <a:t>hampir</a:t>
            </a:r>
            <a:r>
              <a:rPr lang="en-US" sz="1000" dirty="0"/>
              <a:t> </a:t>
            </a:r>
            <a:r>
              <a:rPr lang="en-US" sz="1000" dirty="0" err="1"/>
              <a:t>pasti</a:t>
            </a:r>
            <a:r>
              <a:rPr lang="en-US" sz="1000" dirty="0"/>
              <a:t>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array </a:t>
            </a:r>
            <a:r>
              <a:rPr lang="en-US" sz="1000" dirty="0" err="1"/>
              <a:t>sederhana</a:t>
            </a:r>
            <a:r>
              <a:rPr lang="en-US" sz="1000" dirty="0"/>
              <a:t> </a:t>
            </a:r>
            <a:r>
              <a:rPr lang="en-US" sz="1000" dirty="0" err="1"/>
              <a:t>daripada</a:t>
            </a:r>
            <a:r>
              <a:rPr lang="en-US" sz="1000" dirty="0"/>
              <a:t> hash table. Jika Anda </a:t>
            </a:r>
            <a:r>
              <a:rPr lang="en-US" sz="1000" dirty="0" err="1"/>
              <a:t>tahu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max dan min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angka-angka</a:t>
            </a:r>
            <a:r>
              <a:rPr lang="en-US" sz="1000" dirty="0"/>
              <a:t>, </a:t>
            </a:r>
            <a:r>
              <a:rPr lang="en-US" sz="1000" dirty="0" err="1"/>
              <a:t>maka</a:t>
            </a:r>
            <a:r>
              <a:rPr lang="en-US" sz="1000" dirty="0"/>
              <a:t> array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berukuran</a:t>
            </a:r>
            <a:r>
              <a:rPr lang="en-US" sz="1000" dirty="0"/>
              <a:t> max-min + 1, dan </a:t>
            </a:r>
            <a:r>
              <a:rPr lang="en-US" sz="1000" dirty="0" err="1"/>
              <a:t>nilai</a:t>
            </a:r>
            <a:r>
              <a:rPr lang="en-US" sz="1000" dirty="0"/>
              <a:t> x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dikaitkan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indeks</a:t>
            </a:r>
            <a:r>
              <a:rPr lang="en-US" sz="1000" dirty="0"/>
              <a:t> x-min.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array, Anda </a:t>
            </a:r>
            <a:r>
              <a:rPr lang="en-US" sz="1000" dirty="0" err="1"/>
              <a:t>menghindari</a:t>
            </a:r>
            <a:r>
              <a:rPr lang="en-US" sz="1000" dirty="0"/>
              <a:t> </a:t>
            </a:r>
            <a:r>
              <a:rPr lang="en-US" sz="1000" dirty="0" err="1"/>
              <a:t>komplikasi</a:t>
            </a:r>
            <a:r>
              <a:rPr lang="en-US" sz="1000" dirty="0"/>
              <a:t> </a:t>
            </a:r>
            <a:r>
              <a:rPr lang="en-US" sz="1000" dirty="0" err="1"/>
              <a:t>tambahan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hash table. </a:t>
            </a:r>
            <a:r>
              <a:rPr lang="en-US" sz="1000" dirty="0" err="1"/>
              <a:t>Komplikasi</a:t>
            </a:r>
            <a:r>
              <a:rPr lang="en-US" sz="1000" dirty="0"/>
              <a:t> </a:t>
            </a:r>
            <a:r>
              <a:rPr lang="en-US" sz="1000" dirty="0" err="1"/>
              <a:t>tambahan</a:t>
            </a:r>
            <a:r>
              <a:rPr lang="en-US" sz="1000" dirty="0"/>
              <a:t> </a:t>
            </a:r>
            <a:r>
              <a:rPr lang="en-US" sz="1000" dirty="0" err="1"/>
              <a:t>itu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memberi</a:t>
            </a:r>
            <a:r>
              <a:rPr lang="en-US" sz="1000" dirty="0"/>
              <a:t> Anda </a:t>
            </a:r>
            <a:r>
              <a:rPr lang="en-US" sz="1000" dirty="0" err="1"/>
              <a:t>apa</a:t>
            </a:r>
            <a:r>
              <a:rPr lang="en-US" sz="1000" dirty="0"/>
              <a:t> pun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aplikasi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, </a:t>
            </a:r>
            <a:r>
              <a:rPr lang="en-US" sz="1000" dirty="0" err="1"/>
              <a:t>sehingga</a:t>
            </a:r>
            <a:r>
              <a:rPr lang="en-US" sz="1000" dirty="0"/>
              <a:t> hash table "</a:t>
            </a:r>
            <a:r>
              <a:rPr lang="en-US" sz="1000" dirty="0" err="1"/>
              <a:t>terlalu</a:t>
            </a:r>
            <a:r>
              <a:rPr lang="en-US" sz="1000" dirty="0"/>
              <a:t> </a:t>
            </a:r>
            <a:r>
              <a:rPr lang="en-US" sz="1000" dirty="0" err="1"/>
              <a:t>banyak</a:t>
            </a:r>
            <a:r>
              <a:rPr lang="en-US" sz="1000" dirty="0"/>
              <a:t>".</a:t>
            </a:r>
          </a:p>
          <a:p>
            <a:r>
              <a:rPr lang="en-US" sz="1000" dirty="0" err="1"/>
              <a:t>Perhatikan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 </a:t>
            </a:r>
            <a:r>
              <a:rPr lang="en-US" sz="1000" dirty="0" err="1"/>
              <a:t>batasan</a:t>
            </a:r>
            <a:r>
              <a:rPr lang="en-US" sz="1000" dirty="0"/>
              <a:t> "</a:t>
            </a:r>
            <a:r>
              <a:rPr lang="en-US" sz="1000" dirty="0" err="1"/>
              <a:t>tanpa</a:t>
            </a:r>
            <a:r>
              <a:rPr lang="en-US" sz="1000" dirty="0"/>
              <a:t> </a:t>
            </a:r>
            <a:r>
              <a:rPr lang="en-US" sz="1000" dirty="0" err="1"/>
              <a:t>celah</a:t>
            </a:r>
            <a:r>
              <a:rPr lang="en-US" sz="1000" dirty="0"/>
              <a:t>" Anda </a:t>
            </a:r>
            <a:r>
              <a:rPr lang="en-US" sz="1000" dirty="0" err="1"/>
              <a:t>memastikan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 </a:t>
            </a:r>
            <a:r>
              <a:rPr lang="en-US" sz="1000" dirty="0" err="1"/>
              <a:t>kisaran</a:t>
            </a:r>
            <a:r>
              <a:rPr lang="en-US" sz="1000" dirty="0"/>
              <a:t> </a:t>
            </a:r>
            <a:r>
              <a:rPr lang="en-US" sz="1000" dirty="0" err="1"/>
              <a:t>angka</a:t>
            </a:r>
            <a:r>
              <a:rPr lang="en-US" sz="1000" dirty="0"/>
              <a:t> </a:t>
            </a:r>
            <a:r>
              <a:rPr lang="en-US" sz="1000" dirty="0" err="1"/>
              <a:t>kecil</a:t>
            </a:r>
            <a:r>
              <a:rPr lang="en-US" sz="1000" dirty="0"/>
              <a:t> (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besar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input </a:t>
            </a:r>
            <a:r>
              <a:rPr lang="en-US" sz="1000" dirty="0" err="1"/>
              <a:t>asli</a:t>
            </a:r>
            <a:r>
              <a:rPr lang="en-US" sz="1000" dirty="0"/>
              <a:t> Anda). </a:t>
            </a:r>
            <a:r>
              <a:rPr lang="en-US" sz="1000" dirty="0" err="1"/>
              <a:t>Namun</a:t>
            </a:r>
            <a:r>
              <a:rPr lang="en-US" sz="1000" dirty="0"/>
              <a:t>,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celah</a:t>
            </a:r>
            <a:r>
              <a:rPr lang="en-US" sz="1000" dirty="0"/>
              <a:t>, </a:t>
            </a:r>
            <a:r>
              <a:rPr lang="en-US" sz="1000" dirty="0" err="1"/>
              <a:t>maka</a:t>
            </a:r>
            <a:r>
              <a:rPr lang="en-US" sz="1000" dirty="0"/>
              <a:t> </a:t>
            </a:r>
            <a:r>
              <a:rPr lang="en-US" sz="1000" dirty="0" err="1"/>
              <a:t>kisaran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berpotensi</a:t>
            </a:r>
            <a:r>
              <a:rPr lang="en-US" sz="1000" dirty="0"/>
              <a:t> JAUH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besar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input </a:t>
            </a:r>
            <a:r>
              <a:rPr lang="en-US" sz="1000" dirty="0" err="1"/>
              <a:t>asli</a:t>
            </a:r>
            <a:r>
              <a:rPr lang="en-US" sz="1000" dirty="0"/>
              <a:t> Anda. </a:t>
            </a:r>
            <a:r>
              <a:rPr lang="en-US" sz="1000" dirty="0" err="1"/>
              <a:t>Maka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berjalan</a:t>
            </a:r>
            <a:r>
              <a:rPr lang="en-US" sz="1000" dirty="0"/>
              <a:t> Anda </a:t>
            </a:r>
            <a:r>
              <a:rPr lang="en-US" sz="1000" dirty="0" err="1"/>
              <a:t>didominasi</a:t>
            </a:r>
            <a:r>
              <a:rPr lang="en-US" sz="1000" dirty="0"/>
              <a:t> oleh </a:t>
            </a:r>
            <a:r>
              <a:rPr lang="en-US" sz="1000" dirty="0" err="1"/>
              <a:t>ukuran</a:t>
            </a:r>
            <a:r>
              <a:rPr lang="en-US" sz="1000" dirty="0"/>
              <a:t> </a:t>
            </a:r>
            <a:r>
              <a:rPr lang="en-US" sz="1000" dirty="0" err="1"/>
              <a:t>rentang</a:t>
            </a:r>
            <a:r>
              <a:rPr lang="en-US" sz="1000" dirty="0"/>
              <a:t> </a:t>
            </a:r>
            <a:r>
              <a:rPr lang="en-US" sz="1000" dirty="0" err="1"/>
              <a:t>itu</a:t>
            </a:r>
            <a:r>
              <a:rPr lang="en-US" sz="1000" dirty="0"/>
              <a:t>, BUKAN oleh </a:t>
            </a:r>
            <a:r>
              <a:rPr lang="en-US" sz="1000" dirty="0" err="1"/>
              <a:t>ukuran</a:t>
            </a:r>
            <a:r>
              <a:rPr lang="en-US" sz="1000" dirty="0"/>
              <a:t> input </a:t>
            </a:r>
            <a:r>
              <a:rPr lang="en-US" sz="1000" dirty="0" err="1"/>
              <a:t>asli</a:t>
            </a:r>
            <a:r>
              <a:rPr lang="en-US" sz="1000" dirty="0"/>
              <a:t> Anda. </a:t>
            </a:r>
            <a:r>
              <a:rPr lang="en-US" sz="1000" dirty="0" err="1"/>
              <a:t>Tabel</a:t>
            </a:r>
            <a:r>
              <a:rPr lang="en-US" sz="1000" dirty="0"/>
              <a:t> hash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membantu</a:t>
            </a:r>
            <a:r>
              <a:rPr lang="en-US" sz="1000" dirty="0"/>
              <a:t> Anda </a:t>
            </a:r>
            <a:r>
              <a:rPr lang="en-US" sz="1000" dirty="0" err="1"/>
              <a:t>mengatasi</a:t>
            </a:r>
            <a:r>
              <a:rPr lang="en-US" sz="1000" dirty="0"/>
              <a:t> </a:t>
            </a:r>
            <a:r>
              <a:rPr lang="en-US" sz="1000" dirty="0" err="1"/>
              <a:t>kesenjangan</a:t>
            </a:r>
            <a:r>
              <a:rPr lang="en-US" sz="1000" dirty="0"/>
              <a:t> </a:t>
            </a:r>
            <a:r>
              <a:rPr lang="en-US" sz="1000" dirty="0" err="1"/>
              <a:t>tersebut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efisien</a:t>
            </a:r>
            <a:r>
              <a:rPr lang="en-US" sz="1000" dirty="0"/>
              <a:t>, </a:t>
            </a:r>
            <a:r>
              <a:rPr lang="en-US" sz="1000" dirty="0" err="1"/>
              <a:t>sehingga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kasus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 hash table "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cukup</a:t>
            </a:r>
            <a:r>
              <a:rPr lang="en-US" sz="1000" dirty="0"/>
              <a:t>".</a:t>
            </a:r>
            <a:endParaRPr lang="en-ID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90ED9-C939-4E21-860B-2F735C406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451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7A64-0174-4933-88C7-AABA5BD1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link a Hash Table with a B+ 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4D67-8D6E-4F29-8CFE-B3CC87955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Hash Table </a:t>
            </a:r>
            <a:r>
              <a:rPr lang="en-US" sz="1200" dirty="0" err="1"/>
              <a:t>dengan</a:t>
            </a:r>
            <a:r>
              <a:rPr lang="en-US" sz="1200" dirty="0"/>
              <a:t> linked list.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prinsip</a:t>
            </a:r>
            <a:r>
              <a:rPr lang="en-US" sz="1200" dirty="0"/>
              <a:t> b+ tree,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pointer, </a:t>
            </a:r>
            <a:r>
              <a:rPr lang="en-US" sz="1200" dirty="0" err="1"/>
              <a:t>arahkan</a:t>
            </a:r>
            <a:r>
              <a:rPr lang="en-US" sz="1200" dirty="0"/>
              <a:t> pointer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paling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setelahnya</a:t>
            </a:r>
            <a:endParaRPr lang="en-US" sz="1200" dirty="0"/>
          </a:p>
          <a:p>
            <a:pPr lvl="1">
              <a:buFont typeface="+mj-lt"/>
              <a:buAutoNum type="arabicPeriod"/>
            </a:pPr>
            <a:r>
              <a:rPr lang="en-US" sz="1200" dirty="0"/>
              <a:t>E.G : Insert 1 dan 998 dan 999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implemenasi</a:t>
            </a:r>
            <a:r>
              <a:rPr lang="en-US" sz="1200" dirty="0"/>
              <a:t> hash table </a:t>
            </a:r>
            <a:r>
              <a:rPr lang="en-US" sz="1200" dirty="0" err="1"/>
              <a:t>diawal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endParaRPr lang="en-US" sz="1200" dirty="0"/>
          </a:p>
          <a:p>
            <a:pPr lvl="1">
              <a:buFont typeface="+mj-lt"/>
              <a:buAutoNum type="arabicPeriod"/>
            </a:pPr>
            <a:r>
              <a:rPr lang="en-US" sz="1200" dirty="0"/>
              <a:t>1 -</a:t>
            </a:r>
            <a:r>
              <a:rPr lang="en-US" sz="1200" dirty="0">
                <a:sym typeface="Wingdings" panose="05000000000000000000" pitchFamily="2" charset="2"/>
              </a:rPr>
              <a:t> 998 dan 999</a:t>
            </a:r>
          </a:p>
          <a:p>
            <a:pPr lvl="1"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Lalu yang </a:t>
            </a:r>
            <a:r>
              <a:rPr lang="en-US" sz="1200" dirty="0" err="1">
                <a:sym typeface="Wingdings" panose="05000000000000000000" pitchFamily="2" charset="2"/>
              </a:rPr>
              <a:t>saya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lakukan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adalah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membuat</a:t>
            </a:r>
            <a:r>
              <a:rPr lang="en-US" sz="1200" dirty="0">
                <a:sym typeface="Wingdings" panose="05000000000000000000" pitchFamily="2" charset="2"/>
              </a:rPr>
              <a:t> pointer </a:t>
            </a:r>
            <a:r>
              <a:rPr lang="en-US" sz="1200" dirty="0" err="1">
                <a:sym typeface="Wingdings" panose="05000000000000000000" pitchFamily="2" charset="2"/>
              </a:rPr>
              <a:t>dari</a:t>
            </a:r>
            <a:r>
              <a:rPr lang="en-US" sz="1200" dirty="0">
                <a:sym typeface="Wingdings" panose="05000000000000000000" pitchFamily="2" charset="2"/>
              </a:rPr>
              <a:t> data 1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data 998 </a:t>
            </a:r>
          </a:p>
          <a:p>
            <a:pPr lvl="1"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Jika </a:t>
            </a:r>
            <a:r>
              <a:rPr lang="en-US" sz="1200" dirty="0" err="1">
                <a:sym typeface="Wingdings" panose="05000000000000000000" pitchFamily="2" charset="2"/>
              </a:rPr>
              <a:t>ada</a:t>
            </a:r>
            <a:r>
              <a:rPr lang="en-US" sz="1200" dirty="0">
                <a:sym typeface="Wingdings" panose="05000000000000000000" pitchFamily="2" charset="2"/>
              </a:rPr>
              <a:t> data </a:t>
            </a:r>
            <a:r>
              <a:rPr lang="en-US" sz="1200" dirty="0" err="1">
                <a:sym typeface="Wingdings" panose="05000000000000000000" pitchFamily="2" charset="2"/>
              </a:rPr>
              <a:t>misal</a:t>
            </a:r>
            <a:r>
              <a:rPr lang="en-US" sz="1200" dirty="0">
                <a:sym typeface="Wingdings" panose="05000000000000000000" pitchFamily="2" charset="2"/>
              </a:rPr>
              <a:t> 2, 1 </a:t>
            </a:r>
            <a:r>
              <a:rPr lang="en-US" sz="1200" dirty="0" err="1">
                <a:sym typeface="Wingdings" panose="05000000000000000000" pitchFamily="2" charset="2"/>
              </a:rPr>
              <a:t>akan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mengubah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pointernya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2 dan 2 </a:t>
            </a:r>
            <a:r>
              <a:rPr lang="en-US" sz="1200" dirty="0" err="1">
                <a:sym typeface="Wingdings" panose="05000000000000000000" pitchFamily="2" charset="2"/>
              </a:rPr>
              <a:t>akan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mempoint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998</a:t>
            </a:r>
            <a:endParaRPr lang="en-ID" sz="1200" dirty="0">
              <a:sym typeface="Wingdings" panose="05000000000000000000" pitchFamily="2" charset="2"/>
            </a:endParaRPr>
          </a:p>
          <a:p>
            <a:pPr marL="101600" indent="0">
              <a:buNone/>
            </a:pPr>
            <a:r>
              <a:rPr lang="en-ID" sz="1200" dirty="0">
                <a:sym typeface="Wingdings" panose="05000000000000000000" pitchFamily="2" charset="2"/>
              </a:rPr>
              <a:t>Hal </a:t>
            </a:r>
            <a:r>
              <a:rPr lang="en-ID" sz="1200" dirty="0" err="1">
                <a:sym typeface="Wingdings" panose="05000000000000000000" pitchFamily="2" charset="2"/>
              </a:rPr>
              <a:t>ini</a:t>
            </a:r>
            <a:r>
              <a:rPr lang="en-ID" sz="1200" dirty="0">
                <a:sym typeface="Wingdings" panose="05000000000000000000" pitchFamily="2" charset="2"/>
              </a:rPr>
              <a:t> </a:t>
            </a:r>
            <a:r>
              <a:rPr lang="en-ID" sz="1200" dirty="0" err="1">
                <a:sym typeface="Wingdings" panose="05000000000000000000" pitchFamily="2" charset="2"/>
              </a:rPr>
              <a:t>mungkin</a:t>
            </a:r>
            <a:r>
              <a:rPr lang="en-ID" sz="1200" dirty="0">
                <a:sym typeface="Wingdings" panose="05000000000000000000" pitchFamily="2" charset="2"/>
              </a:rPr>
              <a:t> </a:t>
            </a:r>
            <a:r>
              <a:rPr lang="en-ID" sz="1200" dirty="0" err="1">
                <a:sym typeface="Wingdings" panose="05000000000000000000" pitchFamily="2" charset="2"/>
              </a:rPr>
              <a:t>dapat</a:t>
            </a:r>
            <a:r>
              <a:rPr lang="en-ID" sz="1200" dirty="0">
                <a:sym typeface="Wingdings" panose="05000000000000000000" pitchFamily="2" charset="2"/>
              </a:rPr>
              <a:t> </a:t>
            </a:r>
            <a:r>
              <a:rPr lang="en-ID" sz="1200" dirty="0" err="1">
                <a:sym typeface="Wingdings" panose="05000000000000000000" pitchFamily="2" charset="2"/>
              </a:rPr>
              <a:t>membantu</a:t>
            </a:r>
            <a:r>
              <a:rPr lang="en-ID" sz="1200" dirty="0">
                <a:sym typeface="Wingdings" panose="05000000000000000000" pitchFamily="2" charset="2"/>
              </a:rPr>
              <a:t> hash table </a:t>
            </a:r>
            <a:r>
              <a:rPr lang="en-ID" sz="1200" dirty="0" err="1">
                <a:sym typeface="Wingdings" panose="05000000000000000000" pitchFamily="2" charset="2"/>
              </a:rPr>
              <a:t>untuk</a:t>
            </a:r>
            <a:r>
              <a:rPr lang="en-ID" sz="1200" dirty="0">
                <a:sym typeface="Wingdings" panose="05000000000000000000" pitchFamily="2" charset="2"/>
              </a:rPr>
              <a:t> </a:t>
            </a:r>
            <a:r>
              <a:rPr lang="en-ID" sz="1200" dirty="0" err="1">
                <a:sym typeface="Wingdings" panose="05000000000000000000" pitchFamily="2" charset="2"/>
              </a:rPr>
              <a:t>mencari</a:t>
            </a:r>
            <a:r>
              <a:rPr lang="en-ID" sz="1200" dirty="0">
                <a:sym typeface="Wingdings" panose="05000000000000000000" pitchFamily="2" charset="2"/>
              </a:rPr>
              <a:t> range integer yang user </a:t>
            </a:r>
            <a:r>
              <a:rPr lang="en-ID" sz="1200" dirty="0" err="1">
                <a:sym typeface="Wingdings" panose="05000000000000000000" pitchFamily="2" charset="2"/>
              </a:rPr>
              <a:t>mau</a:t>
            </a:r>
            <a:r>
              <a:rPr lang="en-ID" sz="12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E27AC-D7AF-4A09-B0B3-194DB6C049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2619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F05D-067C-4C69-9CA1-1DEB1C92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F794E-2B03-403F-948D-6945A64517FA}"/>
              </a:ext>
            </a:extLst>
          </p:cNvPr>
          <p:cNvSpPr/>
          <p:nvPr/>
        </p:nvSpPr>
        <p:spPr>
          <a:xfrm>
            <a:off x="1584960" y="104394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6A185-A0F2-476C-A4F8-93D6BAC56EB5}"/>
              </a:ext>
            </a:extLst>
          </p:cNvPr>
          <p:cNvSpPr/>
          <p:nvPr/>
        </p:nvSpPr>
        <p:spPr>
          <a:xfrm>
            <a:off x="1584960" y="183261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D3FCC-7425-43A6-8BA3-96E3E0D8D183}"/>
              </a:ext>
            </a:extLst>
          </p:cNvPr>
          <p:cNvSpPr/>
          <p:nvPr/>
        </p:nvSpPr>
        <p:spPr>
          <a:xfrm>
            <a:off x="1584960" y="262128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A7ACC-6F00-4100-BC7C-1FB21FB0D3D9}"/>
              </a:ext>
            </a:extLst>
          </p:cNvPr>
          <p:cNvSpPr/>
          <p:nvPr/>
        </p:nvSpPr>
        <p:spPr>
          <a:xfrm>
            <a:off x="1584960" y="340995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6F8D6-242D-4F85-98C7-E7D3478F5E88}"/>
              </a:ext>
            </a:extLst>
          </p:cNvPr>
          <p:cNvSpPr/>
          <p:nvPr/>
        </p:nvSpPr>
        <p:spPr>
          <a:xfrm>
            <a:off x="2362200" y="183261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1FF14-A990-4952-9FC4-F646851DE06A}"/>
              </a:ext>
            </a:extLst>
          </p:cNvPr>
          <p:cNvSpPr/>
          <p:nvPr/>
        </p:nvSpPr>
        <p:spPr>
          <a:xfrm>
            <a:off x="3139440" y="183261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DFF8E-869B-41D7-87FF-4CC773D3B982}"/>
              </a:ext>
            </a:extLst>
          </p:cNvPr>
          <p:cNvSpPr/>
          <p:nvPr/>
        </p:nvSpPr>
        <p:spPr>
          <a:xfrm>
            <a:off x="2362200" y="104394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FEA52-1BEB-4003-96D5-B4D67F87E0B2}"/>
              </a:ext>
            </a:extLst>
          </p:cNvPr>
          <p:cNvSpPr/>
          <p:nvPr/>
        </p:nvSpPr>
        <p:spPr>
          <a:xfrm>
            <a:off x="2362200" y="2621280"/>
            <a:ext cx="4953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82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0084D8-95AB-4CD1-A559-4B42D0D3BF7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080260" y="1291590"/>
            <a:ext cx="2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678B3-6410-4BA1-BF32-ECD10C0475D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080260" y="2080260"/>
            <a:ext cx="2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58B6CA-55C7-472B-961B-FF48811D95B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857500" y="2080260"/>
            <a:ext cx="2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CF918E-B81B-4477-91BB-A8741536976B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080260" y="2868930"/>
            <a:ext cx="2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1D0D-739B-4D80-8F41-7FDC415ED8F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32610" y="1539240"/>
            <a:ext cx="0" cy="2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DD6886-D455-4014-A612-A5082D0F241C}"/>
              </a:ext>
            </a:extLst>
          </p:cNvPr>
          <p:cNvCxnSpPr/>
          <p:nvPr/>
        </p:nvCxnSpPr>
        <p:spPr>
          <a:xfrm>
            <a:off x="1832610" y="2327910"/>
            <a:ext cx="0" cy="2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6B7781-F87A-4615-8EE1-28DA70C8EC8A}"/>
              </a:ext>
            </a:extLst>
          </p:cNvPr>
          <p:cNvCxnSpPr/>
          <p:nvPr/>
        </p:nvCxnSpPr>
        <p:spPr>
          <a:xfrm>
            <a:off x="1832610" y="3116580"/>
            <a:ext cx="0" cy="2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5946F42-0446-46BC-BDB3-FB8AC2C8E823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2080260" y="2327910"/>
            <a:ext cx="1306830" cy="1329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2A3BCEF-4A1D-451A-90E5-A6F7EA249AAB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rot="16200000" flipV="1">
            <a:off x="2851785" y="1297305"/>
            <a:ext cx="541020" cy="529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085F4E-8818-4BB7-BB52-E3BF214E58ED}"/>
              </a:ext>
            </a:extLst>
          </p:cNvPr>
          <p:cNvCxnSpPr/>
          <p:nvPr/>
        </p:nvCxnSpPr>
        <p:spPr>
          <a:xfrm>
            <a:off x="2606040" y="1539240"/>
            <a:ext cx="0" cy="2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63C186-F3BB-4EFD-B687-93AF2EC79E62}"/>
              </a:ext>
            </a:extLst>
          </p:cNvPr>
          <p:cNvCxnSpPr/>
          <p:nvPr/>
        </p:nvCxnSpPr>
        <p:spPr>
          <a:xfrm>
            <a:off x="2606040" y="2327910"/>
            <a:ext cx="0" cy="2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78895F2-B54E-4F2E-84BD-8528CC85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2390" y="1148967"/>
            <a:ext cx="4392820" cy="26512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Ilustrasi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disamping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adalah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ide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saya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dalam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mengkoneksikan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hash table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tersebut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Kita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dapat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keep track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dengan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penambahan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tersebut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menggunakan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pair yang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akan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dicek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setiap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kalo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ada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penambahan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Mungkin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ide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ini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dengan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arahan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dapat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menjadi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sebuah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hal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baru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dalam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struktrur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data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atau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setidaknya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sedikit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membantu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hash table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dalam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mencari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range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dari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sebuah</a:t>
            </a:r>
            <a:r>
              <a:rPr lang="en-US" sz="1200" dirty="0">
                <a:latin typeface="Bellota Text Light" panose="020B0604020202020204" charset="0"/>
                <a:ea typeface="Bellota Text Light" panose="020B0604020202020204" charset="0"/>
              </a:rPr>
              <a:t> </a:t>
            </a:r>
            <a:r>
              <a:rPr lang="en-US" sz="1200" dirty="0" err="1">
                <a:latin typeface="Bellota Text Light" panose="020B0604020202020204" charset="0"/>
                <a:ea typeface="Bellota Text Light" panose="020B0604020202020204" charset="0"/>
              </a:rPr>
              <a:t>nilai</a:t>
            </a:r>
            <a:endParaRPr lang="en-ID" sz="1200" dirty="0">
              <a:latin typeface="Bellota Text Light" panose="020B0604020202020204" charset="0"/>
              <a:ea typeface="Bellota Text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9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C355-A494-4714-8CE2-F106E171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take away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85DA-706C-408E-846F-8A6B8C85A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400"/>
              </a:spcBef>
              <a:buClr>
                <a:srgbClr val="85CE5B"/>
              </a:buClr>
              <a:buSzPts val="1600"/>
              <a:buNone/>
            </a:pPr>
            <a:r>
              <a:rPr lang="en-ID" sz="1200" b="1" dirty="0" err="1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Apa</a:t>
            </a:r>
            <a:r>
              <a:rPr lang="en-ID" sz="1200" b="1" dirty="0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 yang </a:t>
            </a:r>
            <a:r>
              <a:rPr lang="en-ID" sz="1200" b="1" dirty="0" err="1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benar</a:t>
            </a:r>
            <a:r>
              <a:rPr lang="en-ID" sz="1200" b="1" dirty="0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b="1" dirty="0" err="1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dari</a:t>
            </a:r>
            <a:r>
              <a:rPr lang="en-ID" sz="1200" b="1" dirty="0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b="1" dirty="0" err="1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implementasi</a:t>
            </a:r>
            <a:r>
              <a:rPr lang="en-ID" sz="1200" b="1" dirty="0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b="1" dirty="0" err="1">
                <a:solidFill>
                  <a:srgbClr val="FEAB19"/>
                </a:solidFill>
                <a:latin typeface="Bellota Text"/>
                <a:ea typeface="Bellota Text"/>
                <a:cs typeface="Bellota Text"/>
                <a:sym typeface="Bellota Text"/>
              </a:rPr>
              <a:t>diatas</a:t>
            </a:r>
            <a:endParaRPr lang="en-ID" sz="1200" b="1" dirty="0">
              <a:solidFill>
                <a:srgbClr val="FEAB19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28600" lvl="0" indent="-228600">
              <a:spcBef>
                <a:spcPts val="400"/>
              </a:spcBef>
              <a:buClr>
                <a:srgbClr val="85CE5B"/>
              </a:buClr>
              <a:buSzPts val="1600"/>
              <a:buFont typeface="+mj-lt"/>
              <a:buAutoNum type="arabicPeriod"/>
            </a:pP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Pembuatan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aktual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tabel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hash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berjalan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dengan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lancar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dan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mampu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menangani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sejumlah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besar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data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dengan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menggunakan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daftar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tertaut</a:t>
            </a:r>
            <a:r>
              <a:rPr lang="en-ID" sz="1200" b="1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.</a:t>
            </a:r>
          </a:p>
          <a:p>
            <a:pPr marL="228600" lvl="0" indent="-228600">
              <a:spcBef>
                <a:spcPts val="400"/>
              </a:spcBef>
              <a:buClr>
                <a:srgbClr val="85CE5B"/>
              </a:buClr>
              <a:buSzPts val="1600"/>
              <a:buFont typeface="+mj-lt"/>
              <a:buAutoNum type="arabicPeriod"/>
            </a:pP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Debgan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sedikit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alterasi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Hash table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tersebut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dapat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memuat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berbagai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tipe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data dan </a:t>
            </a:r>
            <a:r>
              <a:rPr lang="en-ID" sz="1200" dirty="0" err="1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banyak</a:t>
            </a:r>
            <a:r>
              <a:rPr lang="en-ID" sz="1200" dirty="0">
                <a:solidFill>
                  <a:srgbClr val="143C55"/>
                </a:solidFill>
                <a:latin typeface="Bellota Text Light" panose="020B0604020202020204" charset="0"/>
                <a:ea typeface="Bellota Text Light" panose="020B0604020202020204" charset="0"/>
                <a:cs typeface="Bellota Text"/>
                <a:sym typeface="Bellota Text"/>
              </a:rPr>
              <a:t> data.</a:t>
            </a:r>
          </a:p>
          <a:p>
            <a:pPr marL="101600" indent="0">
              <a:buNone/>
            </a:pP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E0602-052C-499F-A578-389BA6FBFF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>
              <a:spcBef>
                <a:spcPts val="400"/>
              </a:spcBef>
              <a:buClr>
                <a:srgbClr val="85CE5B"/>
              </a:buClr>
              <a:buSzPts val="1600"/>
              <a:buNone/>
            </a:pPr>
            <a:r>
              <a:rPr lang="en-ID" sz="1200" b="1" dirty="0" err="1">
                <a:solidFill>
                  <a:srgbClr val="FF0000"/>
                </a:solidFill>
                <a:latin typeface="Bellota Text"/>
                <a:ea typeface="Bellota Text"/>
                <a:cs typeface="Bellota Text"/>
                <a:sym typeface="Bellota Text"/>
              </a:rPr>
              <a:t>Apa</a:t>
            </a:r>
            <a:r>
              <a:rPr lang="en-ID" sz="1200" b="1" dirty="0">
                <a:solidFill>
                  <a:srgbClr val="FF0000"/>
                </a:solidFill>
                <a:latin typeface="Bellota Text"/>
                <a:ea typeface="Bellota Text"/>
                <a:cs typeface="Bellota Text"/>
                <a:sym typeface="Bellota Text"/>
              </a:rPr>
              <a:t> yang salah </a:t>
            </a:r>
            <a:r>
              <a:rPr lang="en-ID" sz="1200" b="1" dirty="0" err="1">
                <a:solidFill>
                  <a:srgbClr val="FF0000"/>
                </a:solidFill>
                <a:latin typeface="Bellota Text"/>
                <a:ea typeface="Bellota Text"/>
                <a:cs typeface="Bellota Text"/>
                <a:sym typeface="Bellota Text"/>
              </a:rPr>
              <a:t>dari</a:t>
            </a:r>
            <a:r>
              <a:rPr lang="en-ID" sz="1200" b="1" dirty="0">
                <a:solidFill>
                  <a:srgbClr val="FF0000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b="1" dirty="0" err="1">
                <a:solidFill>
                  <a:srgbClr val="FF0000"/>
                </a:solidFill>
                <a:latin typeface="Bellota Text"/>
                <a:ea typeface="Bellota Text"/>
                <a:cs typeface="Bellota Text"/>
                <a:sym typeface="Bellota Text"/>
              </a:rPr>
              <a:t>implementasi</a:t>
            </a:r>
            <a:r>
              <a:rPr lang="en-ID" sz="1200" b="1" dirty="0">
                <a:solidFill>
                  <a:srgbClr val="FF0000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b="1" dirty="0" err="1">
                <a:solidFill>
                  <a:srgbClr val="FF0000"/>
                </a:solidFill>
                <a:latin typeface="Bellota Text"/>
                <a:ea typeface="Bellota Text"/>
                <a:cs typeface="Bellota Text"/>
                <a:sym typeface="Bellota Text"/>
              </a:rPr>
              <a:t>diatas</a:t>
            </a:r>
            <a:endParaRPr lang="en-ID" sz="1200" b="1" dirty="0">
              <a:solidFill>
                <a:srgbClr val="FF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28600" lvl="0" indent="-228600">
              <a:spcBef>
                <a:spcPts val="400"/>
              </a:spcBef>
              <a:buClr>
                <a:srgbClr val="85CE5B"/>
              </a:buClr>
              <a:buSzPts val="1600"/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Fungsi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hashing yang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tidak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efisien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hal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bilangan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prima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adalah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masalah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utama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Terlalu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banyak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collision 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list dan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itu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menyebabkan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waktu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pencarian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lambat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karena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kita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tidak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mencari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linked list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binary search.</a:t>
            </a:r>
          </a:p>
          <a:p>
            <a:pPr marL="228600" lvl="0" indent="-228600">
              <a:spcBef>
                <a:spcPts val="400"/>
              </a:spcBef>
              <a:buClr>
                <a:srgbClr val="85CE5B"/>
              </a:buClr>
              <a:buSzPts val="1600"/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Kurangnya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fungsi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resize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kode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tersebut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inefisien</a:t>
            </a:r>
            <a:r>
              <a:rPr lang="en-ID" sz="1200" dirty="0">
                <a:solidFill>
                  <a:schemeClr val="tx1"/>
                </a:solidFill>
                <a:latin typeface="Bellota Text"/>
                <a:ea typeface="Bellota Text"/>
                <a:cs typeface="Bellota Text"/>
                <a:sym typeface="Bellota Tex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C7BA7-91A6-420B-B031-D943A55934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237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Analysis of Algorithms | Big-O analysis - GeeksforGeeks">
            <a:extLst>
              <a:ext uri="{FF2B5EF4-FFF2-40B4-BE49-F238E27FC236}">
                <a16:creationId xmlns:a16="http://schemas.microsoft.com/office/drawing/2014/main" id="{77BA0448-B3DC-4531-B519-676781D3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63" y="798347"/>
            <a:ext cx="3539672" cy="113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71AC6-B7DB-4310-A498-B8764B68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218" y="1936249"/>
            <a:ext cx="3705561" cy="24686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49" name="Google Shape;349;p44"/>
          <p:cNvSpPr/>
          <p:nvPr/>
        </p:nvSpPr>
        <p:spPr>
          <a:xfrm>
            <a:off x="2211750" y="416100"/>
            <a:ext cx="4720500" cy="3147300"/>
          </a:xfrm>
          <a:prstGeom prst="wedgeEllipseCallout">
            <a:avLst>
              <a:gd name="adj1" fmla="val 48642"/>
              <a:gd name="adj2" fmla="val 55360"/>
            </a:avLst>
          </a:prstGeom>
          <a:solidFill>
            <a:schemeClr val="lt1"/>
          </a:solidFill>
          <a:ln>
            <a:noFill/>
          </a:ln>
          <a:effectLst>
            <a:outerShdw blurRad="228600" dist="38100" algn="bl" rotWithShape="0">
              <a:srgbClr val="00131F">
                <a:alpha val="7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Catamaran ExtraBold"/>
                <a:ea typeface="Catamaran ExtraBold"/>
                <a:cs typeface="Catamaran ExtraBold"/>
                <a:sym typeface="Catamaran ExtraBold"/>
              </a:rPr>
              <a:t>Thanks!</a:t>
            </a:r>
            <a:endParaRPr sz="6000" dirty="0">
              <a:solidFill>
                <a:schemeClr val="accent1"/>
              </a:solidFill>
              <a:latin typeface="Catamaran ExtraBold"/>
              <a:ea typeface="Catamaran ExtraBold"/>
              <a:cs typeface="Catamaran ExtraBold"/>
              <a:sym typeface="Catamaran Extra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Any questions?</a:t>
            </a:r>
            <a:br>
              <a:rPr lang="en" sz="2000" b="1" dirty="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</a:br>
            <a:r>
              <a:rPr lang="en" sz="2000" dirty="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  <a:t>You can find me at </a:t>
            </a:r>
            <a:r>
              <a:rPr lang="en-ID" sz="2000" dirty="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  <a:t>line</a:t>
            </a:r>
            <a:r>
              <a:rPr lang="en" sz="2000" dirty="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  <a:t> @</a:t>
            </a:r>
            <a:r>
              <a:rPr lang="en-ID" sz="2000" dirty="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  <a:t>bayu100020</a:t>
            </a:r>
            <a:r>
              <a:rPr lang="en" sz="2000" dirty="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  <a:t> and </a:t>
            </a:r>
            <a:r>
              <a:rPr lang="en-ID" sz="2000" dirty="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rPr>
              <a:t>bayuaaas@gmail.com</a:t>
            </a:r>
            <a:endParaRPr sz="2000" b="1" dirty="0">
              <a:solidFill>
                <a:schemeClr val="dk1"/>
              </a:solidFill>
              <a:latin typeface="Bellota Text Light"/>
              <a:ea typeface="Bellota Text Light"/>
              <a:cs typeface="Bellota Text Light"/>
              <a:sym typeface="Bellota Tex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082050" y="1127750"/>
            <a:ext cx="6979800" cy="33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How do they work ?</a:t>
            </a:r>
            <a:endParaRPr dirty="0"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1082050" y="1633651"/>
            <a:ext cx="6979800" cy="23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Hash table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prinsip</a:t>
            </a:r>
            <a:r>
              <a:rPr lang="en-US" sz="1800" dirty="0"/>
              <a:t> 2D array pointer yang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r>
              <a:rPr lang="en-US" sz="1800" dirty="0"/>
              <a:t>Ketika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, program 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hashing </a:t>
            </a:r>
            <a:r>
              <a:rPr lang="en-US" sz="1800" dirty="0" err="1"/>
              <a:t>untuk</a:t>
            </a:r>
            <a:r>
              <a:rPr lang="en-US" sz="1800" dirty="0"/>
              <a:t> hash </a:t>
            </a:r>
            <a:r>
              <a:rPr lang="en-US" sz="1800" dirty="0" err="1"/>
              <a:t>kunci</a:t>
            </a:r>
            <a:r>
              <a:rPr lang="en-US" sz="1800" dirty="0"/>
              <a:t> dan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indeks</a:t>
            </a:r>
            <a:r>
              <a:rPr lang="en-US" sz="1800" dirty="0"/>
              <a:t> array,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mendorong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 data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belakang</a:t>
            </a:r>
            <a:r>
              <a:rPr lang="en-US" sz="1800" dirty="0"/>
              <a:t> linked </a:t>
            </a:r>
            <a:r>
              <a:rPr lang="en-US" sz="1800" dirty="0" err="1"/>
              <a:t>listuntuk</a:t>
            </a:r>
            <a:r>
              <a:rPr lang="en-US" sz="1800" dirty="0"/>
              <a:t> </a:t>
            </a:r>
            <a:r>
              <a:rPr lang="en-US" sz="1800" dirty="0" err="1"/>
              <a:t>disimpan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"Hash Table with Chaining"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ctrTitle" idx="4294967295"/>
          </p:nvPr>
        </p:nvSpPr>
        <p:spPr>
          <a:xfrm>
            <a:off x="2038775" y="2571750"/>
            <a:ext cx="5066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chemeClr val="accent2"/>
                </a:solidFill>
              </a:rPr>
              <a:t>The Making of a Hash Table 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4572832" y="511383"/>
            <a:ext cx="1475763" cy="149541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 rot="1473017">
            <a:off x="3231052" y="1258034"/>
            <a:ext cx="862799" cy="84047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287407" y="368475"/>
            <a:ext cx="377759" cy="36708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 rot="2487103">
            <a:off x="4044483" y="2034063"/>
            <a:ext cx="268755" cy="26116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1. Let’s define the hash table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228600">
              <a:buFont typeface="+mj-lt"/>
              <a:buAutoNum type="arabicPeriod"/>
            </a:pPr>
            <a:r>
              <a:rPr lang="en-US" sz="1400" dirty="0"/>
              <a:t>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C ++ </a:t>
            </a:r>
            <a:r>
              <a:rPr lang="en-US" sz="1400" dirty="0" err="1"/>
              <a:t>dengan</a:t>
            </a:r>
            <a:r>
              <a:rPr lang="en-US" sz="1400" dirty="0"/>
              <a:t> &lt;bits / </a:t>
            </a:r>
            <a:r>
              <a:rPr lang="en-US" sz="1400" dirty="0" err="1"/>
              <a:t>stdc</a:t>
            </a:r>
            <a:r>
              <a:rPr lang="en-US" sz="1400" dirty="0"/>
              <a:t> ++. H&gt; </a:t>
            </a:r>
            <a:r>
              <a:rPr lang="en-US" sz="1400" dirty="0" err="1"/>
              <a:t>sebagai</a:t>
            </a:r>
            <a:r>
              <a:rPr lang="en-US" sz="1400" dirty="0"/>
              <a:t> library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library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butuhkan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endParaRPr lang="en-US" sz="1400" dirty="0"/>
          </a:p>
          <a:p>
            <a:pPr marL="342900" indent="-228600">
              <a:buFont typeface="+mj-lt"/>
              <a:buAutoNum type="arabicPeriod"/>
            </a:pP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array daftar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hash table </a:t>
            </a:r>
            <a:r>
              <a:rPr lang="en-US" sz="1400" dirty="0" err="1"/>
              <a:t>kita</a:t>
            </a:r>
            <a:endParaRPr lang="en-US" sz="1400" dirty="0"/>
          </a:p>
          <a:p>
            <a:pPr marL="800100" lvl="1" indent="-228600">
              <a:buFont typeface="+mj-lt"/>
              <a:buAutoNum type="arabicPeriod"/>
            </a:pPr>
            <a:r>
              <a:rPr lang="en-US" sz="1400" dirty="0" err="1"/>
              <a:t>Tabel</a:t>
            </a:r>
            <a:r>
              <a:rPr lang="en-US" sz="1400" dirty="0"/>
              <a:t> hash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1000 </a:t>
            </a:r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indeks</a:t>
            </a:r>
            <a:r>
              <a:rPr lang="en-US" sz="1400" dirty="0"/>
              <a:t> dan di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indeks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linked list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memadukan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data.</a:t>
            </a:r>
          </a:p>
          <a:p>
            <a:pPr marL="1257300" lvl="2" indent="-228600">
              <a:buFont typeface="+mj-lt"/>
              <a:buAutoNum type="arabicPeriod"/>
            </a:pPr>
            <a:r>
              <a:rPr lang="en-US" sz="1400" dirty="0"/>
              <a:t>#include &lt;bits/</a:t>
            </a:r>
            <a:r>
              <a:rPr lang="en-US" sz="1400" dirty="0" err="1"/>
              <a:t>stdc</a:t>
            </a:r>
            <a:r>
              <a:rPr lang="en-US" sz="1400" dirty="0"/>
              <a:t>++.h&gt;</a:t>
            </a:r>
          </a:p>
          <a:p>
            <a:pPr marL="1257300" lvl="2" indent="-228600">
              <a:buFont typeface="+mj-lt"/>
              <a:buAutoNum type="arabicPeriod"/>
            </a:pPr>
            <a:r>
              <a:rPr lang="en-US" sz="1400" dirty="0"/>
              <a:t>using namespace std;</a:t>
            </a:r>
          </a:p>
          <a:p>
            <a:pPr marL="1257300" lvl="2" indent="-228600">
              <a:buFont typeface="+mj-lt"/>
              <a:buAutoNum type="arabicPeriod"/>
            </a:pPr>
            <a:r>
              <a:rPr lang="en-US" sz="1400" dirty="0"/>
              <a:t>list &lt;int&gt; table[1000];</a:t>
            </a:r>
            <a:endParaRPr lang="en-ID" sz="1400"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4FD1-EB91-46A6-90D1-A7429C08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Hash Function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73A8-3F24-4CC0-9C8B-D371A06C8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sz="1200" dirty="0"/>
              <a:t>Ada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hash,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</a:p>
          <a:p>
            <a:pPr lvl="1"/>
            <a:r>
              <a:rPr lang="en-ID" sz="1200" dirty="0"/>
              <a:t>Identity hash function</a:t>
            </a:r>
          </a:p>
          <a:p>
            <a:pPr lvl="1"/>
            <a:r>
              <a:rPr lang="en-ID" sz="1200" dirty="0"/>
              <a:t>Trivial hash function</a:t>
            </a:r>
          </a:p>
          <a:p>
            <a:pPr lvl="1"/>
            <a:r>
              <a:rPr lang="en-ID" sz="1200" dirty="0"/>
              <a:t>Folding</a:t>
            </a:r>
          </a:p>
          <a:p>
            <a:pPr lvl="1"/>
            <a:r>
              <a:rPr lang="en-ID" sz="1200" dirty="0"/>
              <a:t>Mid-squares</a:t>
            </a:r>
          </a:p>
          <a:p>
            <a:pPr lvl="1"/>
            <a:r>
              <a:rPr lang="en-ID" sz="1200" dirty="0"/>
              <a:t>Division hashing</a:t>
            </a:r>
          </a:p>
          <a:p>
            <a:pPr lvl="1"/>
            <a:r>
              <a:rPr lang="en-ID" sz="1200" dirty="0"/>
              <a:t>Fibonacci hashing</a:t>
            </a:r>
          </a:p>
          <a:p>
            <a:pPr lvl="1"/>
            <a:r>
              <a:rPr lang="en-ID" sz="1200" dirty="0"/>
              <a:t>Dan </a:t>
            </a:r>
            <a:r>
              <a:rPr lang="en-ID" sz="1200" dirty="0" err="1"/>
              <a:t>seterusnya</a:t>
            </a:r>
            <a:endParaRPr lang="en-ID" sz="1200" dirty="0"/>
          </a:p>
          <a:p>
            <a:r>
              <a:rPr lang="en-ID" sz="1200" dirty="0" err="1"/>
              <a:t>Algoritma</a:t>
            </a:r>
            <a:r>
              <a:rPr lang="en-ID" sz="1200" dirty="0"/>
              <a:t> hashing </a:t>
            </a:r>
            <a:r>
              <a:rPr lang="en-ID" sz="1200" dirty="0" err="1"/>
              <a:t>diatas</a:t>
            </a:r>
            <a:r>
              <a:rPr lang="en-ID" sz="1200" dirty="0"/>
              <a:t> </a:t>
            </a:r>
            <a:r>
              <a:rPr lang="en-ID" sz="1200" dirty="0" err="1"/>
              <a:t>rumit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bilangan</a:t>
            </a:r>
            <a:r>
              <a:rPr lang="en-ID" sz="1200" dirty="0"/>
              <a:t> prima paling </a:t>
            </a:r>
            <a:r>
              <a:rPr lang="en-ID" sz="1200" dirty="0" err="1"/>
              <a:t>dekat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array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hash.</a:t>
            </a:r>
          </a:p>
          <a:p>
            <a:r>
              <a:rPr lang="en-ID" sz="1200" dirty="0" err="1"/>
              <a:t>Untuk</a:t>
            </a:r>
            <a:r>
              <a:rPr lang="en-ID" sz="1200" dirty="0"/>
              <a:t> data yang </a:t>
            </a:r>
            <a:r>
              <a:rPr lang="en-ID" sz="1200" dirty="0" err="1"/>
              <a:t>berjumlah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dan </a:t>
            </a:r>
            <a:r>
              <a:rPr lang="en-ID" sz="1200" dirty="0" err="1"/>
              <a:t>bilangan</a:t>
            </a:r>
            <a:r>
              <a:rPr lang="en-ID" sz="1200" dirty="0"/>
              <a:t> </a:t>
            </a:r>
            <a:r>
              <a:rPr lang="en-ID" sz="1200" dirty="0" err="1"/>
              <a:t>bulat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bilangan</a:t>
            </a:r>
            <a:r>
              <a:rPr lang="en-ID" sz="1200" dirty="0"/>
              <a:t> prima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cukup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dijadikan</a:t>
            </a:r>
            <a:r>
              <a:rPr lang="en-ID" sz="1200" dirty="0"/>
              <a:t> hash.</a:t>
            </a:r>
          </a:p>
          <a:p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kunci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kompleks</a:t>
            </a:r>
            <a:r>
              <a:rPr lang="en-ID" sz="1200" dirty="0"/>
              <a:t> dan </a:t>
            </a:r>
            <a:r>
              <a:rPr lang="en-ID" sz="1200" dirty="0" err="1"/>
              <a:t>angka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hash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menghindari</a:t>
            </a:r>
            <a:r>
              <a:rPr lang="en-ID" sz="1200" dirty="0"/>
              <a:t> </a:t>
            </a:r>
            <a:r>
              <a:rPr lang="en-ID" sz="1200" dirty="0" err="1"/>
              <a:t>tabrakan</a:t>
            </a:r>
            <a:r>
              <a:rPr lang="en-ID" sz="1200" dirty="0"/>
              <a:t> </a:t>
            </a:r>
            <a:r>
              <a:rPr lang="en-ID" sz="1200" dirty="0" err="1"/>
              <a:t>terlalu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(</a:t>
            </a:r>
            <a:r>
              <a:rPr lang="en-ID" sz="1200" dirty="0" err="1"/>
              <a:t>tabrakan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ketika</a:t>
            </a:r>
            <a:r>
              <a:rPr lang="en-ID" sz="1200" dirty="0"/>
              <a:t> data </a:t>
            </a:r>
            <a:r>
              <a:rPr lang="en-ID" sz="1200" dirty="0" err="1"/>
              <a:t>berbagi</a:t>
            </a:r>
            <a:r>
              <a:rPr lang="en-ID" sz="1200" dirty="0"/>
              <a:t> </a:t>
            </a:r>
            <a:r>
              <a:rPr lang="en-ID" sz="1200" dirty="0" err="1"/>
              <a:t>indeks</a:t>
            </a:r>
            <a:r>
              <a:rPr lang="en-ID" sz="1200" dirty="0"/>
              <a:t> yang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yang lain).</a:t>
            </a:r>
          </a:p>
          <a:p>
            <a:r>
              <a:rPr lang="en-ID" sz="1200" dirty="0"/>
              <a:t>Karena daftar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1000 </a:t>
            </a:r>
            <a:r>
              <a:rPr lang="en-ID" sz="1200" dirty="0" err="1"/>
              <a:t>indeks</a:t>
            </a:r>
            <a:r>
              <a:rPr lang="en-ID" sz="1200" dirty="0"/>
              <a:t> </a:t>
            </a:r>
            <a:r>
              <a:rPr lang="en-ID" sz="1200" dirty="0" err="1"/>
              <a:t>saya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bilangan</a:t>
            </a:r>
            <a:r>
              <a:rPr lang="en-ID" sz="1200" dirty="0"/>
              <a:t> prima paling </a:t>
            </a:r>
            <a:r>
              <a:rPr lang="en-ID" sz="1200" dirty="0" err="1"/>
              <a:t>dekat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997</a:t>
            </a:r>
            <a:endParaRPr lang="en-ID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4C0E0-296E-4C95-A81D-B45B4A7A81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54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3. Insertion in the hash table</a:t>
            </a:r>
            <a:endParaRPr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1082049" y="1633650"/>
            <a:ext cx="4444397" cy="2511600"/>
          </a:xfrm>
          <a:prstGeom prst="rect">
            <a:avLst/>
          </a:prstGeom>
        </p:spPr>
        <p:txBody>
          <a:bodyPr spcFirstLastPara="1" wrap="square" lIns="0" tIns="0" rIns="0" bIns="0" numCol="1" anchor="t" anchorCtr="0">
            <a:noAutofit/>
          </a:bodyPr>
          <a:lstStyle/>
          <a:p>
            <a:pPr indent="-457200"/>
            <a:r>
              <a:rPr lang="en-US" sz="1100" dirty="0"/>
              <a:t>Kode di </a:t>
            </a:r>
            <a:r>
              <a:rPr lang="en-US" sz="1100" dirty="0" err="1"/>
              <a:t>sebelah</a:t>
            </a:r>
            <a:r>
              <a:rPr lang="en-US" sz="1100" dirty="0"/>
              <a:t> </a:t>
            </a:r>
            <a:r>
              <a:rPr lang="en-US" sz="1100" dirty="0" err="1"/>
              <a:t>kanan</a:t>
            </a:r>
            <a:r>
              <a:rPr lang="en-US" sz="1100" dirty="0"/>
              <a:t> </a:t>
            </a:r>
            <a:r>
              <a:rPr lang="en-US" sz="1100" dirty="0" err="1"/>
              <a:t>menunjukkan</a:t>
            </a:r>
            <a:r>
              <a:rPr lang="en-US" sz="1100" dirty="0"/>
              <a:t> </a:t>
            </a:r>
            <a:r>
              <a:rPr lang="en-US" sz="1100" dirty="0" err="1"/>
              <a:t>bagaimana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memasukkan</a:t>
            </a:r>
            <a:r>
              <a:rPr lang="en-US" sz="1100" dirty="0"/>
              <a:t> data </a:t>
            </a:r>
            <a:r>
              <a:rPr lang="en-US" sz="1100" dirty="0" err="1"/>
              <a:t>ke</a:t>
            </a:r>
            <a:r>
              <a:rPr lang="en-US" sz="1100" dirty="0"/>
              <a:t> hash table.</a:t>
            </a:r>
          </a:p>
          <a:p>
            <a:pPr lvl="1" indent="-457200">
              <a:buFont typeface="+mj-lt"/>
              <a:buAutoNum type="arabicPeriod"/>
            </a:pPr>
            <a:r>
              <a:rPr lang="en-US" sz="1100" dirty="0" err="1"/>
              <a:t>Pertama-tama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mengatur</a:t>
            </a:r>
            <a:r>
              <a:rPr lang="en-US" sz="1100" dirty="0"/>
              <a:t> </a:t>
            </a:r>
            <a:r>
              <a:rPr lang="en-US" sz="1100" dirty="0" err="1"/>
              <a:t>tipe</a:t>
            </a:r>
            <a:r>
              <a:rPr lang="en-US" sz="1100" dirty="0"/>
              <a:t> data yang </a:t>
            </a:r>
            <a:r>
              <a:rPr lang="en-US" sz="1100" dirty="0" err="1"/>
              <a:t>masuk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list.</a:t>
            </a:r>
          </a:p>
          <a:p>
            <a:pPr lvl="1" indent="-457200">
              <a:buFont typeface="+mj-lt"/>
              <a:buAutoNum type="arabicPeriod"/>
            </a:pPr>
            <a:r>
              <a:rPr lang="en-US" sz="1100" dirty="0"/>
              <a:t>Lalu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memindai</a:t>
            </a:r>
            <a:r>
              <a:rPr lang="en-US" sz="1100" dirty="0"/>
              <a:t> data.</a:t>
            </a:r>
          </a:p>
          <a:p>
            <a:pPr lvl="1" indent="-457200">
              <a:buFont typeface="+mj-lt"/>
              <a:buAutoNum type="arabicPeriod"/>
            </a:pP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menemukan</a:t>
            </a:r>
            <a:r>
              <a:rPr lang="en-US" sz="1100" dirty="0"/>
              <a:t> </a:t>
            </a:r>
            <a:r>
              <a:rPr lang="en-US" sz="1100" dirty="0" err="1"/>
              <a:t>indeks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membagi</a:t>
            </a:r>
            <a:r>
              <a:rPr lang="en-US" sz="1100" dirty="0"/>
              <a:t> data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nomor</a:t>
            </a:r>
            <a:r>
              <a:rPr lang="en-US" sz="1100" dirty="0"/>
              <a:t> hash (997).</a:t>
            </a:r>
          </a:p>
          <a:p>
            <a:pPr lvl="1" indent="-457200">
              <a:buFont typeface="+mj-lt"/>
              <a:buAutoNum type="arabicPeriod"/>
            </a:pPr>
            <a:r>
              <a:rPr lang="en-US" sz="1100" dirty="0"/>
              <a:t>Lalu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dorong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bagian</a:t>
            </a:r>
            <a:r>
              <a:rPr lang="en-US" sz="1100" dirty="0"/>
              <a:t> </a:t>
            </a:r>
            <a:r>
              <a:rPr lang="en-US" sz="1100" dirty="0" err="1"/>
              <a:t>belakang</a:t>
            </a:r>
            <a:r>
              <a:rPr lang="en-US" sz="1100" dirty="0"/>
              <a:t> linked list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indeks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</a:p>
          <a:p>
            <a:pPr indent="-457200"/>
            <a:r>
              <a:rPr lang="en-US" sz="1100" dirty="0" err="1"/>
              <a:t>Katakanlah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menginginkan</a:t>
            </a:r>
            <a:r>
              <a:rPr lang="en-US" sz="1100" dirty="0"/>
              <a:t> </a:t>
            </a:r>
            <a:r>
              <a:rPr lang="en-US" sz="1100" dirty="0" err="1"/>
              <a:t>angka</a:t>
            </a:r>
            <a:r>
              <a:rPr lang="en-US" sz="1100" dirty="0"/>
              <a:t> 1000 di hash table, </a:t>
            </a:r>
            <a:r>
              <a:rPr lang="en-US" sz="1100" dirty="0" err="1"/>
              <a:t>sesuai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di </a:t>
            </a:r>
            <a:r>
              <a:rPr lang="en-US" sz="1100" dirty="0" err="1"/>
              <a:t>sebelah</a:t>
            </a:r>
            <a:r>
              <a:rPr lang="en-US" sz="1100" dirty="0"/>
              <a:t> </a:t>
            </a:r>
            <a:r>
              <a:rPr lang="en-US" sz="1100" dirty="0" err="1"/>
              <a:t>kanan</a:t>
            </a:r>
            <a:r>
              <a:rPr lang="en-US" sz="1100" dirty="0"/>
              <a:t> program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mendorong</a:t>
            </a:r>
            <a:r>
              <a:rPr lang="en-US" sz="1100" dirty="0"/>
              <a:t> data 1000 </a:t>
            </a:r>
            <a:r>
              <a:rPr lang="en-US" sz="1100" dirty="0" err="1"/>
              <a:t>ke</a:t>
            </a:r>
            <a:r>
              <a:rPr lang="en-US" sz="1100" dirty="0"/>
              <a:t> linked list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indeks</a:t>
            </a:r>
            <a:r>
              <a:rPr lang="en-US" sz="1100" dirty="0"/>
              <a:t> 3.</a:t>
            </a:r>
            <a:endParaRPr sz="11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BD995-A53C-4513-91B7-ED25649308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20006" y="1633650"/>
            <a:ext cx="2341752" cy="2511600"/>
          </a:xfrm>
        </p:spPr>
        <p:txBody>
          <a:bodyPr/>
          <a:lstStyle/>
          <a:p>
            <a:pPr lvl="0" indent="-457200">
              <a:buAutoNum type="arabicPeriod"/>
            </a:pPr>
            <a:r>
              <a:rPr lang="en-US" sz="1200" dirty="0"/>
              <a:t>int in;</a:t>
            </a:r>
          </a:p>
          <a:p>
            <a:pPr lvl="0" indent="-457200">
              <a:buAutoNum type="arabicPeriod"/>
            </a:pPr>
            <a:r>
              <a:rPr lang="en-US" sz="1200" dirty="0" err="1"/>
              <a:t>cin</a:t>
            </a:r>
            <a:r>
              <a:rPr lang="en-US" sz="1200" dirty="0"/>
              <a:t> &gt;&gt; in;</a:t>
            </a:r>
          </a:p>
          <a:p>
            <a:pPr lvl="0" indent="-457200">
              <a:buAutoNum type="arabicPeriod"/>
            </a:pPr>
            <a:r>
              <a:rPr lang="en-US" sz="1200" dirty="0"/>
              <a:t>int key=in % </a:t>
            </a:r>
            <a:r>
              <a:rPr lang="en-US" sz="1200" dirty="0" err="1"/>
              <a:t>hnum</a:t>
            </a:r>
            <a:r>
              <a:rPr lang="en-US" sz="1200" dirty="0"/>
              <a:t>;</a:t>
            </a:r>
          </a:p>
          <a:p>
            <a:pPr lvl="0" indent="-457200">
              <a:buAutoNum type="arabicPeriod"/>
            </a:pPr>
            <a:r>
              <a:rPr lang="en-US" sz="1200" dirty="0"/>
              <a:t>table[key].</a:t>
            </a:r>
            <a:r>
              <a:rPr lang="en-US" sz="1200" dirty="0" err="1"/>
              <a:t>push_back</a:t>
            </a:r>
            <a:r>
              <a:rPr lang="en-US" sz="1200" dirty="0"/>
              <a:t>(in);</a:t>
            </a:r>
          </a:p>
          <a:p>
            <a:endParaRPr lang="en-ID"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got template">
  <a:themeElements>
    <a:clrScheme name="Custom 347">
      <a:dk1>
        <a:srgbClr val="143C55"/>
      </a:dk1>
      <a:lt1>
        <a:srgbClr val="FFFFFF"/>
      </a:lt1>
      <a:dk2>
        <a:srgbClr val="748C9C"/>
      </a:dk2>
      <a:lt2>
        <a:srgbClr val="F7F9EA"/>
      </a:lt2>
      <a:accent1>
        <a:srgbClr val="FEAB19"/>
      </a:accent1>
      <a:accent2>
        <a:srgbClr val="85CE5B"/>
      </a:accent2>
      <a:accent3>
        <a:srgbClr val="65C5DB"/>
      </a:accent3>
      <a:accent4>
        <a:srgbClr val="7D7FD0"/>
      </a:accent4>
      <a:accent5>
        <a:srgbClr val="FA7F99"/>
      </a:accent5>
      <a:accent6>
        <a:srgbClr val="FF4E45"/>
      </a:accent6>
      <a:hlink>
        <a:srgbClr val="26577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3268</Words>
  <Application>Microsoft Office PowerPoint</Application>
  <PresentationFormat>On-screen Show (16:9)</PresentationFormat>
  <Paragraphs>362</Paragraphs>
  <Slides>40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Catamaran ExtraBold</vt:lpstr>
      <vt:lpstr>Arial</vt:lpstr>
      <vt:lpstr>Bellota Text Light</vt:lpstr>
      <vt:lpstr>Catamaran</vt:lpstr>
      <vt:lpstr>Bellota Text</vt:lpstr>
      <vt:lpstr>Consolas</vt:lpstr>
      <vt:lpstr>Bagot template</vt:lpstr>
      <vt:lpstr>Document</vt:lpstr>
      <vt:lpstr>Hash Tables</vt:lpstr>
      <vt:lpstr>What is a Hash Table ?</vt:lpstr>
      <vt:lpstr>1. Time Complexity </vt:lpstr>
      <vt:lpstr>PowerPoint Presentation</vt:lpstr>
      <vt:lpstr>How do they work ?</vt:lpstr>
      <vt:lpstr>The Making of a Hash Table </vt:lpstr>
      <vt:lpstr>1. Let’s define the hash table</vt:lpstr>
      <vt:lpstr>2. Hash Function</vt:lpstr>
      <vt:lpstr>3. Insertion in the hash table</vt:lpstr>
      <vt:lpstr>Insertion</vt:lpstr>
      <vt:lpstr>4. Search Function</vt:lpstr>
      <vt:lpstr>5. Deletion</vt:lpstr>
      <vt:lpstr>6. Showing all the data</vt:lpstr>
      <vt:lpstr>The Actual Code</vt:lpstr>
      <vt:lpstr>PowerPoint Presentation</vt:lpstr>
      <vt:lpstr>PowerPoint Presentation</vt:lpstr>
      <vt:lpstr>PowerPoint Presentation</vt:lpstr>
      <vt:lpstr>PowerPoint Presentation</vt:lpstr>
      <vt:lpstr>I/O of the Code</vt:lpstr>
      <vt:lpstr>PowerPoint Presentation</vt:lpstr>
      <vt:lpstr>PowerPoint Presentation</vt:lpstr>
      <vt:lpstr>PowerPoint Presentation</vt:lpstr>
      <vt:lpstr>Advantages and Weakness of Hash Table</vt:lpstr>
      <vt:lpstr>Advantages and Disadvantages</vt:lpstr>
      <vt:lpstr>Proving Hash Table’s Search Speed</vt:lpstr>
      <vt:lpstr>Calculating the search time for Hash Table</vt:lpstr>
      <vt:lpstr>Data</vt:lpstr>
      <vt:lpstr>Calculating the search time for 1,000,000 searches</vt:lpstr>
      <vt:lpstr>Data</vt:lpstr>
      <vt:lpstr>Quod Erat Demonstrandum</vt:lpstr>
      <vt:lpstr>Calculating the search time for 1,000,000 searches with Binary Sort</vt:lpstr>
      <vt:lpstr>Sorting with a Hash Table</vt:lpstr>
      <vt:lpstr>Graph With Bubble Sort</vt:lpstr>
      <vt:lpstr>Graph Without Bubble Sort</vt:lpstr>
      <vt:lpstr>Graph W/O Bubble and HashTable</vt:lpstr>
      <vt:lpstr>If HashSort is Fastest why isn’t it used to sort ?</vt:lpstr>
      <vt:lpstr>Ideas to link a Hash Table with a B+ Tree</vt:lpstr>
      <vt:lpstr>PowerPoint Presentation</vt:lpstr>
      <vt:lpstr>What to 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bayu adjie</dc:creator>
  <cp:lastModifiedBy>bayu adjie</cp:lastModifiedBy>
  <cp:revision>45</cp:revision>
  <dcterms:modified xsi:type="dcterms:W3CDTF">2020-05-12T22:01:53Z</dcterms:modified>
</cp:coreProperties>
</file>