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62" r:id="rId5"/>
    <p:sldId id="263" r:id="rId6"/>
    <p:sldId id="264" r:id="rId7"/>
    <p:sldId id="265" r:id="rId8"/>
    <p:sldId id="266" r:id="rId9"/>
    <p:sldId id="272" r:id="rId10"/>
    <p:sldId id="275" r:id="rId11"/>
    <p:sldId id="276" r:id="rId12"/>
    <p:sldId id="277" r:id="rId13"/>
    <p:sldId id="278" r:id="rId14"/>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48" autoAdjust="0"/>
  </p:normalViewPr>
  <p:slideViewPr>
    <p:cSldViewPr snapToGrid="0">
      <p:cViewPr varScale="1">
        <p:scale>
          <a:sx n="90" d="100"/>
          <a:sy n="90" d="100"/>
        </p:scale>
        <p:origin x="84" y="96"/>
      </p:cViewPr>
      <p:guideLst/>
    </p:cSldViewPr>
  </p:slideViewPr>
  <p:notesTextViewPr>
    <p:cViewPr>
      <p:scale>
        <a:sx n="1" d="1"/>
        <a:sy n="1" d="1"/>
      </p:scale>
      <p:origin x="0" y="0"/>
    </p:cViewPr>
  </p:notesTextViewPr>
  <p:notesViewPr>
    <p:cSldViewPr snapToGrid="0">
      <p:cViewPr varScale="1">
        <p:scale>
          <a:sx n="86" d="100"/>
          <a:sy n="86" d="100"/>
        </p:scale>
        <p:origin x="385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099690-A1B4-4631-A843-BC33AAFEB53A}" type="datetimeFigureOut">
              <a:rPr lang="zh-CN" altLang="en-US" smtClean="0">
                <a:latin typeface="Microsoft YaHei UI" panose="020B0503020204020204" pitchFamily="34" charset="-122"/>
                <a:ea typeface="Microsoft YaHei UI" panose="020B0503020204020204" pitchFamily="34" charset="-122"/>
              </a:rPr>
              <a:t>2021/12/11</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C93706-78A1-4E82-BB60-80A7D602F484}" type="slidenum">
              <a:rPr lang="zh-CN" altLang="en-US"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72596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CBC27D5-E943-4688-A3E4-00C0F3344C8A}" type="datetimeFigureOut">
              <a:rPr lang="zh-CN" altLang="en-US" smtClean="0"/>
              <a:pPr/>
              <a:t>2021/12/11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39B6F5C-370E-43A9-8FB2-7FE12A59E293}" type="slidenum">
              <a:rPr lang="zh-CN" altLang="en-US" smtClean="0"/>
              <a:pPr/>
              <a:t>‹#›</a:t>
            </a:fld>
            <a:endParaRPr lang="zh-CN" altLang="en-US"/>
          </a:p>
        </p:txBody>
      </p:sp>
    </p:spTree>
    <p:extLst>
      <p:ext uri="{BB962C8B-B14F-4D97-AF65-F5344CB8AC3E}">
        <p14:creationId xmlns:p14="http://schemas.microsoft.com/office/powerpoint/2010/main" val="383259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4" name="日期占位符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272A88EC-3FC3-49E1-943F-D22998C8D931}" type="datetime1">
              <a:rPr lang="zh-CN" altLang="en-US" smtClean="0"/>
              <a:pPr/>
              <a:t>2021/12/11</a:t>
            </a:fld>
            <a:endParaRPr lang="en-US" dirty="0"/>
          </a:p>
        </p:txBody>
      </p:sp>
      <p:sp>
        <p:nvSpPr>
          <p:cNvPr id="5" name="页脚占位符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88B1612B-0C64-4480-A7C1-7EC71CA5DCA6}" type="datetime1">
              <a:rPr lang="zh-CN" altLang="en-US" smtClean="0"/>
              <a:t>2021/12/11</a:t>
            </a:fld>
            <a:endParaRPr 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839201" y="675726"/>
            <a:ext cx="2004164" cy="5183073"/>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774923" y="675726"/>
            <a:ext cx="7896279" cy="5183073"/>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CD688B3-E5CC-4AF2-96B0-9E19B59DBF0B}" type="datetime1">
              <a:rPr lang="zh-CN" altLang="en-US" smtClean="0"/>
              <a:t>2021/12/11</a:t>
            </a:fld>
            <a:endParaRPr lang="en-US" dirty="0"/>
          </a:p>
        </p:txBody>
      </p:sp>
      <p:sp>
        <p:nvSpPr>
          <p:cNvPr id="5" name="页脚占位符 4"/>
          <p:cNvSpPr>
            <a:spLocks noGrp="1"/>
          </p:cNvSpPr>
          <p:nvPr>
            <p:ph type="ftr" sz="quarter" idx="11"/>
          </p:nvPr>
        </p:nvSpPr>
        <p:spPr>
          <a:xfrm>
            <a:off x="774923" y="5951811"/>
            <a:ext cx="7896279" cy="365125"/>
          </a:xfrm>
        </p:spPr>
        <p:txBody>
          <a:bodyPr rtlCol="0"/>
          <a:lstStyle/>
          <a:p>
            <a:pPr rtl="0"/>
            <a:endParaRPr lang="zh-CN" altLang="en-US" noProof="0" dirty="0"/>
          </a:p>
        </p:txBody>
      </p:sp>
      <p:sp>
        <p:nvSpPr>
          <p:cNvPr id="6" name="幻灯片编号占位符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180496"/>
            <a:ext cx="11029615" cy="367830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1AAE9993-1479-43FB-9378-5500D7DA1A95}" type="datetime1">
              <a:rPr lang="zh-CN" altLang="en-US" smtClean="0"/>
              <a:t>2021/12/11</a:t>
            </a:fld>
            <a:endParaRPr 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幻灯片编号占位符 5"/>
          <p:cNvSpPr>
            <a:spLocks noGrp="1"/>
          </p:cNvSpPr>
          <p:nvPr>
            <p:ph type="sldNum" sz="quarter" idx="12"/>
          </p:nvPr>
        </p:nvSpPr>
        <p:spPr>
          <a:xfrm>
            <a:off x="10558300" y="5956137"/>
            <a:ext cx="1052508" cy="365125"/>
          </a:xfrm>
        </p:spPr>
        <p:txBody>
          <a:bodyPr rtlCol="0"/>
          <a:lstStyle/>
          <a:p>
            <a:pPr rtl="0"/>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lvl1pPr>
              <a:defRPr>
                <a:solidFill>
                  <a:schemeClr val="accent1">
                    <a:lumMod val="75000"/>
                    <a:lumOff val="25000"/>
                  </a:schemeClr>
                </a:solidFill>
              </a:defRPr>
            </a:lvl1pPr>
          </a:lstStyle>
          <a:p>
            <a:pPr rtl="0"/>
            <a:fld id="{8BD827C9-15D0-42BB-A44D-CA4D7C8B888B}" type="datetime1">
              <a:rPr lang="zh-CN" altLang="en-US" smtClean="0"/>
              <a:t>2021/12/11</a:t>
            </a:fld>
            <a:endParaRPr lang="en-US" dirty="0"/>
          </a:p>
        </p:txBody>
      </p:sp>
      <p:sp>
        <p:nvSpPr>
          <p:cNvPr id="5" name="页脚占位符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CN" altLang="en-US" noProof="0" dirty="0"/>
          </a:p>
        </p:txBody>
      </p:sp>
      <p:sp>
        <p:nvSpPr>
          <p:cNvPr id="6" name="灯片编号占位符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422390"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188417" y="2228003"/>
            <a:ext cx="5422392"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A06FEC40-6EB1-4301-B311-7F1B8663B05B}" type="datetime1">
              <a:rPr lang="zh-CN" altLang="en-US" smtClean="0"/>
              <a:t>2021/12/11</a:t>
            </a:fld>
            <a:endParaRPr 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长方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393100"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217709" y="2926052"/>
            <a:ext cx="5393100"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249DBB7E-204F-4FEB-931A-C1A4B7B103BF}" type="datetime1">
              <a:rPr lang="zh-CN" altLang="en-US" smtClean="0"/>
              <a:t>2021/12/11</a:t>
            </a:fld>
            <a:endParaRPr 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p>
            <a:pPr rtl="0"/>
            <a:fld id="{55A98C9C-4E2F-4F3A-8E98-0BD95B06B95B}" type="datetime1">
              <a:rPr lang="zh-CN" altLang="en-US" smtClean="0"/>
              <a:t>2021/12/11</a:t>
            </a:fld>
            <a:endParaRPr 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D57F1E4F-1CFF-5643-939E-217C01CDF565}" type="slidenum">
              <a:rPr lang="en-US" smtClean="0"/>
              <a:pPr/>
              <a:t>‹#›</a:t>
            </a:fld>
            <a:endParaRPr lang="en-US" dirty="0"/>
          </a:p>
        </p:txBody>
      </p:sp>
      <p:sp>
        <p:nvSpPr>
          <p:cNvPr id="7" name="长方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DB0416A9-A7E0-48C2-8FEF-EC172DE2FCF9}" type="datetime1">
              <a:rPr lang="zh-CN" altLang="en-US" smtClean="0"/>
              <a:t>2021/12/11</a:t>
            </a:fld>
            <a:endParaRPr 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solidFill>
                  <a:schemeClr val="accent1">
                    <a:lumMod val="75000"/>
                    <a:lumOff val="25000"/>
                  </a:schemeClr>
                </a:solidFill>
              </a:defRPr>
            </a:lvl1pPr>
          </a:lstStyle>
          <a:p>
            <a:pPr rtl="0"/>
            <a:fld id="{91E99B09-C628-416F-930D-AAA3CDFA60E1}" type="datetime1">
              <a:rPr lang="zh-CN" altLang="en-US" smtClean="0"/>
              <a:t>2021/12/11</a:t>
            </a:fld>
            <a:endParaRPr lang="en-US" dirty="0"/>
          </a:p>
        </p:txBody>
      </p:sp>
      <p:sp>
        <p:nvSpPr>
          <p:cNvPr id="6" name="页脚占位符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CN" altLang="en-US" noProof="0" dirty="0"/>
          </a:p>
        </p:txBody>
      </p:sp>
      <p:sp>
        <p:nvSpPr>
          <p:cNvPr id="7" name="灯片编号占位符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zh-cn"/>
          </a:p>
        </p:txBody>
      </p:sp>
      <p:sp>
        <p:nvSpPr>
          <p:cNvPr id="4" name="文本占位符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C7037565-F837-48C6-BB28-74904C1126F4}" type="datetime1">
              <a:rPr lang="zh-CN" altLang="en-US" smtClean="0"/>
              <a:t>2021/12/11</a:t>
            </a:fld>
            <a:endParaRPr 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a:t>单击此处编辑母版标题样式</a:t>
            </a:r>
            <a:endParaRPr lang="en-US" dirty="0"/>
          </a:p>
        </p:txBody>
      </p:sp>
      <p:sp>
        <p:nvSpPr>
          <p:cNvPr id="3" name="文本占位符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cn"/>
              <a:t>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61719EF4-933A-4B98-8ADA-0B9327C04B63}" type="datetime1">
              <a:rPr lang="zh-CN" altLang="en-US" smtClean="0"/>
              <a:t>2021/12/11</a:t>
            </a:fld>
            <a:endParaRPr lang="en-US" dirty="0"/>
          </a:p>
        </p:txBody>
      </p:sp>
      <p:sp>
        <p:nvSpPr>
          <p:cNvPr id="5" name="页脚占位符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D57F1E4F-1CFF-5643-939E-217C01CDF565}" type="slidenum">
              <a:rPr lang="en-US" smtClean="0"/>
              <a:pPr/>
              <a:t>‹#›</a:t>
            </a:fld>
            <a:endParaRPr lang="en-US"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FF750-EA2B-456C-AB72-7D0D2E7917FD}"/>
              </a:ext>
            </a:extLst>
          </p:cNvPr>
          <p:cNvSpPr>
            <a:spLocks noGrp="1"/>
          </p:cNvSpPr>
          <p:nvPr>
            <p:ph type="ctrTitle"/>
          </p:nvPr>
        </p:nvSpPr>
        <p:spPr>
          <a:xfrm>
            <a:off x="7143293" y="624604"/>
            <a:ext cx="4403750" cy="2387600"/>
          </a:xfrm>
        </p:spPr>
        <p:txBody>
          <a:bodyPr>
            <a:normAutofit/>
          </a:bodyPr>
          <a:lstStyle/>
          <a:p>
            <a:r>
              <a:rPr lang="en-US" altLang="zh-CN" dirty="0"/>
              <a:t>This Is A </a:t>
            </a:r>
            <a:r>
              <a:rPr lang="en-US" altLang="zh-CN" dirty="0" err="1"/>
              <a:t>ContraGame</a:t>
            </a:r>
            <a:br>
              <a:rPr lang="en-US" altLang="zh-CN" dirty="0"/>
            </a:br>
            <a:br>
              <a:rPr lang="en-US" altLang="zh-CN" dirty="0"/>
            </a:br>
            <a:r>
              <a:rPr lang="zh-CN" altLang="en-US" dirty="0"/>
              <a:t>游戏介绍</a:t>
            </a:r>
          </a:p>
        </p:txBody>
      </p:sp>
      <p:sp>
        <p:nvSpPr>
          <p:cNvPr id="3" name="副标题 2">
            <a:extLst>
              <a:ext uri="{FF2B5EF4-FFF2-40B4-BE49-F238E27FC236}">
                <a16:creationId xmlns:a16="http://schemas.microsoft.com/office/drawing/2014/main" id="{14DA479B-F59F-4B7C-A7C2-092F7EBD6D84}"/>
              </a:ext>
            </a:extLst>
          </p:cNvPr>
          <p:cNvSpPr>
            <a:spLocks noGrp="1"/>
          </p:cNvSpPr>
          <p:nvPr>
            <p:ph type="subTitle" idx="1"/>
          </p:nvPr>
        </p:nvSpPr>
        <p:spPr>
          <a:xfrm>
            <a:off x="7143293" y="4725226"/>
            <a:ext cx="4762804" cy="1655762"/>
          </a:xfrm>
        </p:spPr>
        <p:txBody>
          <a:bodyPr/>
          <a:lstStyle/>
          <a:p>
            <a:r>
              <a:rPr lang="zh-CN" altLang="en-US" dirty="0"/>
              <a:t>杜一阳</a:t>
            </a:r>
            <a:endParaRPr lang="en-US" altLang="zh-CN" dirty="0"/>
          </a:p>
          <a:p>
            <a:r>
              <a:rPr lang="zh-CN" altLang="en-US" dirty="0"/>
              <a:t>软件</a:t>
            </a:r>
            <a:r>
              <a:rPr lang="en-US" altLang="zh-CN" dirty="0"/>
              <a:t>11</a:t>
            </a:r>
          </a:p>
          <a:p>
            <a:r>
              <a:rPr lang="en-US" altLang="zh-CN" dirty="0"/>
              <a:t>2021011778</a:t>
            </a:r>
            <a:endParaRPr lang="zh-CN" altLang="en-US" dirty="0"/>
          </a:p>
        </p:txBody>
      </p:sp>
      <p:pic>
        <p:nvPicPr>
          <p:cNvPr id="5" name="图片 4">
            <a:extLst>
              <a:ext uri="{FF2B5EF4-FFF2-40B4-BE49-F238E27FC236}">
                <a16:creationId xmlns:a16="http://schemas.microsoft.com/office/drawing/2014/main" id="{504C49D4-C00C-4C42-A8D8-C36D59CA3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 y="446567"/>
            <a:ext cx="6858000" cy="5934421"/>
          </a:xfrm>
          <a:prstGeom prst="rect">
            <a:avLst/>
          </a:prstGeom>
        </p:spPr>
      </p:pic>
    </p:spTree>
    <p:extLst>
      <p:ext uri="{BB962C8B-B14F-4D97-AF65-F5344CB8AC3E}">
        <p14:creationId xmlns:p14="http://schemas.microsoft.com/office/powerpoint/2010/main" val="293747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C522F-F4D8-410A-B6AA-332DA74EB7C4}"/>
              </a:ext>
            </a:extLst>
          </p:cNvPr>
          <p:cNvSpPr>
            <a:spLocks noGrp="1"/>
          </p:cNvSpPr>
          <p:nvPr>
            <p:ph type="title"/>
          </p:nvPr>
        </p:nvSpPr>
        <p:spPr/>
        <p:txBody>
          <a:bodyPr/>
          <a:lstStyle/>
          <a:p>
            <a:r>
              <a:rPr lang="zh-CN" altLang="en-US" dirty="0"/>
              <a:t>心得体会</a:t>
            </a:r>
          </a:p>
        </p:txBody>
      </p:sp>
      <p:sp>
        <p:nvSpPr>
          <p:cNvPr id="3" name="内容占位符 2">
            <a:extLst>
              <a:ext uri="{FF2B5EF4-FFF2-40B4-BE49-F238E27FC236}">
                <a16:creationId xmlns:a16="http://schemas.microsoft.com/office/drawing/2014/main" id="{397EAFE0-D79C-4DE6-8DE4-D4FF0C224F5E}"/>
              </a:ext>
            </a:extLst>
          </p:cNvPr>
          <p:cNvSpPr>
            <a:spLocks noGrp="1"/>
          </p:cNvSpPr>
          <p:nvPr>
            <p:ph sz="half" idx="1"/>
          </p:nvPr>
        </p:nvSpPr>
        <p:spPr/>
        <p:txBody>
          <a:bodyPr>
            <a:normAutofit/>
          </a:bodyPr>
          <a:lstStyle/>
          <a:p>
            <a:r>
              <a:rPr lang="zh-CN" altLang="en-US" dirty="0"/>
              <a:t>最大的感受是图像处理、导入、绘制部分的工作量要比代码的工作量大得多，特别是最开始没有采用像素风的绘制风格，发现工作量无法接受后及时转回像素风。</a:t>
            </a:r>
          </a:p>
          <a:p>
            <a:r>
              <a:rPr lang="zh-CN" altLang="en-US" dirty="0"/>
              <a:t>注意到在刚开始熟悉框架的阶段也花费了大量时间，认识到这样的工作需要熟能生巧。</a:t>
            </a:r>
          </a:p>
          <a:p>
            <a:r>
              <a:rPr lang="zh-CN" altLang="en-US" dirty="0"/>
              <a:t>感受到了“先写文档再开发”的优势：能清楚地知道当前要做什么工作、一定程度上预估工作量。事实上，这篇文档的“游戏实现”部分就是主要依据这个文档而成的。</a:t>
            </a:r>
          </a:p>
          <a:p>
            <a:endParaRPr lang="zh-CN" altLang="en-US" dirty="0"/>
          </a:p>
        </p:txBody>
      </p:sp>
      <p:sp>
        <p:nvSpPr>
          <p:cNvPr id="4" name="内容占位符 3">
            <a:extLst>
              <a:ext uri="{FF2B5EF4-FFF2-40B4-BE49-F238E27FC236}">
                <a16:creationId xmlns:a16="http://schemas.microsoft.com/office/drawing/2014/main" id="{A846B05A-99C7-406F-8955-5F87E770526F}"/>
              </a:ext>
            </a:extLst>
          </p:cNvPr>
          <p:cNvSpPr>
            <a:spLocks noGrp="1"/>
          </p:cNvSpPr>
          <p:nvPr>
            <p:ph sz="half" idx="2"/>
          </p:nvPr>
        </p:nvSpPr>
        <p:spPr/>
        <p:txBody>
          <a:bodyPr>
            <a:normAutofit/>
          </a:bodyPr>
          <a:lstStyle/>
          <a:p>
            <a:r>
              <a:rPr lang="zh-CN" altLang="en-US" dirty="0"/>
              <a:t>在整个过程中锻炼了综合能力，包括：</a:t>
            </a:r>
            <a:r>
              <a:rPr lang="en-US" altLang="zh-CN" dirty="0"/>
              <a:t>1k</a:t>
            </a:r>
            <a:r>
              <a:rPr lang="zh-CN" altLang="en-US" dirty="0"/>
              <a:t>行以上代码的编写、</a:t>
            </a:r>
            <a:r>
              <a:rPr lang="en-US" altLang="zh-CN" dirty="0"/>
              <a:t>debug</a:t>
            </a:r>
            <a:r>
              <a:rPr lang="zh-CN" altLang="en-US" dirty="0"/>
              <a:t>能力，找素材的技巧，</a:t>
            </a:r>
            <a:r>
              <a:rPr lang="en-US" altLang="zh-CN" dirty="0"/>
              <a:t>VS</a:t>
            </a:r>
            <a:r>
              <a:rPr lang="zh-CN" altLang="en-US" dirty="0"/>
              <a:t>的使用技巧，</a:t>
            </a:r>
            <a:r>
              <a:rPr lang="en-US" altLang="zh-CN" dirty="0"/>
              <a:t>PS</a:t>
            </a:r>
            <a:r>
              <a:rPr lang="zh-CN" altLang="en-US" dirty="0"/>
              <a:t>、</a:t>
            </a:r>
            <a:r>
              <a:rPr lang="en-US" altLang="zh-CN" dirty="0"/>
              <a:t>PR</a:t>
            </a:r>
            <a:r>
              <a:rPr lang="zh-CN" altLang="en-US" dirty="0"/>
              <a:t>的基础用法，流程图的绘制等等。</a:t>
            </a:r>
          </a:p>
          <a:p>
            <a:r>
              <a:rPr lang="zh-CN" altLang="en-US" dirty="0"/>
              <a:t>最重要的是，尽管本次大作业是个人大作业，但实际上少不了同学之间的相互交流，无论是和同学交流创意还是我自己在上机课上做的大作业分享，都使我感受到了</a:t>
            </a:r>
            <a:r>
              <a:rPr lang="en-US" altLang="zh-CN" dirty="0"/>
              <a:t>Teamwork</a:t>
            </a:r>
            <a:r>
              <a:rPr lang="zh-CN" altLang="en-US" dirty="0"/>
              <a:t>的快乐。</a:t>
            </a:r>
            <a:endParaRPr lang="en-US" altLang="zh-CN" dirty="0"/>
          </a:p>
          <a:p>
            <a:r>
              <a:rPr lang="zh-CN" altLang="en-US" dirty="0"/>
              <a:t>在此感谢所有提供帮助的助教、同学！</a:t>
            </a:r>
          </a:p>
          <a:p>
            <a:endParaRPr lang="zh-CN" altLang="en-US" dirty="0"/>
          </a:p>
        </p:txBody>
      </p:sp>
    </p:spTree>
    <p:extLst>
      <p:ext uri="{BB962C8B-B14F-4D97-AF65-F5344CB8AC3E}">
        <p14:creationId xmlns:p14="http://schemas.microsoft.com/office/powerpoint/2010/main" val="174188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08D08-198C-4BE0-85B3-06D5F7BE7F12}"/>
              </a:ext>
            </a:extLst>
          </p:cNvPr>
          <p:cNvSpPr>
            <a:spLocks noGrp="1"/>
          </p:cNvSpPr>
          <p:nvPr>
            <p:ph type="title"/>
          </p:nvPr>
        </p:nvSpPr>
        <p:spPr/>
        <p:txBody>
          <a:bodyPr/>
          <a:lstStyle/>
          <a:p>
            <a:r>
              <a:rPr lang="zh-CN" altLang="en-US" dirty="0"/>
              <a:t>游戏介绍</a:t>
            </a:r>
          </a:p>
        </p:txBody>
      </p:sp>
      <p:sp>
        <p:nvSpPr>
          <p:cNvPr id="3" name="内容占位符 2">
            <a:extLst>
              <a:ext uri="{FF2B5EF4-FFF2-40B4-BE49-F238E27FC236}">
                <a16:creationId xmlns:a16="http://schemas.microsoft.com/office/drawing/2014/main" id="{48EF9351-A5CD-46AD-86FD-B388E859EC15}"/>
              </a:ext>
            </a:extLst>
          </p:cNvPr>
          <p:cNvSpPr>
            <a:spLocks noGrp="1"/>
          </p:cNvSpPr>
          <p:nvPr>
            <p:ph idx="1"/>
          </p:nvPr>
        </p:nvSpPr>
        <p:spPr/>
        <p:txBody>
          <a:bodyPr/>
          <a:lstStyle/>
          <a:p>
            <a:r>
              <a:rPr lang="en-US" altLang="zh-CN" dirty="0"/>
              <a:t>《This Is A </a:t>
            </a:r>
            <a:r>
              <a:rPr lang="en-US" altLang="zh-CN" dirty="0" err="1"/>
              <a:t>ContraGame</a:t>
            </a:r>
            <a:r>
              <a:rPr lang="en-US" altLang="zh-CN" dirty="0"/>
              <a:t>》 </a:t>
            </a:r>
            <a:r>
              <a:rPr lang="zh-CN" altLang="en-US" dirty="0"/>
              <a:t>是一款基于</a:t>
            </a:r>
            <a:r>
              <a:rPr lang="en-US" altLang="zh-CN" dirty="0"/>
              <a:t>Win32</a:t>
            </a:r>
            <a:r>
              <a:rPr lang="zh-CN" altLang="en-US" dirty="0"/>
              <a:t>框架的横版闯关游戏。它融合了地图闯关元素与战斗系统，给予玩家不一样的体验。</a:t>
            </a:r>
          </a:p>
          <a:p>
            <a:r>
              <a:rPr lang="zh-CN" altLang="en-US" dirty="0"/>
              <a:t>玩家在游戏中扮演一名骑士，在王国西部的未知领域独自寻找着秘境的入口。在游戏的第一关，他需要巧妙地躲避地面上的致命尖刺，敏锐地察觉出幻象产生的虚假的砖块，到达传送门处；在第二关，他需要打败充满敌意的蜂群，打开通往秘境的道路。</a:t>
            </a:r>
          </a:p>
          <a:p>
            <a:endParaRPr lang="zh-CN" altLang="en-US" dirty="0"/>
          </a:p>
        </p:txBody>
      </p:sp>
    </p:spTree>
    <p:extLst>
      <p:ext uri="{BB962C8B-B14F-4D97-AF65-F5344CB8AC3E}">
        <p14:creationId xmlns:p14="http://schemas.microsoft.com/office/powerpoint/2010/main" val="343145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0A678-A2CE-42E1-9744-53F33CC66A01}"/>
              </a:ext>
            </a:extLst>
          </p:cNvPr>
          <p:cNvSpPr>
            <a:spLocks noGrp="1"/>
          </p:cNvSpPr>
          <p:nvPr>
            <p:ph type="title"/>
          </p:nvPr>
        </p:nvSpPr>
        <p:spPr/>
        <p:txBody>
          <a:bodyPr/>
          <a:lstStyle/>
          <a:p>
            <a:r>
              <a:rPr lang="zh-CN" altLang="en-US" dirty="0"/>
              <a:t>游戏设计</a:t>
            </a:r>
          </a:p>
        </p:txBody>
      </p:sp>
      <p:sp>
        <p:nvSpPr>
          <p:cNvPr id="3" name="内容占位符 2">
            <a:extLst>
              <a:ext uri="{FF2B5EF4-FFF2-40B4-BE49-F238E27FC236}">
                <a16:creationId xmlns:a16="http://schemas.microsoft.com/office/drawing/2014/main" id="{1C279390-3DC1-44BE-9150-BE7784603826}"/>
              </a:ext>
            </a:extLst>
          </p:cNvPr>
          <p:cNvSpPr>
            <a:spLocks noGrp="1"/>
          </p:cNvSpPr>
          <p:nvPr>
            <p:ph idx="1"/>
          </p:nvPr>
        </p:nvSpPr>
        <p:spPr/>
        <p:txBody>
          <a:bodyPr/>
          <a:lstStyle/>
          <a:p>
            <a:r>
              <a:rPr lang="zh-CN" altLang="en-US" dirty="0"/>
              <a:t>游戏采用跟随式镜头，角色处于镜头的中心区域。左上角的红色、蓝色状态条分别给出了角色当前的生命值和魔法值。在第一关，触碰到地图上的尖刺会直接导致游戏失败；而在第二关，被敌人的近战或远程攻击击中时会损失一定生命值，击败敌人会随机恢复一定的生命值。魔法值在不消耗一段时间后会自动回满。</a:t>
            </a:r>
          </a:p>
        </p:txBody>
      </p:sp>
    </p:spTree>
    <p:extLst>
      <p:ext uri="{BB962C8B-B14F-4D97-AF65-F5344CB8AC3E}">
        <p14:creationId xmlns:p14="http://schemas.microsoft.com/office/powerpoint/2010/main" val="80929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BB9040-6AF3-46E4-9B16-67EDB5B41DB9}"/>
              </a:ext>
            </a:extLst>
          </p:cNvPr>
          <p:cNvSpPr>
            <a:spLocks noGrp="1"/>
          </p:cNvSpPr>
          <p:nvPr>
            <p:ph sz="half" idx="1"/>
          </p:nvPr>
        </p:nvSpPr>
        <p:spPr/>
        <p:txBody>
          <a:bodyPr/>
          <a:lstStyle/>
          <a:p>
            <a:r>
              <a:rPr lang="zh-CN" altLang="en-US" dirty="0"/>
              <a:t>第一关以地图闯关为主，玩家需要操控角色在不碰到静止或移动的尖刺的情况下通过障碍到达传送门处。</a:t>
            </a:r>
          </a:p>
        </p:txBody>
      </p:sp>
      <p:pic>
        <p:nvPicPr>
          <p:cNvPr id="6" name="内容占位符 5">
            <a:extLst>
              <a:ext uri="{FF2B5EF4-FFF2-40B4-BE49-F238E27FC236}">
                <a16:creationId xmlns:a16="http://schemas.microsoft.com/office/drawing/2014/main" id="{35B5F2AD-6D6B-490D-BD5F-A050DD490220}"/>
              </a:ext>
            </a:extLst>
          </p:cNvPr>
          <p:cNvPicPr>
            <a:picLocks noGrp="1" noChangeAspect="1"/>
          </p:cNvPicPr>
          <p:nvPr>
            <p:ph sz="half" idx="2"/>
          </p:nvPr>
        </p:nvPicPr>
        <p:blipFill>
          <a:blip r:embed="rId2"/>
          <a:stretch>
            <a:fillRect/>
          </a:stretch>
        </p:blipFill>
        <p:spPr>
          <a:xfrm>
            <a:off x="6096000" y="1872844"/>
            <a:ext cx="5645986" cy="4414542"/>
          </a:xfrm>
        </p:spPr>
      </p:pic>
    </p:spTree>
    <p:extLst>
      <p:ext uri="{BB962C8B-B14F-4D97-AF65-F5344CB8AC3E}">
        <p14:creationId xmlns:p14="http://schemas.microsoft.com/office/powerpoint/2010/main" val="415526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233DC1-D3B8-4169-BADE-68C8A284E7EE}"/>
              </a:ext>
            </a:extLst>
          </p:cNvPr>
          <p:cNvSpPr>
            <a:spLocks noGrp="1"/>
          </p:cNvSpPr>
          <p:nvPr>
            <p:ph sz="half" idx="1"/>
          </p:nvPr>
        </p:nvSpPr>
        <p:spPr/>
        <p:txBody>
          <a:bodyPr/>
          <a:lstStyle/>
          <a:p>
            <a:r>
              <a:rPr lang="zh-CN" altLang="en-US" dirty="0"/>
              <a:t>第二关以战斗为主，玩家需要使用近战武器击败途中的小怪到达</a:t>
            </a:r>
            <a:r>
              <a:rPr lang="en-US" altLang="zh-CN" dirty="0"/>
              <a:t>BOSS</a:t>
            </a:r>
            <a:r>
              <a:rPr lang="zh-CN" altLang="en-US" dirty="0"/>
              <a:t>处，</a:t>
            </a:r>
            <a:r>
              <a:rPr lang="en-US" altLang="zh-CN" dirty="0"/>
              <a:t>BOSS</a:t>
            </a:r>
            <a:r>
              <a:rPr lang="zh-CN" altLang="en-US" dirty="0"/>
              <a:t>会定期召唤小怪，玩家的最终目的是击败</a:t>
            </a:r>
            <a:r>
              <a:rPr lang="en-US" altLang="zh-CN" dirty="0"/>
              <a:t>BOSS</a:t>
            </a:r>
            <a:r>
              <a:rPr lang="zh-CN" altLang="en-US" dirty="0"/>
              <a:t>。</a:t>
            </a:r>
          </a:p>
        </p:txBody>
      </p:sp>
      <p:pic>
        <p:nvPicPr>
          <p:cNvPr id="6" name="内容占位符 5">
            <a:extLst>
              <a:ext uri="{FF2B5EF4-FFF2-40B4-BE49-F238E27FC236}">
                <a16:creationId xmlns:a16="http://schemas.microsoft.com/office/drawing/2014/main" id="{F301482A-41EE-45B0-BAC8-59DB1AE19C9C}"/>
              </a:ext>
            </a:extLst>
          </p:cNvPr>
          <p:cNvPicPr>
            <a:picLocks noGrp="1" noChangeAspect="1"/>
          </p:cNvPicPr>
          <p:nvPr>
            <p:ph sz="half" idx="2"/>
          </p:nvPr>
        </p:nvPicPr>
        <p:blipFill>
          <a:blip r:embed="rId2"/>
          <a:stretch>
            <a:fillRect/>
          </a:stretch>
        </p:blipFill>
        <p:spPr>
          <a:xfrm>
            <a:off x="6378374" y="1872844"/>
            <a:ext cx="5361665" cy="4045947"/>
          </a:xfrm>
        </p:spPr>
      </p:pic>
    </p:spTree>
    <p:extLst>
      <p:ext uri="{BB962C8B-B14F-4D97-AF65-F5344CB8AC3E}">
        <p14:creationId xmlns:p14="http://schemas.microsoft.com/office/powerpoint/2010/main" val="353821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419B2-EFD0-4CAF-BC4D-094F23569269}"/>
              </a:ext>
            </a:extLst>
          </p:cNvPr>
          <p:cNvSpPr>
            <a:spLocks noGrp="1"/>
          </p:cNvSpPr>
          <p:nvPr>
            <p:ph type="title"/>
          </p:nvPr>
        </p:nvSpPr>
        <p:spPr/>
        <p:txBody>
          <a:bodyPr>
            <a:normAutofit/>
          </a:bodyPr>
          <a:lstStyle/>
          <a:p>
            <a:r>
              <a:rPr lang="zh-CN" altLang="en-US" sz="3200" dirty="0"/>
              <a:t>一些可能会遇到的问题</a:t>
            </a:r>
          </a:p>
        </p:txBody>
      </p:sp>
      <p:sp>
        <p:nvSpPr>
          <p:cNvPr id="3" name="内容占位符 2">
            <a:extLst>
              <a:ext uri="{FF2B5EF4-FFF2-40B4-BE49-F238E27FC236}">
                <a16:creationId xmlns:a16="http://schemas.microsoft.com/office/drawing/2014/main" id="{35AEA2CE-FFBD-4B5C-8C46-4F4A8E716B1F}"/>
              </a:ext>
            </a:extLst>
          </p:cNvPr>
          <p:cNvSpPr>
            <a:spLocks noGrp="1"/>
          </p:cNvSpPr>
          <p:nvPr>
            <p:ph idx="1"/>
          </p:nvPr>
        </p:nvSpPr>
        <p:spPr/>
        <p:txBody>
          <a:bodyPr>
            <a:normAutofit/>
          </a:bodyPr>
          <a:lstStyle/>
          <a:p>
            <a:r>
              <a:rPr lang="zh-CN" altLang="en-US" sz="2000" dirty="0"/>
              <a:t>中文输入法时同时按下</a:t>
            </a:r>
            <a:r>
              <a:rPr lang="en-US" altLang="zh-CN" sz="2000" dirty="0" err="1"/>
              <a:t>LShift</a:t>
            </a:r>
            <a:r>
              <a:rPr lang="zh-CN" altLang="en-US" sz="2000" dirty="0"/>
              <a:t>和</a:t>
            </a:r>
            <a:r>
              <a:rPr lang="en-US" altLang="zh-CN" sz="2000" dirty="0"/>
              <a:t>Space</a:t>
            </a:r>
            <a:r>
              <a:rPr lang="zh-CN" altLang="en-US" sz="2000" dirty="0"/>
              <a:t>，有可能检测不到：换英文输入法</a:t>
            </a:r>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220028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419B2-EFD0-4CAF-BC4D-094F23569269}"/>
              </a:ext>
            </a:extLst>
          </p:cNvPr>
          <p:cNvSpPr>
            <a:spLocks noGrp="1"/>
          </p:cNvSpPr>
          <p:nvPr>
            <p:ph type="title"/>
          </p:nvPr>
        </p:nvSpPr>
        <p:spPr/>
        <p:txBody>
          <a:bodyPr>
            <a:normAutofit/>
          </a:bodyPr>
          <a:lstStyle/>
          <a:p>
            <a:r>
              <a:rPr lang="zh-CN" altLang="en-US" sz="3200" dirty="0"/>
              <a:t>一些可能会遇到的问题</a:t>
            </a:r>
          </a:p>
        </p:txBody>
      </p:sp>
      <p:sp>
        <p:nvSpPr>
          <p:cNvPr id="3" name="内容占位符 2">
            <a:extLst>
              <a:ext uri="{FF2B5EF4-FFF2-40B4-BE49-F238E27FC236}">
                <a16:creationId xmlns:a16="http://schemas.microsoft.com/office/drawing/2014/main" id="{35AEA2CE-FFBD-4B5C-8C46-4F4A8E716B1F}"/>
              </a:ext>
            </a:extLst>
          </p:cNvPr>
          <p:cNvSpPr>
            <a:spLocks noGrp="1"/>
          </p:cNvSpPr>
          <p:nvPr>
            <p:ph idx="1"/>
          </p:nvPr>
        </p:nvSpPr>
        <p:spPr/>
        <p:txBody>
          <a:bodyPr>
            <a:normAutofit/>
          </a:bodyPr>
          <a:lstStyle/>
          <a:p>
            <a:r>
              <a:rPr lang="zh-CN" altLang="en-US" sz="2000" dirty="0"/>
              <a:t>初始化关卡：清空</a:t>
            </a:r>
            <a:r>
              <a:rPr lang="en-US" altLang="zh-CN" sz="2000" dirty="0"/>
              <a:t>vector&lt;Unit*&gt; units;</a:t>
            </a:r>
          </a:p>
          <a:p>
            <a:endParaRPr lang="en-US" altLang="zh-CN" sz="2000" dirty="0"/>
          </a:p>
          <a:p>
            <a:r>
              <a:rPr lang="en-US" altLang="zh-CN" sz="2000" dirty="0">
                <a:solidFill>
                  <a:srgbClr val="FF0000"/>
                </a:solidFill>
              </a:rPr>
              <a:t>for(int </a:t>
            </a:r>
            <a:r>
              <a:rPr lang="en-US" altLang="zh-CN" sz="2000" dirty="0" err="1">
                <a:solidFill>
                  <a:srgbClr val="FF0000"/>
                </a:solidFill>
              </a:rPr>
              <a:t>i</a:t>
            </a:r>
            <a:r>
              <a:rPr lang="en-US" altLang="zh-CN" sz="2000" dirty="0">
                <a:solidFill>
                  <a:srgbClr val="FF0000"/>
                </a:solidFill>
              </a:rPr>
              <a:t> = 0; </a:t>
            </a:r>
            <a:r>
              <a:rPr lang="en-US" altLang="zh-CN" sz="2000" dirty="0" err="1">
                <a:solidFill>
                  <a:srgbClr val="FF0000"/>
                </a:solidFill>
              </a:rPr>
              <a:t>i</a:t>
            </a:r>
            <a:r>
              <a:rPr lang="en-US" altLang="zh-CN" sz="2000" dirty="0">
                <a:solidFill>
                  <a:srgbClr val="FF0000"/>
                </a:solidFill>
              </a:rPr>
              <a:t> &lt; </a:t>
            </a:r>
            <a:r>
              <a:rPr lang="en-US" altLang="zh-CN" sz="2000" dirty="0" err="1">
                <a:solidFill>
                  <a:srgbClr val="FF0000"/>
                </a:solidFill>
              </a:rPr>
              <a:t>units.size</a:t>
            </a:r>
            <a:r>
              <a:rPr lang="en-US" altLang="zh-CN" sz="2000" dirty="0">
                <a:solidFill>
                  <a:srgbClr val="FF0000"/>
                </a:solidFill>
              </a:rPr>
              <a:t>(); </a:t>
            </a:r>
            <a:r>
              <a:rPr lang="en-US" altLang="zh-CN" sz="2000" dirty="0" err="1">
                <a:solidFill>
                  <a:srgbClr val="FF0000"/>
                </a:solidFill>
              </a:rPr>
              <a:t>i</a:t>
            </a:r>
            <a:r>
              <a:rPr lang="en-US" altLang="zh-CN" sz="2000" dirty="0">
                <a:solidFill>
                  <a:srgbClr val="FF0000"/>
                </a:solidFill>
              </a:rPr>
              <a:t>++)</a:t>
            </a:r>
          </a:p>
          <a:p>
            <a:pPr marL="324000" lvl="1" indent="0">
              <a:buNone/>
            </a:pPr>
            <a:r>
              <a:rPr lang="en-US" altLang="zh-CN" sz="1800" dirty="0">
                <a:solidFill>
                  <a:srgbClr val="FF0000"/>
                </a:solidFill>
              </a:rPr>
              <a:t>	    delete units[</a:t>
            </a:r>
            <a:r>
              <a:rPr lang="en-US" altLang="zh-CN" sz="1800" dirty="0" err="1">
                <a:solidFill>
                  <a:srgbClr val="FF0000"/>
                </a:solidFill>
              </a:rPr>
              <a:t>i</a:t>
            </a:r>
            <a:r>
              <a:rPr lang="en-US" altLang="zh-CN" sz="1800" dirty="0">
                <a:solidFill>
                  <a:srgbClr val="FF0000"/>
                </a:solidFill>
              </a:rPr>
              <a:t>];</a:t>
            </a:r>
          </a:p>
          <a:p>
            <a:r>
              <a:rPr lang="en-US" altLang="zh-CN" sz="2000" dirty="0" err="1"/>
              <a:t>units.clear</a:t>
            </a:r>
            <a:r>
              <a:rPr lang="en-US" altLang="zh-CN" sz="2000" dirty="0"/>
              <a:t>();</a:t>
            </a:r>
          </a:p>
          <a:p>
            <a:endParaRPr lang="en-US" altLang="zh-CN" sz="2000" dirty="0"/>
          </a:p>
          <a:p>
            <a:endParaRPr lang="zh-CN" altLang="en-US" sz="2000" dirty="0"/>
          </a:p>
        </p:txBody>
      </p:sp>
    </p:spTree>
    <p:extLst>
      <p:ext uri="{BB962C8B-B14F-4D97-AF65-F5344CB8AC3E}">
        <p14:creationId xmlns:p14="http://schemas.microsoft.com/office/powerpoint/2010/main" val="28376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419B2-EFD0-4CAF-BC4D-094F23569269}"/>
              </a:ext>
            </a:extLst>
          </p:cNvPr>
          <p:cNvSpPr>
            <a:spLocks noGrp="1"/>
          </p:cNvSpPr>
          <p:nvPr>
            <p:ph type="title"/>
          </p:nvPr>
        </p:nvSpPr>
        <p:spPr/>
        <p:txBody>
          <a:bodyPr>
            <a:normAutofit/>
          </a:bodyPr>
          <a:lstStyle/>
          <a:p>
            <a:r>
              <a:rPr lang="zh-CN" altLang="en-US" sz="3200" dirty="0"/>
              <a:t>一些可能会遇到的问题</a:t>
            </a:r>
          </a:p>
        </p:txBody>
      </p:sp>
      <p:sp>
        <p:nvSpPr>
          <p:cNvPr id="3" name="内容占位符 2">
            <a:extLst>
              <a:ext uri="{FF2B5EF4-FFF2-40B4-BE49-F238E27FC236}">
                <a16:creationId xmlns:a16="http://schemas.microsoft.com/office/drawing/2014/main" id="{35AEA2CE-FFBD-4B5C-8C46-4F4A8E716B1F}"/>
              </a:ext>
            </a:extLst>
          </p:cNvPr>
          <p:cNvSpPr>
            <a:spLocks noGrp="1"/>
          </p:cNvSpPr>
          <p:nvPr>
            <p:ph idx="1"/>
          </p:nvPr>
        </p:nvSpPr>
        <p:spPr/>
        <p:txBody>
          <a:bodyPr>
            <a:normAutofit/>
          </a:bodyPr>
          <a:lstStyle/>
          <a:p>
            <a:endParaRPr lang="en-US" altLang="zh-CN" sz="2000" dirty="0"/>
          </a:p>
          <a:p>
            <a:endParaRPr lang="zh-CN" altLang="en-US" sz="2000" dirty="0"/>
          </a:p>
        </p:txBody>
      </p:sp>
      <p:pic>
        <p:nvPicPr>
          <p:cNvPr id="5" name="图片 4">
            <a:extLst>
              <a:ext uri="{FF2B5EF4-FFF2-40B4-BE49-F238E27FC236}">
                <a16:creationId xmlns:a16="http://schemas.microsoft.com/office/drawing/2014/main" id="{29C8D2FC-698B-4734-97CB-A09510A54EE0}"/>
              </a:ext>
            </a:extLst>
          </p:cNvPr>
          <p:cNvPicPr>
            <a:picLocks noChangeAspect="1"/>
          </p:cNvPicPr>
          <p:nvPr/>
        </p:nvPicPr>
        <p:blipFill>
          <a:blip r:embed="rId2"/>
          <a:stretch>
            <a:fillRect/>
          </a:stretch>
        </p:blipFill>
        <p:spPr>
          <a:xfrm>
            <a:off x="7616405" y="1826461"/>
            <a:ext cx="3905795" cy="4934639"/>
          </a:xfrm>
          <a:prstGeom prst="rect">
            <a:avLst/>
          </a:prstGeom>
        </p:spPr>
      </p:pic>
      <p:sp>
        <p:nvSpPr>
          <p:cNvPr id="6" name="内容占位符 2">
            <a:extLst>
              <a:ext uri="{FF2B5EF4-FFF2-40B4-BE49-F238E27FC236}">
                <a16:creationId xmlns:a16="http://schemas.microsoft.com/office/drawing/2014/main" id="{ED8EF7FD-0A16-45A1-8246-A8BF326A83C8}"/>
              </a:ext>
            </a:extLst>
          </p:cNvPr>
          <p:cNvSpPr txBox="1">
            <a:spLocks/>
          </p:cNvSpPr>
          <p:nvPr/>
        </p:nvSpPr>
        <p:spPr>
          <a:xfrm>
            <a:off x="581192" y="2228003"/>
            <a:ext cx="5855049" cy="363304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sz="2000" dirty="0" err="1"/>
              <a:t>TransparentBlt</a:t>
            </a:r>
            <a:r>
              <a:rPr lang="zh-CN" altLang="en-US" sz="2000" dirty="0"/>
              <a:t>函数：</a:t>
            </a:r>
            <a:endParaRPr lang="en-US" altLang="zh-CN" sz="2000" dirty="0"/>
          </a:p>
          <a:p>
            <a:r>
              <a:rPr lang="en-US" altLang="zh-CN" sz="2000" dirty="0" err="1"/>
              <a:t>wSrc</a:t>
            </a:r>
            <a:r>
              <a:rPr lang="zh-CN" altLang="en-US" sz="2000" dirty="0"/>
              <a:t>参数和</a:t>
            </a:r>
            <a:r>
              <a:rPr lang="en-US" altLang="zh-CN" sz="2000" dirty="0" err="1"/>
              <a:t>hSrc</a:t>
            </a:r>
            <a:r>
              <a:rPr lang="zh-CN" altLang="en-US" sz="2000" dirty="0"/>
              <a:t>参数不能大于源</a:t>
            </a:r>
            <a:r>
              <a:rPr lang="en-US" altLang="zh-CN" sz="2000" dirty="0"/>
              <a:t>Bitmap</a:t>
            </a:r>
            <a:r>
              <a:rPr lang="zh-CN" altLang="en-US" sz="2000" dirty="0"/>
              <a:t>的大小</a:t>
            </a:r>
          </a:p>
        </p:txBody>
      </p:sp>
    </p:spTree>
    <p:extLst>
      <p:ext uri="{BB962C8B-B14F-4D97-AF65-F5344CB8AC3E}">
        <p14:creationId xmlns:p14="http://schemas.microsoft.com/office/powerpoint/2010/main" val="331731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CD1C4-BDBE-4D99-B79F-A46183A60847}"/>
              </a:ext>
            </a:extLst>
          </p:cNvPr>
          <p:cNvSpPr>
            <a:spLocks noGrp="1"/>
          </p:cNvSpPr>
          <p:nvPr>
            <p:ph type="title"/>
          </p:nvPr>
        </p:nvSpPr>
        <p:spPr/>
        <p:txBody>
          <a:bodyPr/>
          <a:lstStyle/>
          <a:p>
            <a:r>
              <a:rPr lang="zh-CN" altLang="en-US" sz="2800" dirty="0"/>
              <a:t>一些可能会遇到的问题</a:t>
            </a:r>
            <a:endParaRPr lang="zh-CN" altLang="en-US" dirty="0"/>
          </a:p>
        </p:txBody>
      </p:sp>
      <p:sp>
        <p:nvSpPr>
          <p:cNvPr id="3" name="内容占位符 2">
            <a:extLst>
              <a:ext uri="{FF2B5EF4-FFF2-40B4-BE49-F238E27FC236}">
                <a16:creationId xmlns:a16="http://schemas.microsoft.com/office/drawing/2014/main" id="{FEFB04DF-F109-43AD-9DEA-D18F2B1854F6}"/>
              </a:ext>
            </a:extLst>
          </p:cNvPr>
          <p:cNvSpPr>
            <a:spLocks noGrp="1"/>
          </p:cNvSpPr>
          <p:nvPr>
            <p:ph sz="half" idx="1"/>
          </p:nvPr>
        </p:nvSpPr>
        <p:spPr/>
        <p:txBody>
          <a:bodyPr>
            <a:normAutofit/>
          </a:bodyPr>
          <a:lstStyle/>
          <a:p>
            <a:r>
              <a:rPr lang="zh-CN" altLang="en-US" sz="2000" dirty="0"/>
              <a:t>添加位图后编译时出现右图所示的提示：</a:t>
            </a:r>
            <a:endParaRPr lang="en-US" altLang="zh-CN" sz="2000" dirty="0"/>
          </a:p>
          <a:p>
            <a:endParaRPr lang="en-US" altLang="zh-CN" sz="2000" dirty="0"/>
          </a:p>
          <a:p>
            <a:r>
              <a:rPr lang="zh-CN" altLang="en-US" sz="2000"/>
              <a:t>重新加载</a:t>
            </a:r>
            <a:endParaRPr lang="en-US" altLang="zh-CN" sz="2000" dirty="0"/>
          </a:p>
        </p:txBody>
      </p:sp>
      <p:pic>
        <p:nvPicPr>
          <p:cNvPr id="6" name="内容占位符 5">
            <a:extLst>
              <a:ext uri="{FF2B5EF4-FFF2-40B4-BE49-F238E27FC236}">
                <a16:creationId xmlns:a16="http://schemas.microsoft.com/office/drawing/2014/main" id="{EA218D01-8363-4CD5-930D-056C28838E64}"/>
              </a:ext>
            </a:extLst>
          </p:cNvPr>
          <p:cNvPicPr>
            <a:picLocks noGrp="1" noChangeAspect="1"/>
          </p:cNvPicPr>
          <p:nvPr>
            <p:ph sz="half" idx="2"/>
          </p:nvPr>
        </p:nvPicPr>
        <p:blipFill>
          <a:blip r:embed="rId2"/>
          <a:stretch>
            <a:fillRect/>
          </a:stretch>
        </p:blipFill>
        <p:spPr>
          <a:xfrm>
            <a:off x="6188075" y="2596749"/>
            <a:ext cx="5422900" cy="2894814"/>
          </a:xfrm>
        </p:spPr>
      </p:pic>
    </p:spTree>
    <p:extLst>
      <p:ext uri="{BB962C8B-B14F-4D97-AF65-F5344CB8AC3E}">
        <p14:creationId xmlns:p14="http://schemas.microsoft.com/office/powerpoint/2010/main" val="4260595362"/>
      </p:ext>
    </p:extLst>
  </p:cSld>
  <p:clrMapOvr>
    <a:masterClrMapping/>
  </p:clrMapOvr>
</p:sld>
</file>

<file path=ppt/theme/theme1.xml><?xml version="1.0" encoding="utf-8"?>
<a:theme xmlns:a="http://schemas.openxmlformats.org/drawingml/2006/main" name="红利">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技术设计</Template>
  <TotalTime>65</TotalTime>
  <Words>616</Words>
  <Application>Microsoft Office PowerPoint</Application>
  <PresentationFormat>宽屏</PresentationFormat>
  <Paragraphs>33</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Microsoft YaHei UI</vt:lpstr>
      <vt:lpstr>Wingdings 2</vt:lpstr>
      <vt:lpstr>红利</vt:lpstr>
      <vt:lpstr>This Is A ContraGame  游戏介绍</vt:lpstr>
      <vt:lpstr>游戏介绍</vt:lpstr>
      <vt:lpstr>游戏设计</vt:lpstr>
      <vt:lpstr>PowerPoint 演示文稿</vt:lpstr>
      <vt:lpstr>PowerPoint 演示文稿</vt:lpstr>
      <vt:lpstr>一些可能会遇到的问题</vt:lpstr>
      <vt:lpstr>一些可能会遇到的问题</vt:lpstr>
      <vt:lpstr>一些可能会遇到的问题</vt:lpstr>
      <vt:lpstr>一些可能会遇到的问题</vt:lpstr>
      <vt:lpstr>心得体会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ContraGame  游戏介绍</dc:title>
  <dc:creator>杜 一阳</dc:creator>
  <cp:lastModifiedBy>杜 一阳</cp:lastModifiedBy>
  <cp:revision>4</cp:revision>
  <dcterms:created xsi:type="dcterms:W3CDTF">2021-12-11T15:16:42Z</dcterms:created>
  <dcterms:modified xsi:type="dcterms:W3CDTF">2021-12-11T16:21:58Z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