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A66558-8869-4171-AB01-C1F292829AB4}"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314686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66558-8869-4171-AB01-C1F292829AB4}"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423216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A66558-8869-4171-AB01-C1F292829AB4}"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1108965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CA66558-8869-4171-AB01-C1F292829AB4}"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1270098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CA66558-8869-4171-AB01-C1F292829AB4}"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1097959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A66558-8869-4171-AB01-C1F292829AB4}"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3312379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A66558-8869-4171-AB01-C1F292829AB4}"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1091011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66558-8869-4171-AB01-C1F292829AB4}"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1619898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66558-8869-4171-AB01-C1F292829AB4}"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249805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66558-8869-4171-AB01-C1F292829AB4}"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395266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A66558-8869-4171-AB01-C1F292829AB4}"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196986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A66558-8869-4171-AB01-C1F292829AB4}"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29209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A66558-8869-4171-AB01-C1F292829AB4}" type="datetimeFigureOut">
              <a:rPr lang="en-GB" smtClean="0"/>
              <a:t>12/10/2023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251654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A66558-8869-4171-AB01-C1F292829AB4}" type="datetimeFigureOut">
              <a:rPr lang="en-GB" smtClean="0"/>
              <a:t>12/10/2023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424191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A66558-8869-4171-AB01-C1F292829AB4}" type="datetimeFigureOut">
              <a:rPr lang="en-GB" smtClean="0"/>
              <a:t>12/10/2023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257028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66558-8869-4171-AB01-C1F292829AB4}"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191428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9CA66558-8869-4171-AB01-C1F292829AB4}" type="datetimeFigureOut">
              <a:rPr lang="en-GB" smtClean="0"/>
              <a:t>12/10/2023</a:t>
            </a:fld>
            <a:endParaRPr lang="en-GB"/>
          </a:p>
        </p:txBody>
      </p:sp>
      <p:sp>
        <p:nvSpPr>
          <p:cNvPr id="6" name="Footer Placeholder 5"/>
          <p:cNvSpPr>
            <a:spLocks noGrp="1"/>
          </p:cNvSpPr>
          <p:nvPr>
            <p:ph type="ftr" sz="quarter" idx="11"/>
          </p:nvPr>
        </p:nvSpPr>
        <p:spPr>
          <a:xfrm>
            <a:off x="1141412" y="5883275"/>
            <a:ext cx="5105400" cy="365125"/>
          </a:xfrm>
        </p:spPr>
        <p:txBody>
          <a:bodyPr/>
          <a:lstStyle/>
          <a:p>
            <a:endParaRPr lang="en-GB"/>
          </a:p>
        </p:txBody>
      </p:sp>
      <p:sp>
        <p:nvSpPr>
          <p:cNvPr id="7" name="Slide Number Placeholder 6"/>
          <p:cNvSpPr>
            <a:spLocks noGrp="1"/>
          </p:cNvSpPr>
          <p:nvPr>
            <p:ph type="sldNum" sz="quarter" idx="12"/>
          </p:nvPr>
        </p:nvSpPr>
        <p:spPr>
          <a:xfrm>
            <a:off x="10742612" y="5883275"/>
            <a:ext cx="322567" cy="365125"/>
          </a:xfrm>
        </p:spPr>
        <p:txBody>
          <a:bodyPr/>
          <a:lstStyle/>
          <a:p>
            <a:fld id="{E52E1E5A-C4C3-4A3C-BAB3-466248B7B3B5}" type="slidenum">
              <a:rPr lang="en-GB" smtClean="0"/>
              <a:t>‹#›</a:t>
            </a:fld>
            <a:endParaRPr lang="en-GB"/>
          </a:p>
        </p:txBody>
      </p:sp>
    </p:spTree>
    <p:extLst>
      <p:ext uri="{BB962C8B-B14F-4D97-AF65-F5344CB8AC3E}">
        <p14:creationId xmlns:p14="http://schemas.microsoft.com/office/powerpoint/2010/main" val="165597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CA66558-8869-4171-AB01-C1F292829AB4}" type="datetimeFigureOut">
              <a:rPr lang="en-GB" smtClean="0"/>
              <a:t>12/10/2023</a:t>
            </a:fld>
            <a:endParaRPr lang="en-GB"/>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52E1E5A-C4C3-4A3C-BAB3-466248B7B3B5}" type="slidenum">
              <a:rPr lang="en-GB" smtClean="0"/>
              <a:t>‹#›</a:t>
            </a:fld>
            <a:endParaRPr lang="en-GB"/>
          </a:p>
        </p:txBody>
      </p:sp>
    </p:spTree>
    <p:extLst>
      <p:ext uri="{BB962C8B-B14F-4D97-AF65-F5344CB8AC3E}">
        <p14:creationId xmlns:p14="http://schemas.microsoft.com/office/powerpoint/2010/main" val="12821709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A8FE-3447-0CB2-57B2-0B5BDA221A0C}"/>
              </a:ext>
            </a:extLst>
          </p:cNvPr>
          <p:cNvSpPr>
            <a:spLocks noGrp="1"/>
          </p:cNvSpPr>
          <p:nvPr>
            <p:ph type="ctrTitle"/>
          </p:nvPr>
        </p:nvSpPr>
        <p:spPr/>
        <p:txBody>
          <a:bodyPr/>
          <a:lstStyle/>
          <a:p>
            <a:r>
              <a:rPr lang="en-GB" dirty="0"/>
              <a:t>Challenge week Presentation</a:t>
            </a:r>
          </a:p>
        </p:txBody>
      </p:sp>
      <p:sp>
        <p:nvSpPr>
          <p:cNvPr id="3" name="Subtitle 2">
            <a:extLst>
              <a:ext uri="{FF2B5EF4-FFF2-40B4-BE49-F238E27FC236}">
                <a16:creationId xmlns:a16="http://schemas.microsoft.com/office/drawing/2014/main" id="{2A48F32E-0B9D-AE2D-D56C-ABA544A9100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0081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0443-1F0D-1D07-CB9E-ABCD0CAA33F1}"/>
              </a:ext>
            </a:extLst>
          </p:cNvPr>
          <p:cNvSpPr>
            <a:spLocks noGrp="1"/>
          </p:cNvSpPr>
          <p:nvPr>
            <p:ph type="title"/>
          </p:nvPr>
        </p:nvSpPr>
        <p:spPr/>
        <p:txBody>
          <a:bodyPr/>
          <a:lstStyle/>
          <a:p>
            <a:r>
              <a:rPr lang="en-GB" dirty="0"/>
              <a:t>Background Reading summary </a:t>
            </a:r>
          </a:p>
        </p:txBody>
      </p:sp>
      <p:sp>
        <p:nvSpPr>
          <p:cNvPr id="3" name="Content Placeholder 2">
            <a:extLst>
              <a:ext uri="{FF2B5EF4-FFF2-40B4-BE49-F238E27FC236}">
                <a16:creationId xmlns:a16="http://schemas.microsoft.com/office/drawing/2014/main" id="{D7BBA9DB-A9BE-9C1B-E4C4-CEA5C572A7A4}"/>
              </a:ext>
            </a:extLst>
          </p:cNvPr>
          <p:cNvSpPr>
            <a:spLocks noGrp="1"/>
          </p:cNvSpPr>
          <p:nvPr>
            <p:ph idx="1"/>
          </p:nvPr>
        </p:nvSpPr>
        <p:spPr/>
        <p:txBody>
          <a:bodyPr/>
          <a:lstStyle/>
          <a:p>
            <a:pPr marL="0" indent="0" algn="l">
              <a:buNone/>
            </a:pPr>
            <a:r>
              <a:rPr lang="en-GB" sz="1200" b="0" i="0" dirty="0">
                <a:solidFill>
                  <a:schemeClr val="tx1"/>
                </a:solidFill>
                <a:effectLst/>
                <a:latin typeface="Calibri" panose="020F0502020204030204" pitchFamily="34" charset="0"/>
                <a:cs typeface="Calibri" panose="020F0502020204030204" pitchFamily="34" charset="0"/>
              </a:rPr>
              <a:t>Wang, </a:t>
            </a:r>
            <a:r>
              <a:rPr lang="en-GB" sz="1200" b="0" i="0" dirty="0" err="1">
                <a:solidFill>
                  <a:schemeClr val="tx1"/>
                </a:solidFill>
                <a:effectLst/>
                <a:latin typeface="Calibri" panose="020F0502020204030204" pitchFamily="34" charset="0"/>
                <a:cs typeface="Calibri" panose="020F0502020204030204" pitchFamily="34" charset="0"/>
              </a:rPr>
              <a:t>Yongtian</a:t>
            </a:r>
            <a:r>
              <a:rPr lang="en-GB" sz="1200" b="0" i="0" dirty="0">
                <a:solidFill>
                  <a:schemeClr val="tx1"/>
                </a:solidFill>
                <a:effectLst/>
                <a:latin typeface="Calibri" panose="020F0502020204030204" pitchFamily="34" charset="0"/>
                <a:cs typeface="Calibri" panose="020F0502020204030204" pitchFamily="34" charset="0"/>
              </a:rPr>
              <a:t> ; Jiang, </a:t>
            </a:r>
            <a:r>
              <a:rPr lang="en-GB" sz="1200" b="0" i="0" dirty="0" err="1">
                <a:solidFill>
                  <a:schemeClr val="tx1"/>
                </a:solidFill>
                <a:effectLst/>
                <a:latin typeface="Calibri" panose="020F0502020204030204" pitchFamily="34" charset="0"/>
                <a:cs typeface="Calibri" panose="020F0502020204030204" pitchFamily="34" charset="0"/>
              </a:rPr>
              <a:t>Zhiguo</a:t>
            </a:r>
            <a:r>
              <a:rPr lang="en-GB" sz="1200" b="0" i="0" dirty="0">
                <a:solidFill>
                  <a:schemeClr val="tx1"/>
                </a:solidFill>
                <a:effectLst/>
                <a:latin typeface="Calibri" panose="020F0502020204030204" pitchFamily="34" charset="0"/>
                <a:cs typeface="Calibri" panose="020F0502020204030204" pitchFamily="34" charset="0"/>
              </a:rPr>
              <a:t> ; Peng, </a:t>
            </a:r>
            <a:r>
              <a:rPr lang="en-GB" sz="1200" b="0" i="0" dirty="0" err="1">
                <a:solidFill>
                  <a:schemeClr val="tx1"/>
                </a:solidFill>
                <a:effectLst/>
                <a:latin typeface="Calibri" panose="020F0502020204030204" pitchFamily="34" charset="0"/>
                <a:cs typeface="Calibri" panose="020F0502020204030204" pitchFamily="34" charset="0"/>
              </a:rPr>
              <a:t>Yuxin</a:t>
            </a:r>
            <a:r>
              <a:rPr lang="en-GB" sz="1200" b="0" i="0" dirty="0">
                <a:solidFill>
                  <a:schemeClr val="tx1"/>
                </a:solidFill>
                <a:effectLst/>
                <a:latin typeface="Calibri" panose="020F0502020204030204" pitchFamily="34" charset="0"/>
                <a:cs typeface="Calibri" panose="020F0502020204030204" pitchFamily="34" charset="0"/>
              </a:rPr>
              <a:t> mage and Graphics Technologies and Applications 13th Conference on Image and Graphics Technologies and Applications, IGTA 2018, Beijing, China, April 8–10, 2018, Revised Selected Papers Singapore: Springer Singapore </a:t>
            </a:r>
            <a:r>
              <a:rPr lang="en-GB" sz="1200" b="0" i="0" dirty="0" err="1">
                <a:solidFill>
                  <a:schemeClr val="tx1"/>
                </a:solidFill>
                <a:effectLst/>
                <a:latin typeface="Calibri" panose="020F0502020204030204" pitchFamily="34" charset="0"/>
                <a:cs typeface="Calibri" panose="020F0502020204030204" pitchFamily="34" charset="0"/>
              </a:rPr>
              <a:t>Pte.</a:t>
            </a:r>
            <a:r>
              <a:rPr lang="en-GB" sz="1200" b="0" i="0" dirty="0">
                <a:solidFill>
                  <a:schemeClr val="tx1"/>
                </a:solidFill>
                <a:effectLst/>
                <a:latin typeface="Calibri" panose="020F0502020204030204" pitchFamily="34" charset="0"/>
                <a:cs typeface="Calibri" panose="020F0502020204030204" pitchFamily="34" charset="0"/>
              </a:rPr>
              <a:t> Limited 2018:</a:t>
            </a:r>
          </a:p>
          <a:p>
            <a:pPr algn="l">
              <a:buFont typeface="Arial" panose="020B0604020202020204" pitchFamily="34" charset="0"/>
              <a:buChar char="•"/>
            </a:pPr>
            <a:r>
              <a:rPr lang="en-GB" sz="1200" dirty="0">
                <a:solidFill>
                  <a:schemeClr val="tx1"/>
                </a:solidFill>
                <a:effectLst/>
                <a:latin typeface="Calibri" panose="020F0502020204030204" pitchFamily="34" charset="0"/>
                <a:cs typeface="Calibri" panose="020F0502020204030204" pitchFamily="34" charset="0"/>
              </a:rPr>
              <a:t>Pg 302. a proposed method for more accurate depth of field. Method involves not discarding the fractional part of the integral image. Experimental results showed fewer artifacts produced compared to traditional methods.</a:t>
            </a:r>
            <a:endParaRPr lang="en-GB" sz="1200" b="0" i="0" dirty="0">
              <a:solidFill>
                <a:schemeClr val="tx1"/>
              </a:solidFill>
              <a:effectLst/>
              <a:latin typeface="Calibri" panose="020F0502020204030204" pitchFamily="34" charset="0"/>
              <a:cs typeface="Calibri" panose="020F0502020204030204" pitchFamily="34" charset="0"/>
            </a:endParaRPr>
          </a:p>
          <a:p>
            <a:pPr marL="0" indent="0">
              <a:buNone/>
            </a:pPr>
            <a:r>
              <a:rPr lang="en-GB" sz="1200" b="0" i="0" dirty="0">
                <a:solidFill>
                  <a:schemeClr val="tx1"/>
                </a:solidFill>
                <a:effectLst/>
                <a:latin typeface="Calibri" panose="020F0502020204030204" pitchFamily="34" charset="0"/>
                <a:cs typeface="Calibri" panose="020F0502020204030204" pitchFamily="34" charset="0"/>
              </a:rPr>
              <a:t>Han, </a:t>
            </a:r>
            <a:r>
              <a:rPr lang="en-GB" sz="1200" b="0" i="0" dirty="0" err="1">
                <a:solidFill>
                  <a:schemeClr val="tx1"/>
                </a:solidFill>
                <a:effectLst/>
                <a:latin typeface="Calibri" panose="020F0502020204030204" pitchFamily="34" charset="0"/>
                <a:cs typeface="Calibri" panose="020F0502020204030204" pitchFamily="34" charset="0"/>
              </a:rPr>
              <a:t>JungHyun</a:t>
            </a:r>
            <a:r>
              <a:rPr lang="en-GB" sz="1200" b="0" i="0" dirty="0">
                <a:solidFill>
                  <a:schemeClr val="tx1"/>
                </a:solidFill>
                <a:effectLst/>
                <a:latin typeface="Calibri" panose="020F0502020204030204" pitchFamily="34" charset="0"/>
                <a:cs typeface="Calibri" panose="020F0502020204030204" pitchFamily="34" charset="0"/>
              </a:rPr>
              <a:t> 3D graphics for game programming Boca Raton, FL : Chapman and Hall/CRC, an imprint of Taylor and Francis 2011:</a:t>
            </a:r>
          </a:p>
          <a:p>
            <a:r>
              <a:rPr lang="en-GB" sz="1200" dirty="0">
                <a:solidFill>
                  <a:schemeClr val="tx1"/>
                </a:solidFill>
                <a:latin typeface="Calibri" panose="020F0502020204030204" pitchFamily="34" charset="0"/>
                <a:cs typeface="Calibri" panose="020F0502020204030204" pitchFamily="34" charset="0"/>
              </a:rPr>
              <a:t>Contained Very detailed explanations of the creation of 3d graphics for games including meshes, transforms and matrices, back face culling, and most importantly Raytracing. It will prove useful to reference the illustration and the equations given.</a:t>
            </a:r>
          </a:p>
          <a:p>
            <a:pPr marL="0" indent="0">
              <a:buNone/>
            </a:pPr>
            <a:r>
              <a:rPr lang="en-GB" sz="1200" b="0" i="0" dirty="0">
                <a:solidFill>
                  <a:schemeClr val="tx1"/>
                </a:solidFill>
                <a:effectLst/>
                <a:latin typeface="Calibri" panose="020F0502020204030204" pitchFamily="34" charset="0"/>
                <a:cs typeface="Calibri" panose="020F0502020204030204" pitchFamily="34" charset="0"/>
              </a:rPr>
              <a:t>GOMES, JONAS. DESIGN AND IMPLEMENTATION OF 3D GRAPHICS SYSTEMS 2017:</a:t>
            </a:r>
          </a:p>
          <a:p>
            <a:r>
              <a:rPr lang="en-GB" sz="1200" dirty="0">
                <a:solidFill>
                  <a:schemeClr val="tx1"/>
                </a:solidFill>
                <a:latin typeface="Calibri" panose="020F0502020204030204" pitchFamily="34" charset="0"/>
                <a:cs typeface="Calibri" panose="020F0502020204030204" pitchFamily="34" charset="0"/>
              </a:rPr>
              <a:t>Also contained useful information on raytracing including algorithms </a:t>
            </a:r>
            <a:r>
              <a:rPr lang="en-GB" sz="1200">
                <a:solidFill>
                  <a:schemeClr val="tx1"/>
                </a:solidFill>
                <a:latin typeface="Calibri" panose="020F0502020204030204" pitchFamily="34" charset="0"/>
                <a:cs typeface="Calibri" panose="020F0502020204030204" pitchFamily="34" charset="0"/>
              </a:rPr>
              <a:t>and equations.</a:t>
            </a:r>
            <a:endParaRPr lang="en-GB" sz="1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8870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CC9F-2A13-BE86-4C6E-B3FFE86EC8F4}"/>
              </a:ext>
            </a:extLst>
          </p:cNvPr>
          <p:cNvSpPr>
            <a:spLocks noGrp="1"/>
          </p:cNvSpPr>
          <p:nvPr>
            <p:ph type="title"/>
          </p:nvPr>
        </p:nvSpPr>
        <p:spPr/>
        <p:txBody>
          <a:bodyPr/>
          <a:lstStyle/>
          <a:p>
            <a:r>
              <a:rPr lang="en-GB" dirty="0"/>
              <a:t>Background Reading Summary</a:t>
            </a:r>
            <a:br>
              <a:rPr lang="en-GB" dirty="0"/>
            </a:br>
            <a:r>
              <a:rPr lang="en-GB" dirty="0"/>
              <a:t>options for coding in java</a:t>
            </a:r>
          </a:p>
        </p:txBody>
      </p:sp>
      <p:sp>
        <p:nvSpPr>
          <p:cNvPr id="3" name="Content Placeholder 2">
            <a:extLst>
              <a:ext uri="{FF2B5EF4-FFF2-40B4-BE49-F238E27FC236}">
                <a16:creationId xmlns:a16="http://schemas.microsoft.com/office/drawing/2014/main" id="{CE911528-E926-69FC-AB69-EA086267ACA8}"/>
              </a:ext>
            </a:extLst>
          </p:cNvPr>
          <p:cNvSpPr>
            <a:spLocks noGrp="1"/>
          </p:cNvSpPr>
          <p:nvPr>
            <p:ph idx="1"/>
          </p:nvPr>
        </p:nvSpPr>
        <p:spPr/>
        <p:txBody>
          <a:bodyPr/>
          <a:lstStyle/>
          <a:p>
            <a:r>
              <a:rPr lang="en-GB" dirty="0"/>
              <a:t>Manipulation of 3D shapes using matrix transforms into 3D objects</a:t>
            </a:r>
          </a:p>
          <a:p>
            <a:r>
              <a:rPr lang="en-GB" dirty="0"/>
              <a:t>Java 3d</a:t>
            </a:r>
          </a:p>
          <a:p>
            <a:r>
              <a:rPr lang="en-GB" dirty="0" err="1"/>
              <a:t>Javafx</a:t>
            </a:r>
            <a:endParaRPr lang="en-GB" dirty="0"/>
          </a:p>
        </p:txBody>
      </p:sp>
    </p:spTree>
    <p:extLst>
      <p:ext uri="{BB962C8B-B14F-4D97-AF65-F5344CB8AC3E}">
        <p14:creationId xmlns:p14="http://schemas.microsoft.com/office/powerpoint/2010/main" val="62542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C93C-CE63-2F59-C539-58451D6B9FB7}"/>
              </a:ext>
            </a:extLst>
          </p:cNvPr>
          <p:cNvSpPr>
            <a:spLocks noGrp="1"/>
          </p:cNvSpPr>
          <p:nvPr>
            <p:ph type="title"/>
          </p:nvPr>
        </p:nvSpPr>
        <p:spPr/>
        <p:txBody>
          <a:bodyPr/>
          <a:lstStyle/>
          <a:p>
            <a:r>
              <a:rPr lang="en-GB" dirty="0"/>
              <a:t>Project objectives</a:t>
            </a:r>
          </a:p>
        </p:txBody>
      </p:sp>
      <p:sp>
        <p:nvSpPr>
          <p:cNvPr id="3" name="Content Placeholder 2">
            <a:extLst>
              <a:ext uri="{FF2B5EF4-FFF2-40B4-BE49-F238E27FC236}">
                <a16:creationId xmlns:a16="http://schemas.microsoft.com/office/drawing/2014/main" id="{058B8227-52CE-F067-C1DB-37842A6C1655}"/>
              </a:ext>
            </a:extLst>
          </p:cNvPr>
          <p:cNvSpPr>
            <a:spLocks noGrp="1"/>
          </p:cNvSpPr>
          <p:nvPr>
            <p:ph idx="1"/>
          </p:nvPr>
        </p:nvSpPr>
        <p:spPr/>
        <p:txBody>
          <a:bodyPr/>
          <a:lstStyle/>
          <a:p>
            <a:r>
              <a:rPr lang="en-GB" dirty="0"/>
              <a:t>Create basic 3D space</a:t>
            </a:r>
          </a:p>
          <a:p>
            <a:r>
              <a:rPr lang="en-GB" dirty="0"/>
              <a:t>Add objects to 3D space</a:t>
            </a:r>
          </a:p>
          <a:p>
            <a:r>
              <a:rPr lang="en-GB" dirty="0"/>
              <a:t>Add Light and textures</a:t>
            </a:r>
          </a:p>
          <a:p>
            <a:r>
              <a:rPr lang="en-GB" dirty="0"/>
              <a:t>Raytracing </a:t>
            </a:r>
          </a:p>
          <a:p>
            <a:r>
              <a:rPr lang="en-GB" dirty="0"/>
              <a:t>Dynamic environment.(moving light sources, objects etc)</a:t>
            </a:r>
          </a:p>
        </p:txBody>
      </p:sp>
    </p:spTree>
    <p:extLst>
      <p:ext uri="{BB962C8B-B14F-4D97-AF65-F5344CB8AC3E}">
        <p14:creationId xmlns:p14="http://schemas.microsoft.com/office/powerpoint/2010/main" val="285688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FB7-03D4-7A8D-0E14-23927C509551}"/>
              </a:ext>
            </a:extLst>
          </p:cNvPr>
          <p:cNvSpPr>
            <a:spLocks noGrp="1"/>
          </p:cNvSpPr>
          <p:nvPr>
            <p:ph type="title"/>
          </p:nvPr>
        </p:nvSpPr>
        <p:spPr/>
        <p:txBody>
          <a:bodyPr/>
          <a:lstStyle/>
          <a:p>
            <a:r>
              <a:rPr lang="en-GB" dirty="0"/>
              <a:t>Technical achievements</a:t>
            </a:r>
          </a:p>
        </p:txBody>
      </p:sp>
      <p:sp>
        <p:nvSpPr>
          <p:cNvPr id="3" name="Content Placeholder 2">
            <a:extLst>
              <a:ext uri="{FF2B5EF4-FFF2-40B4-BE49-F238E27FC236}">
                <a16:creationId xmlns:a16="http://schemas.microsoft.com/office/drawing/2014/main" id="{AF503B94-5B18-8C9B-162E-FBA981AE4B5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68789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88</TotalTime>
  <Words>235</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Mesh</vt:lpstr>
      <vt:lpstr>Challenge week Presentation</vt:lpstr>
      <vt:lpstr>Background Reading summary </vt:lpstr>
      <vt:lpstr>Background Reading Summary options for coding in java</vt:lpstr>
      <vt:lpstr>Project objectives</vt:lpstr>
      <vt:lpstr>Technical achievements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week Presentation</dc:title>
  <dc:creator>Duncombe-Jones, Alexander</dc:creator>
  <cp:lastModifiedBy>Duncombe-Jones, Alexander</cp:lastModifiedBy>
  <cp:revision>1</cp:revision>
  <dcterms:created xsi:type="dcterms:W3CDTF">2023-10-12T13:35:07Z</dcterms:created>
  <dcterms:modified xsi:type="dcterms:W3CDTF">2023-10-12T15:03:42Z</dcterms:modified>
</cp:coreProperties>
</file>