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1" r:id="rId2"/>
    <p:sldId id="284" r:id="rId3"/>
    <p:sldId id="303" r:id="rId4"/>
    <p:sldId id="260" r:id="rId5"/>
    <p:sldId id="282" r:id="rId6"/>
    <p:sldId id="286" r:id="rId7"/>
    <p:sldId id="283" r:id="rId8"/>
    <p:sldId id="266" r:id="rId9"/>
    <p:sldId id="290" r:id="rId10"/>
    <p:sldId id="275" r:id="rId11"/>
    <p:sldId id="291" r:id="rId12"/>
    <p:sldId id="262" r:id="rId13"/>
    <p:sldId id="288" r:id="rId14"/>
    <p:sldId id="268" r:id="rId15"/>
    <p:sldId id="289" r:id="rId16"/>
    <p:sldId id="276" r:id="rId17"/>
    <p:sldId id="293" r:id="rId18"/>
    <p:sldId id="259" r:id="rId19"/>
    <p:sldId id="297" r:id="rId20"/>
    <p:sldId id="267" r:id="rId21"/>
    <p:sldId id="298" r:id="rId22"/>
    <p:sldId id="274" r:id="rId23"/>
    <p:sldId id="299" r:id="rId24"/>
    <p:sldId id="263" r:id="rId25"/>
    <p:sldId id="292" r:id="rId26"/>
    <p:sldId id="269" r:id="rId27"/>
    <p:sldId id="272" r:id="rId28"/>
    <p:sldId id="304" r:id="rId29"/>
    <p:sldId id="265" r:id="rId30"/>
    <p:sldId id="300" r:id="rId31"/>
    <p:sldId id="271" r:id="rId32"/>
    <p:sldId id="301" r:id="rId33"/>
    <p:sldId id="277" r:id="rId34"/>
    <p:sldId id="302" r:id="rId35"/>
    <p:sldId id="278" r:id="rId36"/>
    <p:sldId id="294" r:id="rId37"/>
    <p:sldId id="280" r:id="rId38"/>
    <p:sldId id="295" r:id="rId39"/>
    <p:sldId id="279" r:id="rId40"/>
    <p:sldId id="296" r:id="rId41"/>
    <p:sldId id="305" r:id="rId42"/>
    <p:sldId id="306" r:id="rId43"/>
    <p:sldId id="307" r:id="rId44"/>
    <p:sldId id="309" r:id="rId45"/>
    <p:sldId id="310" r:id="rId46"/>
    <p:sldId id="311" r:id="rId4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5A1BD-EBB2-4221-B6F1-84446E81673C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21C38-39FE-4F8D-AC4A-724D319BA2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9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305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32EC3-032B-531A-398B-9E92876D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F6DE4C-E640-D0A2-FE7E-4EA0BFF7E0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1CF8B61-DC63-61CB-29A5-73C966436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9AB19-BA8A-9269-93AA-EA834F1A1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35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FAA2E-9D47-9096-987E-DCC3C59E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AAB2BA-EEB9-1C98-508C-F38BAEF10D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BAAEE9-79A6-6843-0ABB-FF34D87CB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4A8BFE-70BA-4099-B685-664E132A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3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AE6D3-9C8B-8681-3BC5-A7AD23C21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037DD0F-CE3A-4599-C3FE-55962169F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3A99D0-4AB0-A5DE-F89A-BC9D84304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A4A9E5-D5E9-9BAE-3FD1-F1127E4CF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947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C2994-2A73-83F3-E51D-EF8FB2E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7E4418-84DD-19F6-2B34-08A26FCA7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11ACFE-E27F-5E32-FE1D-4013340316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C7D81C-2CD1-9A17-1925-429961304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354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15D91-073F-3B95-7380-27378D005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C7FC6E-55B3-C8C9-18A0-8F80F1EA3B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84B189-ADCA-4BAD-4661-38FEDA50A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49379-61B4-452B-CD3D-A1695A106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109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30320-8557-E50D-7614-965E88C0B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6CFCE1-06B5-3C0F-888C-7B82A39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C26C9-6863-1CE2-172B-E3B2B5D93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196D17-8F71-A4FB-501A-683CED3B6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352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DFE9-10B1-87E1-D230-7366F747C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4058C66-C6CD-41D8-FCA1-FC40D94EF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C5A1A7-3F7E-F185-DE28-B805598F5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A81F0-0DC4-D4FA-F49A-3B865D1DE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31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D50F-A3D0-2451-F693-E9655A601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D97CBE-0C02-5BB8-BA7F-41C85499E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2E18FF-0C31-F5AA-0D64-B6C34AEA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80B29-37DE-3D12-434F-E5C64F2D1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629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A7EB-99F1-4C0E-FEE1-5015922A1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D3D1D4-4C4D-742F-8949-1F731598B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E98AF4-5BB1-21C6-6E2D-18F6DCEF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C958B-983A-9A25-0CF0-8ECEAD19D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204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F3645-4DD3-11CF-2F67-8A382E23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E408D1-A7B2-2052-4D60-C4DA8394E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30B01F-0FCA-F7E7-04AE-235BE8B97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C80577-73AE-81D0-5CB4-586492AFE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949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789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EFF1F-EE47-5957-DBE2-F47220F7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184750-B089-59C9-3F4B-5F9BFBCB0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493136-9DE2-BFEB-1467-7D0200EEC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84054-053D-16C8-CF46-F7A15F1C2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67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D901-FD06-FA72-4FE6-2741A13F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07610-2F68-9DD8-A7DF-FA3BD9D436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30BC9-E426-AB8E-7716-06164AA68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43DFD0-2B1D-2FDE-F4F1-8A653DA10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505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B0515-8C85-986D-CD58-CF53350D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926839-B56C-0604-08DD-FF05664B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DE9641-CFA5-9D35-8503-9E596E6F2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5BA7FB-41EF-1743-E044-45A615F7F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593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C01F2-48F1-BA49-66DA-5E23A333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3379CA-2FF1-091E-6629-41DDB8EE6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1A2A92-D17C-7E79-CF66-B07EBD746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5B2403-E893-F1C7-47C8-C17DBFD4D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04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1F2E6-FD0D-3C48-94F0-8782AEB77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67841F-A093-B5A0-191F-A11972D68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0348B2-9112-D156-623E-04DF06408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49CF82-C7BD-4C35-6D70-31A14BC06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38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5EA-4A7F-F505-8489-F6D5925D0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6FD38E-2DDE-2CAD-BB56-C2B32FE94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B32AC20-E216-379E-9CEB-D2B978095A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0E5A4E-A717-40A2-FD01-7513BE429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091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49371-01EF-14DD-0304-B85370CD0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05CEB-290F-FF05-6069-3E4E318B7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FD164-37D9-968D-3E16-52C13BB4B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92F2E8-C5FB-DDA4-22A6-6039DEB42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92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CFE4-85BD-2E2E-BF1D-DEBECC6D7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A52152-1427-B4F9-874E-ACCFF48D7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336329-22D7-3714-DE62-59523AD56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AAA5D6-DF0C-6602-72BA-B473A3B8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B21C38-39FE-4F8D-AC4A-724D319BA2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163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941CB-AD58-AD73-F8BD-782B334CD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75899-EFE1-E8FF-D5D8-383981134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A9AF0D2-601A-81FD-E4BC-DF8F62B56C12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B22E685-ED88-E295-C14D-86E9993C6C42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56260C-AC53-63EA-05C9-55ED60DDA8F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MAPE=0.3518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R2=0.0194, RMSE=234.8103 (s), RMSE%_mean=216.62%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RMSE%_range=27.32%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MAPE=0.4503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R2=0.5912, RMSE=141.3403 (s), RMSE%_mean=225.68%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MAPE=0.2569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R2=0.5849, RMSE=142.2317 (s), RMSE%_mean=219.72%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MAPE=0.2629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R2=0.5649, RMSE=7.7358 (s), RMSE%_mean=236.38%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MAPE=0.3722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R2=0.5932, RMSE=3.5653 (s), RMSE%_mean=219.74%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MAPE=0.2233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R2=0.5940, RMSE=0.3835 (s), RMSE%_mean=227.97%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MAPE=0.3418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R2=0.5648, RMSE=145.7026 (s), RMSE%_mean=213.62%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RMSE%_range=16.95%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N=14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0.3227 ± 0.0793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0.5018 ± 0.2131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96.5385 ± 92.5626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222.82% ± 7.75%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18.14% ± 4.05%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061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99B30-728E-DE83-11D1-45333EEF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E19B91E7-8B54-83D7-68E1-4B3FF68EBCD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MAPE=0.0453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RMSE=4.2580 (s), RMSE%_mean=3.98%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R2=0.9974, RMSE=6.0052 (s), RMSE%_mean=6.21%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RMSE=2.1946 (s), RMSE%_mean=2.62%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RMSE=5.6407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MAPE=0.0359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RMSE=2.7768 (s), RMSE%_mean=2.26%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RMSE=1.9306 (s), RMSE%_mean=1.79%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RMSE=3.5958 (s), RMSE%_mean=3.90%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0.0871 ± 0.0354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0.9985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3.7717 ± 1.6133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3.85% ± 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1.06% ± 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2B6988E-F46D-6DA3-AFDD-B4DAC80F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C40E770-B9D7-327B-24B2-F9AFF465DD8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552A928-B697-1FDE-CB61-A5B831B52A8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5564F8E-8391-A004-9F45-C7A0BA3B672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38373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956AF-233B-F9C1-2B3E-48E63C7A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5B33162-3350-6697-3B2B-ACD63302B7AA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R2=0.9981, RMSE=9.7083 (s), RMSE%_mean=4.32%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RMSE=12.7481 (s), RMSE%_mean=7.11%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RMSE=7.2954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MAPE=0.0754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R2=0.9998, RMSE=2.6088 (s), RMSE%_mean=1.55%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RMSE%_range=0.38%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RMSE=11.0453 (s), RMSE%_mean=4.76%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MAPE=0.3072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R2=0.9991, RMSE=6.6797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MAPE=0.0918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RMSE=11.6779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0.1142 ± 0.0924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8.8234 ± 3.5314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4.29% ± 1.78%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0.48%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4F76A43-E68D-C8CE-A325-C7B02958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BAECBF5-1BC4-844A-EB10-890FDA4E66C9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7B5F68A-FDAB-67E9-E5D2-FB761503370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9225879-3001-EEAF-1567-AD97E7D4C343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53192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A3A5-99DD-84D9-8AEA-989E5775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A5B94-D156-5861-5722-F54AADAB9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+mn-ea"/>
              </a:rPr>
              <a:t>对</a:t>
            </a:r>
            <a:r>
              <a:rPr lang="en-US" altLang="zh-CN" sz="2800" b="1">
                <a:solidFill>
                  <a:srgbClr val="FF0000"/>
                </a:solidFill>
                <a:latin typeface="+mn-ea"/>
              </a:rPr>
              <a:t>FFT</a:t>
            </a:r>
            <a:r>
              <a:rPr lang="zh-CN" altLang="en-US" sz="2800" b="1">
                <a:solidFill>
                  <a:srgbClr val="FF0000"/>
                </a:solidFill>
                <a:latin typeface="+mn-ea"/>
              </a:rPr>
              <a:t>表现依然很差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6E1D8DA-28F5-676F-F960-530110E7CF9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8D4228B-F142-3716-C9E9-490E2124BD0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svr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MAPE=0.2804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R2=-0.0012, RMSE=383.6057 (s), RMSE%_mean=119.90%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R2=0.9789, RMSE=2.5650 (s), RMSE%_mean=11.05%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RMSE%_range=5.94%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R2=0.9934, RMSE=13.6899 (s), RMSE%_mean=6.68%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MAPE=0.2229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R2=0.9757, RMSE=28.7611 (s), RMSE%_mean=18.69%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MAPE=0.7506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R2=0.9780, RMSE=13.1562 (s), RMSE%_mean=17.82%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RMSE%_range=6.66%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MAPE=0.6243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R2=0.9212, RMSE=10.6553 (s), RMSE%_mean=22.33%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MAPE=0.5243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R2=-0.1055, RMSE=385.9964 (s), RMSE%_mean=109.32%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RMSE%_range=44.96%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0.4151 ± 0.2166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0.6772 ± 0.5005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119.7757 ± 181.2139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43.68% ± 48.82%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17.75% ± 18.72%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5AD32C04-0A12-F82D-D23E-94E16AE2AD8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支持向量回归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192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C470-C048-DCC2-9136-8CD8E9D1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F246882-2000-D1C9-0133-2AF7B206346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R2=0.9982, RMSE=4.7590 (s), RMSE%_mean=4.24%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MAPE=0.1091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R2=0.9966, RMSE=6.2106 (s), RMSE%_mean=6.93%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RMSE=4.0178 (s), RMSE%_mean=4.17%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MAPE=0.0760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R2=0.9996, RMSE=1.9081 (s), RMSE%_mean=2.27%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RMSE=5.6927 (s), RMSE%_mean=4.91%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MAPE=0.0717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RMSE=4.0340 (s), RMSE%_mean=3.65%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MAPE=0.1117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R2=0.9986, RMSE=4.4941 (s), RMSE%_mean=4.25%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0.0841 ± 0.0199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4.4452 ± 1.3882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4.35% ± 1.41%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1.23% ± 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B03D6C-684A-A152-CB16-A7AC1FBF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77100C95-9B6C-5D00-CD0C-C4631A70795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44DD62-39FF-6FAC-7BF6-4CF4099953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38CF7EA-A703-B182-57DA-3EDE53C35DA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497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9A636-633D-2CAD-1164-D524388DE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" y="49498"/>
            <a:ext cx="7497431" cy="922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/>
              <a:t>MAPE</a:t>
            </a:r>
            <a:r>
              <a:rPr lang="zh-CN" altLang="en-US" sz="2000"/>
              <a:t>（</a:t>
            </a:r>
            <a:r>
              <a:rPr lang="en-US" altLang="zh-CN" sz="2000"/>
              <a:t>Mean Absolute Percentage Error</a:t>
            </a:r>
            <a:r>
              <a:rPr lang="zh-CN" altLang="en-US" sz="2000"/>
              <a:t>，平均绝对百分比误差）</a:t>
            </a:r>
            <a:endParaRPr lang="en-US" altLang="zh-CN" sz="2000"/>
          </a:p>
          <a:p>
            <a:pPr marL="0" indent="0">
              <a:buNone/>
            </a:pPr>
            <a:r>
              <a:rPr lang="zh-CN" altLang="en-US" sz="2000"/>
              <a:t>误差占真实值的百分比，结果以百分数表示（例如 </a:t>
            </a:r>
            <a:r>
              <a:rPr lang="en-US" altLang="zh-CN" sz="2000"/>
              <a:t>10%</a:t>
            </a:r>
            <a:r>
              <a:rPr lang="zh-CN" altLang="en-US" sz="2000"/>
              <a:t>）。</a:t>
            </a:r>
            <a:endParaRPr lang="en-US" altLang="zh-CN" sz="2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841308-5D08-AA82-E17B-D2FC52AE6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149" y="1225"/>
            <a:ext cx="4648849" cy="1247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/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/>
                  <a:t>RMSE</a:t>
                </a:r>
                <a:r>
                  <a:rPr lang="zh-CN" altLang="en-US" sz="2000"/>
                  <a:t>（</a:t>
                </a:r>
                <a:r>
                  <a:rPr lang="en-US" altLang="zh-CN" sz="2000"/>
                  <a:t>Root Mean Squared Error</a:t>
                </a:r>
                <a:r>
                  <a:rPr lang="zh-CN" altLang="en-US" sz="2000"/>
                  <a:t>，均方根误差）</a:t>
                </a:r>
                <a:endParaRPr lang="en-US" altLang="zh-CN" sz="2000"/>
              </a:p>
              <a:p>
                <a:r>
                  <a:rPr lang="zh-CN" altLang="en-US" sz="2000"/>
                  <a:t>误差的标准差式度量，单位与原始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sz="2000"/>
                  <a:t>相同。对大误差（</a:t>
                </a:r>
                <a:r>
                  <a:rPr lang="en-US" altLang="zh-CN" sz="2000"/>
                  <a:t>outliers</a:t>
                </a:r>
                <a:r>
                  <a:rPr lang="zh-CN" altLang="en-US" sz="2000"/>
                  <a:t>）惩罚更重（平方项）。</a:t>
                </a:r>
                <a:endParaRPr lang="en-US" altLang="zh-CN" sz="2000"/>
              </a:p>
              <a:p>
                <a:endParaRPr lang="en-US" altLang="zh-CN" sz="2000"/>
              </a:p>
              <a:p>
                <a:r>
                  <a:rPr lang="en-US" altLang="zh-CN" sz="2000"/>
                  <a:t>RMSE%_mean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相对于数据均值的百分比</a:t>
                </a:r>
                <a:endParaRPr lang="en-US" altLang="zh-CN" sz="2000"/>
              </a:p>
              <a:p>
                <a:pPr marL="0" indent="0">
                  <a:buNone/>
                </a:pPr>
                <a:r>
                  <a:rPr lang="en-US" altLang="zh-CN" sz="2000"/>
                  <a:t>RMSE%_range</a:t>
                </a:r>
                <a:r>
                  <a:rPr lang="zh-CN" altLang="en-US" sz="2000"/>
                  <a:t>：</a:t>
                </a:r>
                <a:r>
                  <a:rPr lang="en-US" altLang="zh-CN" sz="2000"/>
                  <a:t>RMSE</a:t>
                </a:r>
                <a:r>
                  <a:rPr lang="zh-CN" altLang="en-US" sz="2000"/>
                  <a:t>相对于观测范围（数据最大值与最小值之差）的百分比</a:t>
                </a:r>
                <a:endParaRPr lang="en-US" altLang="zh-CN" sz="200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9D5B7F-8D5E-EB3C-0B26-5D403BD4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7" y="2639039"/>
                <a:ext cx="7883247" cy="2246769"/>
              </a:xfrm>
              <a:prstGeom prst="rect">
                <a:avLst/>
              </a:prstGeom>
              <a:blipFill>
                <a:blip r:embed="rId3"/>
                <a:stretch>
                  <a:fillRect l="-773" t="-1630" r="-773" b="-4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397A9AA-850F-CA7E-815B-62A3BB886FA6}"/>
              </a:ext>
            </a:extLst>
          </p:cNvPr>
          <p:cNvSpPr txBox="1"/>
          <p:nvPr/>
        </p:nvSpPr>
        <p:spPr>
          <a:xfrm>
            <a:off x="1" y="1297447"/>
            <a:ext cx="754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R2</a:t>
            </a:r>
            <a:r>
              <a:rPr lang="zh-CN" altLang="en-US" sz="2000"/>
              <a:t>（决定系数，</a:t>
            </a:r>
            <a:r>
              <a:rPr lang="en-US" altLang="zh-CN" sz="2000"/>
              <a:t>coefficient of determination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zh-CN" altLang="en-US" sz="2000"/>
              <a:t>被模型解释的方差比例（</a:t>
            </a:r>
            <a:r>
              <a:rPr lang="en-US" altLang="zh-CN" sz="2000"/>
              <a:t>0–1</a:t>
            </a:r>
            <a:r>
              <a:rPr lang="zh-CN" altLang="en-US" sz="2000"/>
              <a:t>通常表示解释能力，但也可为负，表示模型比用均值预测更差）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7843555-E18B-1C4A-9A09-04A0DDBA2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9018" y="1249174"/>
            <a:ext cx="3477110" cy="128605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DB93B68-8464-093D-C904-DE559DCCB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8965" y="2535228"/>
            <a:ext cx="3877216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17D2B-106C-9D63-A1B8-9637171F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542B66A-FABE-7788-241A-29A20FD0F88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RMSE=9.9251 (s), RMSE%_mean=4.36%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MAPE=0.1114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RMSE=12.1973 (s), RMSE%_mean=6.57%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MAPE=0.0675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RMSE=5.6438 (s), RMSE%_mean=3.23%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RMSE=11.4985 (s), RMSE%_mean=6.46%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RMSE=10.9083 (s), RMSE%_mean=5.79%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MAPE=0.0995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RMSE=6.8675 (s), RMSE%_mean=3.56%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MAPE=0.1035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RMSE=12.5540 (s), RMSE%_mean=6.28%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0.0902 ± 0.0194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0.9977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9.9421 ± 2.6830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5.18% ± 1.43%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1.41%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F03D57-4E55-970D-569D-DD0F00B0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F02F330-C656-1D2A-5300-1A68DF8816E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9AB6055-DF54-4464-0CF8-A836DCD44045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773A3A34-EF07-4D20-1EBD-C9D0E1538CAA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3245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89B4F-9BFF-CBFC-78B8-5D0880550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B84EBF79-6DED-6F34-BAFE-59C337E7B4BF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mlp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MAPE=0.0177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RMSE=9.6531 (s), RMSE%_mean=3.02%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MAPE=0.0630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RMSE=0.8556 (s), RMSE%_mean=3.68%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MAPE=0.0785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R2=0.9963, RMSE=10.1727 (s), RMSE%_mean=4.96%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MAPE=0.0226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RMSE=1.0693 (s), RMSE%_mean=0.69%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MAPE=0.2150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RMSE=0.4303 (s), RMSE%_mean=0.58%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MAPE=0.0339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R2=0.9949, RMSE=2.7062 (s), RMSE%_mean=5.67%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RMSE=8.9620 (s), RMSE%_mean=2.54%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0.0885 ± 0.0807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0.0020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4.8356 ± 4.5219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3.02% ± 1.95%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1.43% ± 1.05%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F6A3BDC-0D03-0FA5-227F-FFD57ECC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98A7956-713C-0D71-047C-139050254AFF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9EF91-07C6-5DC6-DF45-1058F5B0923F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FC5501C-68CC-2DF9-91BD-C781F8834649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神经网络回归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2391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DC6A2-A8DF-974C-352A-8A9799FE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A5B9895-ED5E-C6C5-D945-F6F93CF4CA98}"/>
              </a:ext>
            </a:extLst>
          </p:cNvPr>
          <p:cNvSpPr txBox="1"/>
          <p:nvPr/>
        </p:nvSpPr>
        <p:spPr>
          <a:xfrm>
            <a:off x="1" y="1196812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4.3226277054994453e-07 * N^3 + -2.0862520794859675e-06 * N^2 + -0.06689848074436114 * N + 12.859605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R2=0.9985, RMSE=3.8106 (s), RMSE%_mean=3.57%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4.2738982693857415e-07 * N^3 + 1.237759618249166e-05 * N^2 + -0.07628695039796836 * N + 14.741285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MAPE=0.1919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RMSE=5.5002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4.678375274448998e-07 * N^3 + -6.839138376553646e-05 * N^2 + -0.02779512715072722 * N + 6.288652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MAPE=0.0904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R2=0.9993, RMSE=2.4101 (s), RMSE%_mean=2.87%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4.7207120847748915e-07 * N^3 + -6.279998485335789e-05 * N^2 + -0.03744647693828777 * N + 8.664294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MAPE=0.0993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RMSE=5.6359 (s), RMSE%_mean=6.22%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4.878052105604081e-07 * N^3 + -9.49400378413378e-05 * N^2 + -0.019700190913805163 * N + 5.738953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RMSE=2.6905 (s), RMSE%_mean=2.19%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4.483972283468473e-07 * N^3 + -3.3395435645058386e-05 * N^2 + -0.04756806156590248 * N + 9.756775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MAPE=0.1086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R2=0.9995, RMSE=2.2678 (s), RMSE%_mean=2.10%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RMSE%_range=0.68%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(cubic): T(N) = 4.208773825942904e-07 * N^3 + 2.107791962287693e-05 * N^2 + -0.08085361522447715 * N + 15.338666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MAPE=0.1885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RMSE=3.2330 (s), RMSE%_mean=3.50%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RMSE%_range=0.87%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0.1126 ± 0.0574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0.9986 ± 0.0010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3.6497 ± 1.4104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3.73% ± 1.63%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1.03% ± 0.40%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505C24F-8E16-65E7-273D-AF0D47C7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53B5C2BD-9354-39C5-3080-40E6D8B818A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481B254-F346-D546-9014-F5C96C39294C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B75971B-3C31-B6C0-39B9-4707431C17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3567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AC0C3-74E5-D548-4336-0E599E66F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5ADB0B2-612D-6CCF-1499-551F4EF88063}"/>
              </a:ext>
            </a:extLst>
          </p:cNvPr>
          <p:cNvSpPr txBox="1"/>
          <p:nvPr/>
        </p:nvSpPr>
        <p:spPr>
          <a:xfrm>
            <a:off x="1" y="1196812"/>
            <a:ext cx="121920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4.927300161370875e-07 * N log2(N) + 0.089903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MAPE=0.0685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RMSE=0.0793 (s), RMSE%_mean=0.16%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4.927320933295469e-07 * N log2(N) + 0.087347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RMSE=0.0739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4.926476771558109e-07 * N log2(N) + 0.060783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MAPE=0.0296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RMSE=0.2700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4.926533533078908e-07 * N log2(N) + 0.040025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MAPE=0.0866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RMSE=0.2892 (s), RMSE%_mean=0.21%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4.927370737719805e-07 * N log2(N) + 0.080887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MAPE=0.1827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RMSE=0.0652 (s), RMSE%_mean=0.12%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4.927444768636933e-07 * N log2(N) + 0.074904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MAPE=0.0814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RMSE=0.0732 (s), RMSE%_mean=0.24%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拟合公式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(fft): T(N) = 4.927454979837824e-07 * N log2(N) + 0.069270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MAPE=0.0142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RMSE=0.0533 (s), RMSE%_mean=0.08%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N=4        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0.0948 ± 0.0714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0.1292 ± 0.1032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0.17%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81EB5E-622E-6BFF-0CC1-A430B6F2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684ADCF1-768C-2D31-2090-B91818B3B113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CD7ECE-6D31-D6A5-C27D-32EE8D1ACCCB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994546F7-B6F6-8E3B-516B-906625583604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拟合多项式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467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AE82ACD-8260-33E6-DAE4-8635290A94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995144" y="5908509"/>
            <a:ext cx="3196856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MAPE / </a:t>
            </a:r>
            <a:r>
              <a:rPr lang="en-US" altLang="zh-CN" sz="1200" dirty="0" err="1"/>
              <a:t>RMSE%_range</a:t>
            </a:r>
            <a:r>
              <a:rPr lang="en-US" altLang="zh-CN" sz="1200" dirty="0"/>
              <a:t>(%) / </a:t>
            </a:r>
            <a:r>
              <a:rPr lang="en-US" altLang="zh-CN" sz="1200" dirty="0" err="1"/>
              <a:t>RMSE%_mean</a:t>
            </a:r>
            <a:r>
              <a:rPr lang="en-US" altLang="zh-CN" sz="1200" dirty="0"/>
              <a:t>(%)</a:t>
            </a:r>
          </a:p>
          <a:p>
            <a:pPr marL="742950" lvl="1" indent="-285750"/>
            <a:r>
              <a:rPr lang="en-US" altLang="zh-CN" sz="1200" dirty="0"/>
              <a:t>&lt; 10%</a:t>
            </a:r>
            <a:r>
              <a:rPr lang="zh-CN" altLang="en-US" sz="1200" dirty="0"/>
              <a:t>：</a:t>
            </a:r>
            <a:r>
              <a:rPr lang="zh-CN" altLang="en-US" sz="1200" dirty="0">
                <a:solidFill>
                  <a:srgbClr val="00B050"/>
                </a:solidFill>
              </a:rPr>
              <a:t>优秀</a:t>
            </a:r>
          </a:p>
          <a:p>
            <a:pPr marL="742950" lvl="1" indent="-285750"/>
            <a:r>
              <a:rPr lang="en-US" altLang="zh-CN" sz="1200" dirty="0"/>
              <a:t>10–20%</a:t>
            </a:r>
            <a:r>
              <a:rPr lang="zh-CN" altLang="en-US" sz="1200" dirty="0"/>
              <a:t>：</a:t>
            </a:r>
            <a:r>
              <a:rPr lang="zh-CN" altLang="en-US" sz="1200" dirty="0">
                <a:solidFill>
                  <a:srgbClr val="FFC000"/>
                </a:solidFill>
              </a:rPr>
              <a:t>中等</a:t>
            </a:r>
            <a:endParaRPr lang="en-US" altLang="zh-CN" sz="1200" dirty="0">
              <a:solidFill>
                <a:srgbClr val="FFC000"/>
              </a:solidFill>
            </a:endParaRPr>
          </a:p>
          <a:p>
            <a:pPr marL="742950" lvl="1" indent="-285750"/>
            <a:r>
              <a:rPr lang="en-US" altLang="zh-CN" sz="1200" dirty="0"/>
              <a:t>&gt;20%</a:t>
            </a:r>
            <a:r>
              <a:rPr lang="zh-CN" altLang="en-US" sz="1200" dirty="0"/>
              <a:t>：</a:t>
            </a:r>
            <a:r>
              <a:rPr lang="zh-CN" altLang="en-US" sz="1200" dirty="0">
                <a:solidFill>
                  <a:srgbClr val="FF0000"/>
                </a:solidFill>
              </a:rPr>
              <a:t>差</a:t>
            </a:r>
          </a:p>
        </p:txBody>
      </p:sp>
      <p:sp>
        <p:nvSpPr>
          <p:cNvPr id="3" name="内容占位符 16">
            <a:extLst>
              <a:ext uri="{FF2B5EF4-FFF2-40B4-BE49-F238E27FC236}">
                <a16:creationId xmlns:a16="http://schemas.microsoft.com/office/drawing/2014/main" id="{EE5460BB-4573-44CA-2FC8-085057D8D06B}"/>
              </a:ext>
            </a:extLst>
          </p:cNvPr>
          <p:cNvSpPr txBox="1">
            <a:spLocks/>
          </p:cNvSpPr>
          <p:nvPr/>
        </p:nvSpPr>
        <p:spPr>
          <a:xfrm>
            <a:off x="0" y="5958522"/>
            <a:ext cx="737894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200" dirty="0"/>
              <a:t>目前模型使用的都是相同参数，只需要在预测程序配置区修改</a:t>
            </a:r>
            <a:r>
              <a:rPr lang="en-US" altLang="zh-CN" sz="1200" dirty="0" err="1"/>
              <a:t>predicted_app</a:t>
            </a:r>
            <a:r>
              <a:rPr lang="zh-CN" altLang="en-US" sz="1200" dirty="0"/>
              <a:t>、</a:t>
            </a:r>
            <a:r>
              <a:rPr lang="en-US" altLang="zh-CN" sz="1200" dirty="0" err="1"/>
              <a:t>host_cpu</a:t>
            </a:r>
            <a:r>
              <a:rPr lang="zh-CN" altLang="en-US" sz="1200" dirty="0"/>
              <a:t>、</a:t>
            </a:r>
            <a:r>
              <a:rPr lang="en-US" altLang="zh-CN" sz="1200" dirty="0"/>
              <a:t>PREDICT_METHOD</a:t>
            </a:r>
            <a:r>
              <a:rPr lang="zh-CN" altLang="en-US" sz="1200" dirty="0"/>
              <a:t>、</a:t>
            </a:r>
            <a:r>
              <a:rPr lang="en-US" altLang="zh-CN" sz="1200" dirty="0"/>
              <a:t>LOWER_BOUND</a:t>
            </a:r>
            <a:r>
              <a:rPr lang="zh-CN" altLang="en-US" sz="1200" dirty="0"/>
              <a:t>就可以复现数据</a:t>
            </a:r>
            <a:endParaRPr lang="en-US" altLang="zh-CN" sz="1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65809B-AF5C-3A4F-41D8-BBB91DE94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58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7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0D7FA-3727-0773-D317-B44F8FA1B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3923539E-ACA3-D781-FD4F-E66B60D6BB7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00AB8D-96FE-12A7-B3DB-D84E3EBB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F2CFDE7-9B23-F399-A321-3819B617154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10AE11-EE28-7D5D-8ECB-FCF6D9FC4363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7093DB4-61A1-454C-4B5C-8178A9D5E1D8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9741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10599-A1B9-6518-6C30-4B3568AC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1DC8EF0-02BB-2ABB-4076-150B7C306347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RMSE=19.5764 (s), RMSE%_mean=8.72%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MAPE=0.1522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R2=0.9938, RMSE=16.7722 (s), RMSE%_mean=9.35%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R2=0.9908, RMSE=20.3722 (s), RMSE%_mean=10.56%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MAPE=0.1443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R2=0.9896, RMSE=19.1469 (s), RMSE%_mean=11.37%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MAPE=0.0912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R2=0.9946, RMSE=14.9641 (s), RMSE%_mean=6.45%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MAPE=0.1541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R2=0.9920, RMSE=20.4605 (s), RMSE%_mean=9.24%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MAPE=0.1315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R2=0.9918, RMSE=21.9011 (s), RMSE%_mean=10.34%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0.1304 ± 0.0224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0.9921 ± 0.0017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19.0276 ± 2.3816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9.43% ± 1.60%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2.64% ± 0.30%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9899FE-39E1-4DDA-38CB-10FA9386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18C7F54-24FC-5662-71CC-121EF348C2C1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D71549-936D-10B1-3558-DC17A67FCA72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30B0896-1DF2-3522-1C9F-5BF4C3A8666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76035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CAFC2-929D-294E-0E62-2C4B17481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6E68F4A4-0C4F-4A25-2DC9-682AAEBC7722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xgboost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MAPE=0.1252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R2=0.9899, RMSE=9.8814 (s), RMSE%_mean=9.25%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MAPE=0.1470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R2=0.9962, RMSE=7.2537 (s), RMSE%_mean=7.51%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MAPE=0.1559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R2=0.9909, RMSE=8.4229 (s), RMSE%_mean=10.05%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MAPE=0.1791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R2=0.9952, RMSE=6.8274 (s), RMSE%_mean=7.53%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MAPE=0.1188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R2=0.9868, RMSE=12.5077 (s), RMSE%_mean=10.17%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R2=0.9943, RMSE=7.9483 (s), RMSE%_mean=7.37%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MAPE=0.2045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R2=0.9958, RMSE=6.7213 (s), RMSE%_mean=7.28%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0.1502 ± 0.0324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0.9928 ± 0.0036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8.5090 ± 2.0734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8.45% ± 1.32%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2.41% ± 0.62%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E4D511A-20B9-B994-B25D-C8651372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31E3FA54-165A-7998-2F80-933EE3FA3085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5F9DD8-9804-DA17-2063-0F27C26FD219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4925CBF-4B52-3551-716D-1C4C9E8FA906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XGBoost</a:t>
            </a:r>
            <a:r>
              <a:rPr lang="zh-CN" altLang="en-US" sz="2800"/>
              <a:t>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221550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13135-37FD-DD5F-843B-6033AA59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AA6D4A43-98AE-6A97-B942-A5F736734CF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MAPE=0.0668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R2=0.9983, RMSE=4.0440 (s), RMSE%_mean=3.78%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R2=0.9978, RMSE=5.4996 (s), RMSE%_mean=5.69%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MAPE=0.0879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R2=0.9980, RMSE=3.9983 (s), RMSE%_mean=4.77%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RMSE=5.9713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MAPE=0.0422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R2=0.9987, RMSE=3.8817 (s), RMSE%_mean=3.16%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RMSE%_range=1.13%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R2=0.9990, RMSE=3.3372 (s), RMSE%_mean=3.10%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MAPE=0.1561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RMSE=3.3865 (s), RMSE%_mean=3.67%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N=27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0.1021 ± 0.0393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0.9982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4.3027 ± 1.0268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4.39% ± 1.34%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1.22% ± 0.31%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48942CB-23BF-C33A-2DEA-DF1ECF28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D2910DA-5236-E4E3-4507-98924493CE04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9AE348-5D59-3735-8186-3BCC591F69F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A0546ED2-26AC-5168-0656-AE3D45F65B05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4714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A2D35-C02E-48F6-0AF0-4368A303B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F3BDEF52-2DF7-172F-23CB-0836E681BCB0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R2=0.9988, RMSE=7.6440 (s), RMSE%_mean=3.40%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MAPE=0.2003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R2=0.9969, RMSE=11.8150 (s), RMSE%_mean=6.59%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RMSE%_range=1.58%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RMSE=10.2747 (s), RMSE%_mean=5.32%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MAPE=0.1009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R2=0.9997, RMSE=3.1256 (s), RMSE%_mean=1.86%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RMSE=10.8063 (s), RMSE%_mean=4.66%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MAPE=0.3489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R2=0.9989, RMSE=7.6380 (s), RMSE%_mean=3.45%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MAPE=0.2505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R2=0.9992, RMSE=7.0094 (s), RMSE%_mean=3.31%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0.1664 ± 0.1061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0.9983 ± 0.0011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8.3305 ± 2.9393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4.08% ± 1.56%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1.16% ± 0.42%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64D10C-2F00-D4DD-CBE1-04190340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B588617-6100-9518-95BB-A864C7583F7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22F08B-F2FB-9867-7066-0119CF75F390}"/>
              </a:ext>
            </a:extLst>
          </p:cNvPr>
          <p:cNvSpPr/>
          <p:nvPr/>
        </p:nvSpPr>
        <p:spPr>
          <a:xfrm>
            <a:off x="1580083" y="1420165"/>
            <a:ext cx="1864158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66A483E-27B2-ACEE-AA40-E8415AEA86BF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094763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57AB-7FEB-9807-8394-12F77D953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2790C20-564C-2C6E-1130-82EC2B50FE3C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FFT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RMSE=0.3308 (s), RMSE%_mean=0.23%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MAPE=0.0391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RMSE=0.1386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MAPE=0.1340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RMSE=0.3902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MAPE=0.0208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RMSE=0.1449 (s), RMSE%_mean=0.20%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MAPE=0.0638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RMSE=0.0099 (s), RMSE%_mean=0.55%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RMSE%_range=0.10%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MAPE=0.0691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RMSE=0.0506 (s), RMSE%_mean=0.14%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MAPE=0.0458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R2=1.0000, RMSE=0.3912 (s), RMSE%_mean=0.39%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RMSE%_range=0.05%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N=9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0.0588 ± 0.0369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0.2080 ± 0.1605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0.30% ± 0.15%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076B3FB-F038-38E8-FD36-D661CF80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在运行时间大于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0.0005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秒的数据上表现良好</a:t>
            </a:r>
            <a:endParaRPr lang="zh-CN" altLang="en-US" sz="2800">
              <a:solidFill>
                <a:srgbClr val="00B0F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9DE5E4B-C0CF-ADA6-71D4-ABE245B05BF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7B93DBC-456C-622E-CDC1-CB3D8D501F2E}"/>
              </a:ext>
            </a:extLst>
          </p:cNvPr>
          <p:cNvSpPr/>
          <p:nvPr/>
        </p:nvSpPr>
        <p:spPr>
          <a:xfrm>
            <a:off x="1580082" y="1420165"/>
            <a:ext cx="2040941" cy="3135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948450-82E8-E011-0535-DE42DDEB63F7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/>
              <a:t>Hybrid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4CA719-484E-CDC8-8663-7E8772F8D07A}"/>
              </a:ext>
            </a:extLst>
          </p:cNvPr>
          <p:cNvSpPr txBox="1"/>
          <p:nvPr/>
        </p:nvSpPr>
        <p:spPr>
          <a:xfrm>
            <a:off x="0" y="4959595"/>
            <a:ext cx="610453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0.0001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0.2050 ± 0.0923 (差)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0.1905 ± 0.1472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0.38% ± 0.25%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0.05% ± 0.04% (优秀)</a:t>
            </a:r>
          </a:p>
        </p:txBody>
      </p:sp>
    </p:spTree>
    <p:extLst>
      <p:ext uri="{BB962C8B-B14F-4D97-AF65-F5344CB8AC3E}">
        <p14:creationId xmlns:p14="http://schemas.microsoft.com/office/powerpoint/2010/main" val="37565516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3861344-6BEB-24A0-C0A2-B566CC751545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MAPE: 0.0177 ± 0.0123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RMSE%_mean: 0.56% ± 0.27% (优秀)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RMSE%_range: 0.31% ± 0.25% (优秀)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737E85B-2E06-B0D9-7494-BFEACD1D4AAD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AES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F68D51-A807-8672-C678-7BC613E439FD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0.0196 ± 0.0120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0.9999 ± 0.0002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0.58% ± 0.26%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0.33% ± 0.25%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5B5F24-AFF4-91E8-1D0D-819A406AA9D7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Predicting runtime for AES on 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A72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E40A6-673F-D7C0-0B27-61F066E1AB6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0.0248 ± 0.0300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853DAD2-148B-4905-7E5F-B2EDCA329E92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BC6543-6A52-DEDC-CD65-34C1A830D52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AES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0.0052 ± 0.0034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0.0005 ± 0.0004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0.18% ± 0.07%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0.05% ± 0.02%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83383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8384-0702-E2E9-2513-1FCB6A79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C720BB-FABB-B4E8-D83A-2DBE4DD08B62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0.2809 ± 0.1202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0.8010 ± 0.2110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29.00% ± 11.20%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18.08% ± 7.61%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028EDAE-D453-330A-B0B8-AC0EE7EE4BFE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MD5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257100-6EBB-78A0-F219-A47AE557D223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0.2294 ± 0.1005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0.8237 ± 0.2214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26.38% ± 11.65%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16.55% ± 8.22%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080C16-A4FE-B2A5-5851-7B87C12C9F44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8BC6C9-6EEF-AD16-BBC9-D21707C19BFB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0.0192 ± 0.0112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0.07% ± 0.03%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DED87D-533C-4159-4BFC-81EFA84C2D9C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AC5F8E-AF74-48A8-6D5C-B9C536AC4F8D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MD5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0.0214 ± 0.0167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1.0000 ± 0.0000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0.10% ± 0.06%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0.02% ± 0.01%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45141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70FE-E869-459F-A3B7-4476DE1C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68691DB-EA77-F20E-1455-04AD558E91B6}"/>
              </a:ext>
            </a:extLst>
          </p:cNvPr>
          <p:cNvSpPr txBox="1"/>
          <p:nvPr/>
        </p:nvSpPr>
        <p:spPr>
          <a:xfrm>
            <a:off x="124097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0.1227 ± 0.0916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0.9784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8.99% ± 4.23%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5.16% ± 3.73%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9C11E6D-F74D-C81C-4066-731DE6C3F500}"/>
              </a:ext>
            </a:extLst>
          </p:cNvPr>
          <p:cNvSpPr txBox="1">
            <a:spLocks/>
          </p:cNvSpPr>
          <p:nvPr/>
        </p:nvSpPr>
        <p:spPr>
          <a:xfrm>
            <a:off x="124097" y="143056"/>
            <a:ext cx="6950697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/>
              <a:t>SHA256</a:t>
            </a:r>
            <a:endParaRPr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BE6F08-8B6A-1285-25D7-CEF214772F9B}"/>
              </a:ext>
            </a:extLst>
          </p:cNvPr>
          <p:cNvSpPr txBox="1"/>
          <p:nvPr/>
        </p:nvSpPr>
        <p:spPr>
          <a:xfrm>
            <a:off x="6096000" y="60089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R5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0.1367 ± 0.0550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0.9792 ± 0.0373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0.0000 ± 0.0000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8.38% ± 4.49%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4.90% ± 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F2D87E8-8F99-F9C0-11B7-51EFC888312F}"/>
              </a:ext>
            </a:extLst>
          </p:cNvPr>
          <p:cNvSpPr txBox="1"/>
          <p:nvPr/>
        </p:nvSpPr>
        <p:spPr>
          <a:xfrm>
            <a:off x="124095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241691-5060-D0D2-3AE3-3C0A44905392}"/>
              </a:ext>
            </a:extLst>
          </p:cNvPr>
          <p:cNvSpPr txBox="1"/>
          <p:nvPr/>
        </p:nvSpPr>
        <p:spPr>
          <a:xfrm>
            <a:off x="124095" y="4663541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curve_fit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0.5308 ± 0.4170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0.9990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90.9086 ± 75.0311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4.42% ± 1.31%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1.18% ± 0.29%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78440-A2FF-1FE5-E27C-E1186BA6B140}"/>
              </a:ext>
            </a:extLst>
          </p:cNvPr>
          <p:cNvSpPr txBox="1"/>
          <p:nvPr/>
        </p:nvSpPr>
        <p:spPr>
          <a:xfrm>
            <a:off x="6095999" y="2632216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0.0001 ± 0.0001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D6B24D5-B944-369F-BDBA-F9855DCEB2C9}"/>
              </a:ext>
            </a:extLst>
          </p:cNvPr>
          <p:cNvSpPr txBox="1"/>
          <p:nvPr/>
        </p:nvSpPr>
        <p:spPr>
          <a:xfrm>
            <a:off x="6095999" y="4663540"/>
            <a:ext cx="5971903" cy="2031325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SHA256 on M7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0.0838 ± 0.0089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0.9994 ± 0.0004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79.6302 ± 79.4545 (us)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3.26% ± 1.15%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0.88% ± 0.34%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191107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FB1971-A6C4-8A4E-E7D9-751814CE2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64000" cy="3048000"/>
          </a:xfr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1FF9424-EF32-1804-1541-7FECABE71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0"/>
            <a:ext cx="4063998" cy="304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3AE6572-1927-9526-3993-FB7F6531F9E9}"/>
              </a:ext>
            </a:extLst>
          </p:cNvPr>
          <p:cNvSpPr txBox="1">
            <a:spLocks/>
          </p:cNvSpPr>
          <p:nvPr/>
        </p:nvSpPr>
        <p:spPr>
          <a:xfrm>
            <a:off x="0" y="3650510"/>
            <a:ext cx="12192000" cy="25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采样了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156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组数据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400" b="1" dirty="0">
                <a:latin typeface="+mn-ea"/>
              </a:rPr>
              <a:t>方法：步数从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每次递增</a:t>
            </a:r>
            <a:r>
              <a:rPr lang="en-US" altLang="zh-CN" sz="2400" b="1" dirty="0">
                <a:latin typeface="+mn-ea"/>
              </a:rPr>
              <a:t>18</a:t>
            </a:r>
            <a:r>
              <a:rPr lang="zh-CN" altLang="en-US" sz="2400" b="1" dirty="0">
                <a:latin typeface="+mn-ea"/>
              </a:rPr>
              <a:t>至</a:t>
            </a:r>
            <a:r>
              <a:rPr lang="en-US" altLang="zh-CN" sz="2400" b="1" dirty="0">
                <a:latin typeface="+mn-ea"/>
              </a:rPr>
              <a:t>468</a:t>
            </a:r>
            <a:r>
              <a:rPr lang="zh-CN" altLang="en-US" sz="2400" b="1" dirty="0">
                <a:latin typeface="+mn-ea"/>
              </a:rPr>
              <a:t>，共在</a:t>
            </a:r>
            <a:r>
              <a:rPr lang="en-US" altLang="zh-CN" sz="2400" b="1" dirty="0">
                <a:latin typeface="+mn-ea"/>
              </a:rPr>
              <a:t>26</a:t>
            </a:r>
            <a:r>
              <a:rPr lang="zh-CN" altLang="en-US" sz="2400" b="1" dirty="0">
                <a:latin typeface="+mn-ea"/>
              </a:rPr>
              <a:t>个步数上采样，每个步数采样</a:t>
            </a:r>
            <a:r>
              <a:rPr lang="en-US" altLang="zh-CN" sz="2400" b="1" dirty="0">
                <a:latin typeface="+mn-ea"/>
              </a:rPr>
              <a:t>6</a:t>
            </a:r>
            <a:r>
              <a:rPr lang="zh-CN" altLang="en-US" sz="2400" b="1" dirty="0">
                <a:latin typeface="+mn-ea"/>
              </a:rPr>
              <a:t>次。</a:t>
            </a:r>
            <a:endParaRPr lang="en-US" altLang="zh-CN" sz="2400" b="1" dirty="0">
              <a:latin typeface="+mn-ea"/>
            </a:endParaRPr>
          </a:p>
          <a:p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RF,CURVE,XGB,HYBRID</a:t>
            </a:r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方法效果明显改善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特征越复杂、数据波动越大，需要采样越多数据。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endParaRPr lang="en-US" altLang="zh-CN" sz="2800" b="1" dirty="0">
              <a:solidFill>
                <a:srgbClr val="00B0F0"/>
              </a:solidFill>
              <a:latin typeface="+mn-ea"/>
            </a:endParaRPr>
          </a:p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在相同输入特征下多次采样运行时间，可取均值，减少数据波动的影响</a:t>
            </a:r>
            <a:endParaRPr lang="en-US" altLang="zh-CN" sz="2800" b="1" dirty="0">
              <a:solidFill>
                <a:srgbClr val="00B0F0"/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9A4B31-F364-3221-8232-128E544A1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0"/>
            <a:ext cx="4064000" cy="304800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98CFB348-7AAB-0B72-30BA-656FA53A9117}"/>
              </a:ext>
            </a:extLst>
          </p:cNvPr>
          <p:cNvSpPr txBox="1">
            <a:spLocks/>
          </p:cNvSpPr>
          <p:nvPr/>
        </p:nvSpPr>
        <p:spPr>
          <a:xfrm>
            <a:off x="0" y="3048000"/>
            <a:ext cx="12192000" cy="389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000" b="1">
                <a:latin typeface="+mn-ea"/>
              </a:rPr>
              <a:t>MPC</a:t>
            </a:r>
            <a:r>
              <a:rPr lang="zh-CN" altLang="en-US" sz="2000" b="1">
                <a:latin typeface="+mn-ea"/>
              </a:rPr>
              <a:t>算法步数与运行时间的关系在</a:t>
            </a:r>
            <a:r>
              <a:rPr lang="en-US" altLang="zh-CN" sz="2000" b="1">
                <a:latin typeface="+mn-ea"/>
              </a:rPr>
              <a:t>M7</a:t>
            </a:r>
            <a:r>
              <a:rPr lang="zh-CN" altLang="en-US" sz="2000" b="1">
                <a:latin typeface="+mn-ea"/>
              </a:rPr>
              <a:t>上是线性，但是在</a:t>
            </a:r>
            <a:r>
              <a:rPr lang="en-US" altLang="zh-CN" sz="2000" b="1">
                <a:latin typeface="+mn-ea"/>
              </a:rPr>
              <a:t>A72</a:t>
            </a:r>
            <a:r>
              <a:rPr lang="zh-CN" altLang="en-US" sz="2000" b="1">
                <a:latin typeface="+mn-ea"/>
              </a:rPr>
              <a:t>上是二次</a:t>
            </a:r>
            <a:endParaRPr lang="en-US" altLang="zh-CN" sz="20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673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B375-9047-AAE5-948C-C57EB8641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99889AFB-4A20-B478-B705-AAB33F7CCC06}"/>
              </a:ext>
            </a:extLst>
          </p:cNvPr>
          <p:cNvSpPr txBox="1"/>
          <p:nvPr/>
        </p:nvSpPr>
        <p:spPr>
          <a:xfrm>
            <a:off x="0" y="1118173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MAPE=0.0032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=0.38%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MAPE=0.0042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=0.07%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=0.04%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MAPE=0.0062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RMSE=0.0000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=0.08%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=0.04%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MAPE=0.0009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R2=0.9999,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=0.35%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MAPE=0.0026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MAPE=0.0010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MAPE=0.0061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=0.47%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N=15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603E52-4EC6-ED9D-F9A0-9250F4EF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995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数据量增大，在不同随机种下的表现差异减小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45294C-6051-62A8-516C-3A4A53A1962D}"/>
              </a:ext>
            </a:extLst>
          </p:cNvPr>
          <p:cNvSpPr txBox="1"/>
          <p:nvPr/>
        </p:nvSpPr>
        <p:spPr>
          <a:xfrm>
            <a:off x="0" y="3798199"/>
            <a:ext cx="1219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Predicting runtime for SHA256 on A72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Test size: 0.3, Lower bound: 0.0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Method: hybrid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1: MAPE=0.0010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=0.31%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=0.16%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2: MAPE=0.0010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6: MAPE=0.0007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=0.10%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42: MAPE=0.0007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=0.29%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=0.14%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123: MAPE=0.0008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=0.25%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2025: MAPE=0.0011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=0.22%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  <a:p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Seed 33550336: MAPE=0.0008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R2=1.0000, RMSE=0.0001 (s),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RMSE%_mean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=0.23%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</a:t>
            </a:r>
            <a:r>
              <a:rPr lang="en-US" altLang="zh-CN" sz="1400" dirty="0" err="1">
                <a:latin typeface="Consolas" panose="020B0609020204030204" pitchFamily="49" charset="0"/>
                <a:ea typeface="+mj-ea"/>
                <a:cs typeface="+mj-cs"/>
              </a:rPr>
              <a:t>RMSE%_range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=0.11% (</a:t>
            </a:r>
            <a:r>
              <a:rPr lang="zh-CN" altLang="en-US" sz="1400" dirty="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 dirty="0">
                <a:latin typeface="Consolas" panose="020B0609020204030204" pitchFamily="49" charset="0"/>
                <a:ea typeface="+mj-ea"/>
                <a:cs typeface="+mj-cs"/>
              </a:rPr>
              <a:t>), N=1402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EBCB5EB0-CDA1-9200-B404-D34460A0D049}"/>
              </a:ext>
            </a:extLst>
          </p:cNvPr>
          <p:cNvSpPr txBox="1">
            <a:spLocks/>
          </p:cNvSpPr>
          <p:nvPr/>
        </p:nvSpPr>
        <p:spPr>
          <a:xfrm>
            <a:off x="77419" y="3283610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4671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F7473CDD-64FB-8017-26FD-D028E883AFF0}"/>
              </a:ext>
            </a:extLst>
          </p:cNvPr>
          <p:cNvSpPr txBox="1">
            <a:spLocks/>
          </p:cNvSpPr>
          <p:nvPr/>
        </p:nvSpPr>
        <p:spPr>
          <a:xfrm>
            <a:off x="135940" y="603584"/>
            <a:ext cx="2263445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solidFill>
                  <a:srgbClr val="00B0F0"/>
                </a:solidFill>
                <a:latin typeface="+mn-ea"/>
              </a:rPr>
              <a:t>数据量</a:t>
            </a:r>
            <a:r>
              <a:rPr lang="en-US" altLang="zh-CN" sz="2800" b="1" dirty="0">
                <a:solidFill>
                  <a:srgbClr val="00B0F0"/>
                </a:solidFill>
                <a:latin typeface="+mn-ea"/>
              </a:rPr>
              <a:t>47</a:t>
            </a:r>
            <a:endParaRPr lang="zh-CN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1942E-04BA-80C4-5A10-E6DCEE49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8DD730A-4219-B746-10C7-5C85DEED5376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B78469-0695-7D15-0DCA-F22CEDD4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6000" cy="457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9BCBD7-E161-D74A-92AE-52F7A2846A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"/>
            <a:ext cx="6096000" cy="4572000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C4A7FF83-8171-1C9C-F55D-85769C04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75548"/>
            <a:ext cx="10515600" cy="1882451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FFT</a:t>
            </a:r>
            <a:r>
              <a:rPr lang="zh-CN" altLang="en-US" sz="2400" b="1" dirty="0">
                <a:solidFill>
                  <a:srgbClr val="FF0000"/>
                </a:solidFill>
              </a:rPr>
              <a:t>的问题：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输入规模是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的幂次，能采样的点有限，并且分布稀疏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想法：</a:t>
            </a:r>
            <a:br>
              <a:rPr lang="en-US" altLang="zh-CN" sz="2400" b="1" dirty="0">
                <a:solidFill>
                  <a:srgbClr val="FF0000"/>
                </a:solidFill>
              </a:rPr>
            </a:br>
            <a:r>
              <a:rPr lang="zh-CN" altLang="en-US" sz="2400" b="1" dirty="0">
                <a:solidFill>
                  <a:srgbClr val="FF0000"/>
                </a:solidFill>
              </a:rPr>
              <a:t>多次采样取均值</a:t>
            </a:r>
          </a:p>
        </p:txBody>
      </p:sp>
    </p:spTree>
    <p:extLst>
      <p:ext uri="{BB962C8B-B14F-4D97-AF65-F5344CB8AC3E}">
        <p14:creationId xmlns:p14="http://schemas.microsoft.com/office/powerpoint/2010/main" val="357234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DCDCFA1E-3B34-8A59-C522-78BF027FB6AD}"/>
              </a:ext>
            </a:extLst>
          </p:cNvPr>
          <p:cNvSpPr txBox="1"/>
          <p:nvPr/>
        </p:nvSpPr>
        <p:spPr>
          <a:xfrm>
            <a:off x="1" y="1196812"/>
            <a:ext cx="1219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0.1,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MAPE=0.0699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R2=0.9971, RMSE=5.7602 (s), RMSE%_mean=4.98%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MAPE=0.2367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R2=0.9937, RMSE=5.3302 (s), RMSE%_mean=15.19%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MAPE=0.3420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差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RMSE=5.8029 (s), RMSE%_mean=10.19%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MAPE=0.1349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R2=0.9984, RMSE=4.2699 (s), RMSE%_mean=3.89%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MAPE=0.0747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R2=0.9994, RMSE=2.4110 (s), RMSE%_mean=2.78%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RMSE%_range=0.93%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MAPE=0.1119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RMSE=1.4969 (s), RMSE%_mean=6.24%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RMSE%_range=1.80%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MAPE=0.1358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R2=0.9924, RMSE=7.2779 (s), RMSE%_mean=9.64%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RMSE%_range=2.53%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N=11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0.1580 ± 0.0982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0.9963 ± 0.0025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4.6213 ± 2.0422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7.56% ± 4.36%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1.76% ± 0.54%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此处数据代表七个数据的平均水平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F912D-A27A-33A1-D2D6-0FB38A09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：现在用多个随机种（数据划分、模型）进行多轮测试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287F427-AE33-505A-F981-E1F6BA0B50E5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9AD1981-A7E9-7501-1525-85331CE57EEC}"/>
              </a:ext>
            </a:extLst>
          </p:cNvPr>
          <p:cNvSpPr/>
          <p:nvPr/>
        </p:nvSpPr>
        <p:spPr>
          <a:xfrm>
            <a:off x="-44450" y="2102786"/>
            <a:ext cx="11989613" cy="46896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8CEA4C2F-3A6E-6979-8CCE-ECB1DE368015}"/>
              </a:ext>
            </a:extLst>
          </p:cNvPr>
          <p:cNvSpPr txBox="1">
            <a:spLocks/>
          </p:cNvSpPr>
          <p:nvPr/>
        </p:nvSpPr>
        <p:spPr>
          <a:xfrm>
            <a:off x="838200" y="5298741"/>
            <a:ext cx="10515600" cy="5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有助于减少随机性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334016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550EC198-DA50-0D34-1B1A-9E14C7E4CD9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-1219" y="1598854"/>
            <a:ext cx="12193217" cy="3122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/>
              <a:t>之前表现不好的情况，应该是与随机种参数有关。随机种参数影响数据划分（不同划分可能噪声不同）和模型表现。</a:t>
            </a:r>
            <a:endParaRPr lang="en-US" altLang="zh-CN" sz="1400"/>
          </a:p>
          <a:p>
            <a:r>
              <a:rPr lang="zh-CN" altLang="en-US" sz="1400"/>
              <a:t>就这两个表现不好的样例来看：</a:t>
            </a:r>
            <a:endParaRPr lang="en-US" altLang="zh-CN" sz="1400"/>
          </a:p>
          <a:p>
            <a:r>
              <a:rPr lang="en-US" altLang="zh-CN" sz="1400"/>
              <a:t>RMSE%_range </a:t>
            </a:r>
            <a:r>
              <a:rPr lang="zh-CN" altLang="en-US" sz="1400"/>
              <a:t>很低（≈</a:t>
            </a:r>
            <a:r>
              <a:rPr lang="en-US" altLang="zh-CN" sz="1400"/>
              <a:t>2%</a:t>
            </a:r>
            <a:r>
              <a:rPr lang="zh-CN" altLang="en-US" sz="1400"/>
              <a:t>），说明把 </a:t>
            </a:r>
            <a:r>
              <a:rPr lang="en-US" altLang="zh-CN" sz="1400"/>
              <a:t>RMSE </a:t>
            </a:r>
            <a:r>
              <a:rPr lang="zh-CN" altLang="en-US" sz="1400"/>
              <a:t>相对于范围看就是一个很小的比例。</a:t>
            </a:r>
          </a:p>
          <a:p>
            <a:r>
              <a:rPr lang="en-US" altLang="zh-CN" sz="1400"/>
              <a:t>RMSE%_mean </a:t>
            </a:r>
            <a:r>
              <a:rPr lang="zh-CN" altLang="en-US" sz="1400"/>
              <a:t>给出的 </a:t>
            </a:r>
            <a:r>
              <a:rPr lang="en-US" altLang="zh-CN" sz="1400"/>
              <a:t>10–15% </a:t>
            </a:r>
            <a:r>
              <a:rPr lang="zh-CN" altLang="en-US" sz="1400"/>
              <a:t>说明 </a:t>
            </a:r>
            <a:r>
              <a:rPr lang="en-US" altLang="zh-CN" sz="1400"/>
              <a:t>RMSE </a:t>
            </a:r>
            <a:r>
              <a:rPr lang="zh-CN" altLang="en-US" sz="1400"/>
              <a:t>相对于均值仍然是中等 ，可反推均值：</a:t>
            </a:r>
          </a:p>
          <a:p>
            <a:pPr lvl="1"/>
            <a:r>
              <a:rPr lang="en-US" altLang="zh-CN" sz="1400"/>
              <a:t>mean ≈ 100 * RMSE / RMSE%_mean</a:t>
            </a:r>
          </a:p>
          <a:p>
            <a:pPr lvl="2"/>
            <a:r>
              <a:rPr lang="en-US" altLang="zh-CN" sz="1400"/>
              <a:t>Seed2 mean ≈ 100*5.3302/15.19 ≈ 35.1 s</a:t>
            </a:r>
          </a:p>
          <a:p>
            <a:pPr lvl="2"/>
            <a:r>
              <a:rPr lang="en-US" altLang="zh-CN" sz="1400"/>
              <a:t>Seed6 mean ≈ 100*5.8029/10.19 ≈ 56.9 s</a:t>
            </a:r>
          </a:p>
          <a:p>
            <a:r>
              <a:rPr lang="zh-CN" altLang="en-US" sz="1400"/>
              <a:t>然而 </a:t>
            </a:r>
            <a:r>
              <a:rPr lang="en-US" altLang="zh-CN" sz="1400"/>
              <a:t>MAPE </a:t>
            </a:r>
            <a:r>
              <a:rPr lang="zh-CN" altLang="en-US" sz="1400"/>
              <a:t>很高（</a:t>
            </a:r>
            <a:r>
              <a:rPr lang="en-US" altLang="zh-CN" sz="1400"/>
              <a:t>23.7% / 34.2%</a:t>
            </a:r>
            <a:r>
              <a:rPr lang="zh-CN" altLang="en-US" sz="1400"/>
              <a:t>），说明按“每个样本的相对百分比误差”去平均时出现了很多非常大的百分比项。我认为在这里可能的原因有：</a:t>
            </a:r>
          </a:p>
          <a:p>
            <a:pPr lvl="1"/>
            <a:r>
              <a:rPr lang="zh-CN" altLang="en-US" sz="1400"/>
              <a:t>存在不少非常小的真实值 </a:t>
            </a:r>
            <a:r>
              <a:rPr lang="en-US" altLang="zh-CN" sz="1400"/>
              <a:t>y</a:t>
            </a:r>
            <a:r>
              <a:rPr lang="zh-CN" altLang="en-US" sz="1400"/>
              <a:t>（例如接近 </a:t>
            </a:r>
            <a:r>
              <a:rPr lang="en-US" altLang="zh-CN" sz="1400"/>
              <a:t>0</a:t>
            </a:r>
            <a:r>
              <a:rPr lang="zh-CN" altLang="en-US" sz="1400"/>
              <a:t>），使得 </a:t>
            </a:r>
            <a:r>
              <a:rPr lang="en-US" altLang="zh-CN" sz="1400"/>
              <a:t>|error|/y </a:t>
            </a:r>
            <a:r>
              <a:rPr lang="zh-CN" altLang="en-US" sz="1400"/>
              <a:t>非常大，从而把平均 </a:t>
            </a:r>
            <a:r>
              <a:rPr lang="en-US" altLang="zh-CN" sz="1400"/>
              <a:t>MAPE </a:t>
            </a:r>
            <a:r>
              <a:rPr lang="zh-CN" altLang="en-US" sz="1400"/>
              <a:t>拉高。</a:t>
            </a:r>
          </a:p>
          <a:p>
            <a:pPr lvl="1"/>
            <a:r>
              <a:rPr lang="zh-CN" altLang="en-US" sz="1400"/>
              <a:t>在小 </a:t>
            </a:r>
            <a:r>
              <a:rPr lang="en-US" altLang="zh-CN" sz="1400"/>
              <a:t>y </a:t>
            </a:r>
            <a:r>
              <a:rPr lang="zh-CN" altLang="en-US" sz="1400"/>
              <a:t>上模型相对表现差。</a:t>
            </a:r>
            <a:endParaRPr lang="en-US" altLang="zh-CN" sz="1400"/>
          </a:p>
          <a:p>
            <a:pPr lvl="1"/>
            <a:r>
              <a:rPr lang="zh-CN" altLang="en-US" sz="1400"/>
              <a:t>这也印证了之前提到数据小时查表的合理性。</a:t>
            </a:r>
            <a:endParaRPr lang="en-US" altLang="zh-CN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6C1A015-7B63-18E0-EC9D-6D7E77C89477}"/>
              </a:ext>
            </a:extLst>
          </p:cNvPr>
          <p:cNvSpPr txBox="1"/>
          <p:nvPr/>
        </p:nvSpPr>
        <p:spPr>
          <a:xfrm>
            <a:off x="-1218" y="277978"/>
            <a:ext cx="121932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Consolas" panose="020B0609020204030204" pitchFamily="49" charset="0"/>
              </a:rPr>
              <a:t>Seed 2: MAPE=0.2367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R2=0.9937, RMSE=5.3302 (s), RMSE%_mean=15.19%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RMSE%_range=2.19%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  <a:p>
            <a:r>
              <a:rPr lang="en-US" altLang="zh-CN">
                <a:latin typeface="Consolas" panose="020B0609020204030204" pitchFamily="49" charset="0"/>
              </a:rPr>
              <a:t>Seed 6: MAPE=0.3420 (</a:t>
            </a:r>
            <a:r>
              <a:rPr lang="zh-CN" altLang="en-US">
                <a:latin typeface="Consolas" panose="020B0609020204030204" pitchFamily="49" charset="0"/>
              </a:rPr>
              <a:t>差</a:t>
            </a:r>
            <a:r>
              <a:rPr lang="en-US" altLang="zh-CN">
                <a:latin typeface="Consolas" panose="020B0609020204030204" pitchFamily="49" charset="0"/>
              </a:rPr>
              <a:t>), R2=0.9957, RMSE=5.8029 (s), RMSE%_mean=10.19% (</a:t>
            </a:r>
            <a:r>
              <a:rPr lang="zh-CN" altLang="en-US">
                <a:latin typeface="Consolas" panose="020B0609020204030204" pitchFamily="49" charset="0"/>
              </a:rPr>
              <a:t>中等</a:t>
            </a:r>
            <a:r>
              <a:rPr lang="en-US" altLang="zh-CN">
                <a:latin typeface="Consolas" panose="020B0609020204030204" pitchFamily="49" charset="0"/>
              </a:rPr>
              <a:t>), RMSE%_range=1.90% (</a:t>
            </a:r>
            <a:r>
              <a:rPr lang="zh-CN" altLang="en-US">
                <a:latin typeface="Consolas" panose="020B0609020204030204" pitchFamily="49" charset="0"/>
              </a:rPr>
              <a:t>优秀</a:t>
            </a:r>
            <a:r>
              <a:rPr lang="en-US" altLang="zh-CN">
                <a:latin typeface="Consolas" panose="020B0609020204030204" pitchFamily="49" charset="0"/>
              </a:rPr>
              <a:t>), N=11</a:t>
            </a:r>
          </a:p>
        </p:txBody>
      </p:sp>
    </p:spTree>
    <p:extLst>
      <p:ext uri="{BB962C8B-B14F-4D97-AF65-F5344CB8AC3E}">
        <p14:creationId xmlns:p14="http://schemas.microsoft.com/office/powerpoint/2010/main" val="20624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8B88C-27A6-0552-5F65-241A17A45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5E746-4DEC-1430-D138-9E5022D0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改进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：尝试修改训练集和测试集的划分，各项指标略有改善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EF5E8A-9559-C865-C699-C666BF36E630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CC2F7F3-76E5-3902-31D7-9CFB6FB37C5A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711DE2-AB1C-82A7-D779-8E25CCF9D344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Matrix_Multiply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-1.0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MAPE=0.0703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RMSE=7.3870 (s), RMSE%_mean=6.49%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RMSE%_range=2.14%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MAPE=0.1688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R2=0.9972, RMSE=5.9634 (s), RMSE%_mean=7.81%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MAPE=0.1663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R2=0.9964, RMSE=5.6810 (s), RMSE%_mean=7.50%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MAPE=0.1120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R2=0.9977, RMSE=4.6514 (s), RMSE%_mean=5.25%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MAPE=0.1848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R2=0.9968, RMSE=6.0358 (s), RMSE%_mean=7.15%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MAPE=0.0901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R2=0.9955, RMSE=6.0807 (s), RMSE%_mean=8.27%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RMSE%_range=1.62%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MAPE=0.0986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R2=0.9975, RMSE=5.0404 (s), RMSE%_mean=5.91%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RMSE%_range=1.46%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N=33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0.1273 ± 0.0452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0.9967 ± 0.0009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5.8342 ± 0.8739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6.91% ± 1.08%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1.66% ± 0.24%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A80189-49F7-9FC4-7CBF-7EC2C1B7D3D3}"/>
              </a:ext>
            </a:extLst>
          </p:cNvPr>
          <p:cNvSpPr/>
          <p:nvPr/>
        </p:nvSpPr>
        <p:spPr>
          <a:xfrm>
            <a:off x="1089407" y="1420165"/>
            <a:ext cx="505307" cy="29159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4DA4C2A7-7CA1-FAF4-0F75-A4429B7D2DD9}"/>
              </a:ext>
            </a:extLst>
          </p:cNvPr>
          <p:cNvSpPr txBox="1">
            <a:spLocks/>
          </p:cNvSpPr>
          <p:nvPr/>
        </p:nvSpPr>
        <p:spPr>
          <a:xfrm>
            <a:off x="1" y="4736242"/>
            <a:ext cx="12191999" cy="21217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从训练集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/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测试集按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划分改为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70%/30%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划分。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>
                <a:solidFill>
                  <a:srgbClr val="00B0F0"/>
                </a:solidFill>
                <a:latin typeface="+mn-ea"/>
              </a:rPr>
              <a:t>70/30 提供更稳定、更低方差的测试误差估计，更容易发现模型的泛化问题（比如过拟合）。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zh-CN" sz="2000" b="1">
                <a:solidFill>
                  <a:srgbClr val="00B0F0"/>
                </a:solidFill>
                <a:latin typeface="+mn-ea"/>
              </a:rPr>
              <a:t>90/10 给训练更多数据，可能让模型在训练上表现更好，但测试集太小会导致评估结果高度不稳定（噪声大），容易被“幸运的划分”误导。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数据量很大（几万）时可以用</a:t>
            </a:r>
            <a:r>
              <a:rPr lang="en-US" altLang="zh-CN" sz="2000" b="1">
                <a:solidFill>
                  <a:srgbClr val="00B0F0"/>
                </a:solidFill>
                <a:latin typeface="+mn-ea"/>
              </a:rPr>
              <a:t>90%/10%</a:t>
            </a: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，因为此时测试集依然很大。</a:t>
            </a:r>
            <a:endParaRPr lang="en-US" altLang="zh-CN" sz="2000" b="1">
              <a:solidFill>
                <a:srgbClr val="00B0F0"/>
              </a:solidFill>
              <a:latin typeface="+mn-ea"/>
            </a:endParaRP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  <a:buFontTx/>
              <a:buChar char="•"/>
            </a:pPr>
            <a:r>
              <a:rPr lang="zh-CN" altLang="en-US" sz="2000" b="1">
                <a:solidFill>
                  <a:srgbClr val="00B0F0"/>
                </a:solidFill>
                <a:latin typeface="+mn-ea"/>
              </a:rPr>
              <a:t>此外还可以准备额外的独立测试集，或者使用交叉验证。</a:t>
            </a:r>
          </a:p>
        </p:txBody>
      </p:sp>
    </p:spTree>
    <p:extLst>
      <p:ext uri="{BB962C8B-B14F-4D97-AF65-F5344CB8AC3E}">
        <p14:creationId xmlns:p14="http://schemas.microsoft.com/office/powerpoint/2010/main" val="815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solidFill>
                  <a:srgbClr val="00B050"/>
                </a:solidFill>
              </a:rPr>
              <a:t>相对较好</a:t>
            </a:r>
            <a:endParaRPr lang="zh-CN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653E3-C7E9-901F-83A8-2C9E7FCAA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>
            <a:extLst>
              <a:ext uri="{FF2B5EF4-FFF2-40B4-BE49-F238E27FC236}">
                <a16:creationId xmlns:a16="http://schemas.microsoft.com/office/drawing/2014/main" id="{CF0ECAF1-2E95-EB47-195B-8C97F263D599}"/>
              </a:ext>
            </a:extLst>
          </p:cNvPr>
          <p:cNvSpPr txBox="1"/>
          <p:nvPr/>
        </p:nvSpPr>
        <p:spPr>
          <a:xfrm>
            <a:off x="1" y="1196812"/>
            <a:ext cx="1219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Predicting runtime for KF on Cortex-R5F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Test size: 0.3, Lower bound: 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Method: random_forest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1: MAPE=0.0746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R2=0.9932, RMSE=18.5183 (s), RMSE%_mean=8.24%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RMSE%_range=2.47%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2: MAPE=0.1277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R2=0.9954, RMSE=14.4128 (s), RMSE%_mean=8.03%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6: MAPE=0.1071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R2=0.9961, RMSE=13.2809 (s), RMSE%_mean=6.88%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42: MAPE=0.0850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R2=0.9976, RMSE=9.2902 (s), RMSE%_mean=5.51%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RMSE%_range=1.35%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123: MAPE=0.0783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R2=0.9944, RMSE=15.2321 (s), RMSE%_mean=6.56%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RMSE%_range=2.28%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2025: MAPE=0.1729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R2=0.9957, RMSE=14.9215 (s), RMSE%_mean=6.74%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RMSE%_range=1.99%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Seed 33550336: MAPE=0.1214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R2=0.9913, RMSE=22.4851 (s), RMSE%_mean=10.61%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RMSE%_range=3.00%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), N=28</a:t>
            </a:r>
          </a:p>
          <a:p>
            <a:endParaRPr lang="en-US" altLang="zh-CN" sz="1400">
              <a:latin typeface="Consolas" panose="020B0609020204030204" pitchFamily="49" charset="0"/>
              <a:ea typeface="+mj-ea"/>
              <a:cs typeface="+mj-cs"/>
            </a:endParaRP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MAPE: 0.1096 ± 0.0348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中等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R2:   0.9948 ± 0.0021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RMSE: 15.4487 ± 4.1424 (s)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RMSE%_mean: 7.51% ± 1.65%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</a:p>
          <a:p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RMSE%_range: 2.14% ± 0.52% (</a:t>
            </a:r>
            <a:r>
              <a:rPr lang="zh-CN" altLang="en-US" sz="1400">
                <a:latin typeface="Consolas" panose="020B0609020204030204" pitchFamily="49" charset="0"/>
                <a:ea typeface="+mj-ea"/>
                <a:cs typeface="+mj-cs"/>
              </a:rPr>
              <a:t>优秀</a:t>
            </a:r>
            <a:r>
              <a:rPr lang="en-US" altLang="zh-CN" sz="1400">
                <a:latin typeface="Consolas" panose="020B0609020204030204" pitchFamily="49" charset="0"/>
                <a:ea typeface="+mj-ea"/>
                <a:cs typeface="+mj-cs"/>
              </a:rPr>
              <a:t>)</a:t>
            </a:r>
            <a:endParaRPr lang="zh-CN" altLang="en-US" sz="1400"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5E1602-E08D-ACA9-3A39-6B8E6CABC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891"/>
            <a:ext cx="10515600" cy="595921"/>
          </a:xfrm>
        </p:spPr>
        <p:txBody>
          <a:bodyPr>
            <a:normAutofit/>
          </a:bodyPr>
          <a:lstStyle/>
          <a:p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综合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、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2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点，测试运行时间大于</a:t>
            </a:r>
            <a:r>
              <a:rPr lang="en-US" altLang="zh-CN" sz="2800" b="1">
                <a:solidFill>
                  <a:srgbClr val="00B0F0"/>
                </a:solidFill>
                <a:latin typeface="+mn-ea"/>
              </a:rPr>
              <a:t>1s</a:t>
            </a:r>
            <a:r>
              <a:rPr lang="zh-CN" altLang="en-US" sz="2800" b="1">
                <a:solidFill>
                  <a:srgbClr val="00B0F0"/>
                </a:solidFill>
                <a:latin typeface="+mn-ea"/>
              </a:rPr>
              <a:t>的数据</a:t>
            </a:r>
            <a:endParaRPr lang="zh-CN" altLang="en-US" sz="280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B75AFBF2-92A9-EEFB-16F6-CC80B25DF3F7}"/>
              </a:ext>
            </a:extLst>
          </p:cNvPr>
          <p:cNvSpPr txBox="1">
            <a:spLocks/>
          </p:cNvSpPr>
          <p:nvPr/>
        </p:nvSpPr>
        <p:spPr>
          <a:xfrm>
            <a:off x="124096" y="3430893"/>
            <a:ext cx="5616812" cy="595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altLang="zh-CN" sz="1600" b="1">
              <a:solidFill>
                <a:srgbClr val="00B0F0"/>
              </a:solidFill>
              <a:latin typeface="+mn-ea"/>
              <a:ea typeface="+mn-ea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1D96878-37E7-2DA3-A20C-46349F2BB088}"/>
              </a:ext>
            </a:extLst>
          </p:cNvPr>
          <p:cNvSpPr txBox="1">
            <a:spLocks/>
          </p:cNvSpPr>
          <p:nvPr/>
        </p:nvSpPr>
        <p:spPr>
          <a:xfrm>
            <a:off x="1240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/>
              <a:t>随机森林回归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10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10331</Words>
  <Application>Microsoft Office PowerPoint</Application>
  <PresentationFormat>宽屏</PresentationFormat>
  <Paragraphs>823</Paragraphs>
  <Slides>46</Slides>
  <Notes>20</Notes>
  <HiddenSlides>19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3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PowerPoint 演示文稿</vt:lpstr>
      <vt:lpstr>PowerPoint 演示文稿</vt:lpstr>
      <vt:lpstr>PowerPoint 演示文稿</vt:lpstr>
      <vt:lpstr>随机森林回归</vt:lpstr>
      <vt:lpstr>改进1：现在用多个随机种（数据划分、模型）进行多轮测试</vt:lpstr>
      <vt:lpstr>PowerPoint 演示文稿</vt:lpstr>
      <vt:lpstr>改进2：尝试修改训练集和测试集的划分，各项指标略有改善</vt:lpstr>
      <vt:lpstr>随机森林回归</vt:lpstr>
      <vt:lpstr>综合1、2点，测试运行时间大于1s的数据</vt:lpstr>
      <vt:lpstr>随机森林回归</vt:lpstr>
      <vt:lpstr>对FFT表现依然很差</vt:lpstr>
      <vt:lpstr>支持向量回归</vt:lpstr>
      <vt:lpstr>在运行时间大于1秒的数据上表现良好</vt:lpstr>
      <vt:lpstr>支持向量回归</vt:lpstr>
      <vt:lpstr>在运行时间大于1秒的数据上表现改善</vt:lpstr>
      <vt:lpstr>支持向量回归</vt:lpstr>
      <vt:lpstr>对FFT表现依然很差</vt:lpstr>
      <vt:lpstr>神经网络回归</vt:lpstr>
      <vt:lpstr>在运行时间大于0.5秒的数据上表现良好</vt:lpstr>
      <vt:lpstr>神经网络回归</vt:lpstr>
      <vt:lpstr>在运行时间大于0.5秒的数据上表现良好</vt:lpstr>
      <vt:lpstr>神经网络回归</vt:lpstr>
      <vt:lpstr>在运行时间大于1秒的数据上表现良好</vt:lpstr>
      <vt:lpstr>拟合多项式</vt:lpstr>
      <vt:lpstr>在运行时间大于1秒的数据上表现改善</vt:lpstr>
      <vt:lpstr>拟合多项式</vt:lpstr>
      <vt:lpstr>拟合多项式</vt:lpstr>
      <vt:lpstr>在运行时间大于0.1秒的数据上表现改善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XGBoost回归</vt:lpstr>
      <vt:lpstr>在运行时间大于1秒的数据上表现改善</vt:lpstr>
      <vt:lpstr>Hybrid</vt:lpstr>
      <vt:lpstr>在运行时间大于1秒的数据上表现改善</vt:lpstr>
      <vt:lpstr>Hybrid</vt:lpstr>
      <vt:lpstr>在运行时间大于1秒的数据上表现改善</vt:lpstr>
      <vt:lpstr>Hybrid</vt:lpstr>
      <vt:lpstr>在运行时间大于0.0005秒的数据上表现良好</vt:lpstr>
      <vt:lpstr>PowerPoint 演示文稿</vt:lpstr>
      <vt:lpstr>PowerPoint 演示文稿</vt:lpstr>
      <vt:lpstr>PowerPoint 演示文稿</vt:lpstr>
      <vt:lpstr>PowerPoint 演示文稿</vt:lpstr>
      <vt:lpstr>数据量增大，在不同随机种下的表现差异减小</vt:lpstr>
      <vt:lpstr>FFT的问题： 输入规模是2的幂次，能采样的点有限，并且分布稀疏 想法： 多次采样取均值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53</cp:revision>
  <dcterms:created xsi:type="dcterms:W3CDTF">2025-10-02T06:17:57Z</dcterms:created>
  <dcterms:modified xsi:type="dcterms:W3CDTF">2025-10-22T13:43:26Z</dcterms:modified>
</cp:coreProperties>
</file>