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13" r:id="rId46"/>
    <p:sldId id="310" r:id="rId47"/>
    <p:sldId id="312" r:id="rId48"/>
    <p:sldId id="311" r:id="rId49"/>
    <p:sldId id="31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65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BE2E-C0A0-91AC-16C1-A6F80E22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FD7B51-9BE7-B4CD-F67F-527A430C5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FFD340-F9F0-0B30-B90A-387C96D3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56B4C-B961-4719-B6D0-7AB804D43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3645-4DD3-11CF-2F67-8A382E23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408D1-A7B2-2052-4D60-C4DA8394E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30B01F-0FCA-F7E7-04AE-235BE8B97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80577-73AE-81D0-5CB4-586492AFE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EFF1F-EE47-5957-DBE2-F47220F7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84750-B089-59C9-3F4B-5F9BFBCB0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493136-9DE2-BFEB-1467-7D0200EE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84054-053D-16C8-CF46-F7A15F1C2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7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507118-AED5-2E28-7606-2B191D012962}"/>
              </a:ext>
            </a:extLst>
          </p:cNvPr>
          <p:cNvSpPr txBox="1"/>
          <p:nvPr/>
        </p:nvSpPr>
        <p:spPr>
          <a:xfrm>
            <a:off x="385261" y="163033"/>
            <a:ext cx="1133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同平台程序运行时间预测（静态特征）：通过输入规模</a:t>
            </a:r>
            <a:r>
              <a:rPr lang="en-US" altLang="zh-CN" sz="2800" dirty="0"/>
              <a:t>n</a:t>
            </a:r>
            <a:r>
              <a:rPr lang="zh-CN" altLang="en-US" sz="2800" dirty="0"/>
              <a:t>预测运行时间</a:t>
            </a:r>
            <a:r>
              <a:rPr lang="en-US" altLang="zh-CN" sz="2800" dirty="0"/>
              <a:t>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555F39-84D7-53C4-EAB1-220E4E9A44EA}"/>
              </a:ext>
            </a:extLst>
          </p:cNvPr>
          <p:cNvSpPr txBox="1"/>
          <p:nvPr/>
        </p:nvSpPr>
        <p:spPr>
          <a:xfrm>
            <a:off x="180757" y="964018"/>
            <a:ext cx="11748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预测算法：卡尔曼滤波</a:t>
            </a:r>
            <a:r>
              <a:rPr lang="en-US" altLang="zh-CN" sz="2400" dirty="0"/>
              <a:t>KF</a:t>
            </a:r>
            <a:r>
              <a:rPr lang="zh-CN" altLang="en-US" sz="2400" dirty="0"/>
              <a:t>，快速傅里叶变换</a:t>
            </a:r>
            <a:r>
              <a:rPr lang="en-US" altLang="zh-CN" sz="2400" dirty="0"/>
              <a:t>FFT</a:t>
            </a:r>
            <a:r>
              <a:rPr lang="zh-CN" altLang="en-US" sz="2400" dirty="0"/>
              <a:t>，模型预测控制</a:t>
            </a:r>
            <a:r>
              <a:rPr lang="en-US" altLang="zh-CN" sz="2400" dirty="0"/>
              <a:t>MPC</a:t>
            </a:r>
            <a:r>
              <a:rPr lang="zh-CN" altLang="en-US" sz="2400" dirty="0"/>
              <a:t>，安全算法</a:t>
            </a:r>
            <a:r>
              <a:rPr lang="en-US" altLang="zh-CN" sz="2400" dirty="0"/>
              <a:t>AES</a:t>
            </a:r>
            <a:r>
              <a:rPr lang="zh-CN" altLang="en-US" sz="2400" dirty="0"/>
              <a:t>，</a:t>
            </a:r>
            <a:r>
              <a:rPr lang="en-US" altLang="zh-CN" sz="2400" dirty="0"/>
              <a:t>MD5</a:t>
            </a:r>
            <a:r>
              <a:rPr lang="zh-CN" altLang="en-US" sz="2400" dirty="0"/>
              <a:t>，</a:t>
            </a:r>
            <a:r>
              <a:rPr lang="en-US" altLang="zh-CN" sz="2400" dirty="0"/>
              <a:t>SHA256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平台：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A72</a:t>
            </a:r>
            <a:r>
              <a:rPr lang="zh-CN" altLang="en-US" sz="2400" dirty="0"/>
              <a:t>，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R5</a:t>
            </a:r>
            <a:r>
              <a:rPr lang="zh-CN" altLang="en-US" sz="2400" dirty="0"/>
              <a:t>，</a:t>
            </a:r>
            <a:r>
              <a:rPr lang="en-US" altLang="zh-CN" sz="2400" dirty="0"/>
              <a:t>OK8MP</a:t>
            </a:r>
            <a:r>
              <a:rPr lang="zh-CN" altLang="en-US" sz="2400" dirty="0"/>
              <a:t>的</a:t>
            </a:r>
            <a:r>
              <a:rPr lang="en-US" altLang="zh-CN" sz="2400" dirty="0"/>
              <a:t>M7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预测方法：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随机森林回归</a:t>
            </a:r>
            <a:r>
              <a:rPr lang="en-US" altLang="zh-CN" sz="2400" b="1" dirty="0"/>
              <a:t>RF</a:t>
            </a:r>
            <a:r>
              <a:rPr lang="en-US" altLang="zh-CN" sz="2400" dirty="0"/>
              <a:t>,</a:t>
            </a:r>
            <a:r>
              <a:rPr lang="zh-CN" altLang="en-US" sz="2400" dirty="0"/>
              <a:t>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支持向量回归</a:t>
            </a:r>
            <a:r>
              <a:rPr lang="en-US" altLang="zh-CN" sz="2400" b="1" dirty="0"/>
              <a:t>SVR</a:t>
            </a:r>
            <a:r>
              <a:rPr lang="en-US" altLang="zh-CN" sz="2400" dirty="0"/>
              <a:t>,</a:t>
            </a:r>
            <a:r>
              <a:rPr lang="zh-CN" altLang="en-US" sz="2400" dirty="0"/>
              <a:t>对单变量平滑非线性拟合好；对尺度敏感需标准化；外推弱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多层感知机回归</a:t>
            </a:r>
            <a:r>
              <a:rPr lang="en-US" altLang="zh-CN" sz="2400" b="1" dirty="0"/>
              <a:t>MLP</a:t>
            </a:r>
            <a:r>
              <a:rPr lang="en-US" altLang="zh-CN" sz="2400" dirty="0"/>
              <a:t>,</a:t>
            </a:r>
            <a:r>
              <a:rPr lang="zh-CN" altLang="en-US" sz="2400" dirty="0"/>
              <a:t>表达力强，可拟合复杂曲线；需要较多数据与正则</a:t>
            </a:r>
            <a:r>
              <a:rPr lang="en-US" altLang="zh-CN" sz="2400" dirty="0"/>
              <a:t>/</a:t>
            </a:r>
            <a:r>
              <a:rPr lang="zh-CN" altLang="en-US" sz="2400" dirty="0"/>
              <a:t>早停来防过拟合；对尺度敏感；外推一般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解析模型的非线性最小二乘</a:t>
            </a:r>
            <a:r>
              <a:rPr lang="en-US" altLang="zh-CN" sz="2400" b="1" dirty="0"/>
              <a:t>CURVE</a:t>
            </a:r>
            <a:r>
              <a:rPr lang="en-US" altLang="zh-CN" sz="2400" dirty="0"/>
              <a:t>,</a:t>
            </a:r>
            <a:r>
              <a:rPr lang="zh-CN" altLang="en-US" sz="2400" dirty="0"/>
              <a:t>可解释、外推性好（当先验正确时）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梯度提升树</a:t>
            </a:r>
            <a:r>
              <a:rPr lang="en-US" altLang="zh-CN" sz="2400" b="1" dirty="0"/>
              <a:t>XGB</a:t>
            </a:r>
            <a:r>
              <a:rPr lang="zh-CN" altLang="en-US" sz="2400" dirty="0"/>
              <a:t>：对非线性、异常值鲁棒，外推弱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解析先验 </a:t>
            </a:r>
            <a:r>
              <a:rPr lang="en-US" altLang="zh-CN" sz="2400" b="1" dirty="0"/>
              <a:t>+ </a:t>
            </a:r>
            <a:r>
              <a:rPr lang="zh-CN" altLang="en-US" sz="2400" b="1" dirty="0"/>
              <a:t>残差学习</a:t>
            </a:r>
            <a:r>
              <a:rPr lang="en-US" altLang="zh-CN" sz="2400" b="1" dirty="0"/>
              <a:t>HYBRID</a:t>
            </a:r>
            <a:r>
              <a:rPr lang="en-US" altLang="zh-CN" sz="2400" dirty="0"/>
              <a:t>,</a:t>
            </a:r>
            <a:r>
              <a:rPr lang="zh-CN" altLang="en-US" sz="2400" dirty="0"/>
              <a:t>兼顾可解释性与灵活性，常比单一模型更稳健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每个方法会在</a:t>
            </a:r>
            <a:r>
              <a:rPr lang="en-US" altLang="zh-CN" sz="2400" dirty="0"/>
              <a:t>7</a:t>
            </a:r>
            <a:r>
              <a:rPr lang="zh-CN" altLang="en-US" sz="2400" dirty="0"/>
              <a:t>个不同的种子下测试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144590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MAPE</a:t>
            </a:r>
            <a:r>
              <a:rPr lang="zh-CN" altLang="en-US" sz="2000" dirty="0"/>
              <a:t>（</a:t>
            </a:r>
            <a:r>
              <a:rPr lang="en-US" altLang="zh-CN" sz="2000" dirty="0"/>
              <a:t>Mean Absolute Percentage Error</a:t>
            </a:r>
            <a:r>
              <a:rPr lang="zh-CN" altLang="en-US" sz="2000" dirty="0"/>
              <a:t>，平均绝对百分比误差）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误差占真实值的百分比，结果以百分数表示（例如 </a:t>
            </a:r>
            <a:r>
              <a:rPr lang="en-US" altLang="zh-CN" sz="2000" dirty="0"/>
              <a:t>10%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49" y="139763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RMSE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Root Mean Squared Error</a:t>
                </a:r>
                <a:r>
                  <a:rPr lang="zh-CN" altLang="en-US" sz="2000" dirty="0"/>
                  <a:t>，均方根误差）</a:t>
                </a:r>
                <a:endParaRPr lang="en-US" altLang="zh-CN" sz="2000" dirty="0"/>
              </a:p>
              <a:p>
                <a:r>
                  <a:rPr lang="zh-CN" altLang="en-US" sz="2000" dirty="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相同。对大误差惩罚更重（平方项）。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RMSE%_mean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相对于数据均值的百分比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err="1"/>
                  <a:t>RMSE%_range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相对于观测范围（数据最大值与最小值之差）的百分比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blipFill>
                <a:blip r:embed="rId4"/>
                <a:stretch>
                  <a:fillRect l="-773" t="-1626" r="-77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269385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R2</a:t>
            </a:r>
            <a:r>
              <a:rPr lang="zh-CN" altLang="en-US" sz="2000" dirty="0"/>
              <a:t>（决定系数，</a:t>
            </a:r>
            <a:r>
              <a:rPr lang="en-US" altLang="zh-CN" sz="2000" dirty="0"/>
              <a:t>coefficient of determination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被模型解释的方差比例，越靠近</a:t>
            </a:r>
            <a:r>
              <a:rPr lang="en-US" altLang="zh-CN" sz="2000" dirty="0"/>
              <a:t>1</a:t>
            </a:r>
            <a:r>
              <a:rPr lang="zh-CN" altLang="en-US" sz="2000" dirty="0"/>
              <a:t>越好（</a:t>
            </a:r>
            <a:r>
              <a:rPr lang="en-US" altLang="zh-CN" sz="2000" dirty="0"/>
              <a:t>0–1</a:t>
            </a:r>
            <a:r>
              <a:rPr lang="zh-CN" altLang="en-US" sz="2000" dirty="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018" y="264558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965" y="3931638"/>
            <a:ext cx="3877216" cy="15337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C8D0D0-F8CF-757D-5E98-3099E4458B03}"/>
              </a:ext>
            </a:extLst>
          </p:cNvPr>
          <p:cNvSpPr txBox="1"/>
          <p:nvPr/>
        </p:nvSpPr>
        <p:spPr>
          <a:xfrm>
            <a:off x="5285522" y="1630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" y="0"/>
            <a:ext cx="6570921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MAPE / </a:t>
            </a:r>
            <a:r>
              <a:rPr lang="en-US" altLang="zh-CN" sz="2000" dirty="0" err="1"/>
              <a:t>RMSE%_range</a:t>
            </a:r>
            <a:r>
              <a:rPr lang="en-US" altLang="zh-CN" sz="2000" dirty="0"/>
              <a:t>(%) / </a:t>
            </a:r>
            <a:r>
              <a:rPr lang="en-US" altLang="zh-CN" sz="2000" dirty="0" err="1"/>
              <a:t>RMSE%_mean</a:t>
            </a:r>
            <a:r>
              <a:rPr lang="en-US" altLang="zh-CN" sz="2000" dirty="0"/>
              <a:t>(%)</a:t>
            </a:r>
          </a:p>
          <a:p>
            <a:pPr marL="457200" lvl="1" indent="0">
              <a:buNone/>
            </a:pPr>
            <a:r>
              <a:rPr lang="en-US" altLang="zh-CN" sz="2000" dirty="0"/>
              <a:t>&lt; 10%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B050"/>
                </a:solidFill>
              </a:rPr>
              <a:t>优秀</a:t>
            </a:r>
          </a:p>
          <a:p>
            <a:pPr marL="457200" lvl="1" indent="0">
              <a:buNone/>
            </a:pPr>
            <a:r>
              <a:rPr lang="en-US" altLang="zh-CN" sz="2000" dirty="0"/>
              <a:t>10–20%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C000"/>
                </a:solidFill>
              </a:rPr>
              <a:t>中等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&gt;20%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差</a:t>
            </a:r>
            <a:endParaRPr lang="en-US" altLang="zh-CN" sz="2000" dirty="0"/>
          </a:p>
        </p:txBody>
      </p:sp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5829060" y="6433268"/>
            <a:ext cx="6362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目前模型使用的都是相同参数，只需要在预测程序配置区修改</a:t>
            </a:r>
            <a:r>
              <a:rPr lang="en-US" altLang="zh-CN" sz="1200" dirty="0" err="1"/>
              <a:t>predicted_app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host_cpu</a:t>
            </a:r>
            <a:r>
              <a:rPr lang="zh-CN" altLang="en-US" sz="1200" dirty="0"/>
              <a:t>、</a:t>
            </a:r>
            <a:r>
              <a:rPr lang="en-US" altLang="zh-CN" sz="1200" dirty="0"/>
              <a:t>PREDICT_METHOD</a:t>
            </a:r>
            <a:r>
              <a:rPr lang="zh-CN" altLang="en-US" sz="1200" dirty="0"/>
              <a:t>、</a:t>
            </a:r>
            <a:r>
              <a:rPr lang="en-US" altLang="zh-CN" sz="1200" dirty="0"/>
              <a:t>LOWER_BOUND</a:t>
            </a:r>
            <a:r>
              <a:rPr lang="zh-CN" altLang="en-US" sz="1200" dirty="0"/>
              <a:t>就可以复现数据</a:t>
            </a:r>
            <a:endParaRPr lang="en-US" altLang="zh-CN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EF6D18-1050-172A-8D6D-18F8976670A7}"/>
              </a:ext>
            </a:extLst>
          </p:cNvPr>
          <p:cNvSpPr txBox="1"/>
          <p:nvPr/>
        </p:nvSpPr>
        <p:spPr>
          <a:xfrm>
            <a:off x="0" y="13926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表格中的数字代表忽略了运行时间小于该数字</a:t>
            </a:r>
            <a:r>
              <a:rPr lang="en-US" altLang="zh-CN" sz="2000" dirty="0"/>
              <a:t>(ms)</a:t>
            </a:r>
            <a:r>
              <a:rPr lang="zh-CN" altLang="en-US" sz="2000" dirty="0"/>
              <a:t>的数据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FECC31-9D08-CF36-019C-EBC98316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98" y="0"/>
            <a:ext cx="1331248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5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方法：步数从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每次递增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至</a:t>
            </a:r>
            <a:r>
              <a:rPr lang="en-US" altLang="zh-CN" sz="2400" b="1" dirty="0">
                <a:latin typeface="+mn-ea"/>
              </a:rPr>
              <a:t>468</a:t>
            </a:r>
            <a:r>
              <a:rPr lang="zh-CN" altLang="en-US" sz="2400" b="1" dirty="0">
                <a:latin typeface="+mn-ea"/>
              </a:rPr>
              <a:t>，共在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个步数上采样，每个步数采样</a:t>
            </a: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次。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在相同输入特征下多次采样运行时间，可取均值，减少数据波动的影响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D3C0-24FF-9F42-9E38-4EF0A7B6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03BB398-3120-E618-BE37-87C18B6BE8A1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MAPE=0.0268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R2=0.9986, RMSE=0.0160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=1.12%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MAPE=0.0675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RMSE=0.0173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MAPE=0.0498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R2=0.9973, RMSE=0.0230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=4.52%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MAPE=0.0288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R2=0.9983, RMSE=0.0176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MAPE=0.0776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R2=0.9980, RMSE=0.0216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MAPE=0.2295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RMSE=0.0193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MAPE=0.0391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R2=0.9988, RMSE=0.0150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0.0741 ± 0.0711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0.9982 ± 0.0005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0.0186 ± 0.0029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3.71% ± 0.47%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1.29% ± 0.20%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1AE339-98AC-C163-629E-381B4865DA2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F03E676-DC78-9382-D8C5-579B5B820E7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MPC-M7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738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B375-9047-AAE5-948C-C57EB864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B0DCDF-08CF-C77F-ED2C-7B36DA8B6716}"/>
              </a:ext>
            </a:extLst>
          </p:cNvPr>
          <p:cNvSpPr txBox="1"/>
          <p:nvPr/>
        </p:nvSpPr>
        <p:spPr>
          <a:xfrm>
            <a:off x="0" y="116314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对于要拟合的</a:t>
            </a:r>
            <a:r>
              <a:rPr lang="en-US" altLang="zh-CN" sz="2400" dirty="0"/>
              <a:t>n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zh-CN" altLang="en-US" sz="2400" dirty="0"/>
              <a:t>，采样更多</a:t>
            </a:r>
            <a:r>
              <a:rPr lang="en-US" altLang="zh-CN" sz="2400" dirty="0"/>
              <a:t>n</a:t>
            </a:r>
            <a:r>
              <a:rPr lang="zh-CN" altLang="en-US" sz="2400" dirty="0"/>
              <a:t>能使模型更贴合数据，对同一个</a:t>
            </a:r>
            <a:r>
              <a:rPr lang="en-US" altLang="zh-CN" sz="2400" dirty="0"/>
              <a:t>n</a:t>
            </a:r>
            <a:r>
              <a:rPr lang="zh-CN" altLang="en-US" sz="2400" dirty="0"/>
              <a:t>采样更多</a:t>
            </a:r>
            <a:r>
              <a:rPr lang="en-US" altLang="zh-CN" sz="2400" dirty="0"/>
              <a:t>T</a:t>
            </a:r>
            <a:r>
              <a:rPr lang="zh-CN" altLang="en-US" sz="2400" dirty="0"/>
              <a:t>有助于降低噪声影响，提高精度。现在要拟合的关系大多数都是知道函数的形式的，因此可以更多地考虑后者。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当某个随机种子在当前数据上表现很好，能否推到别的数据上？</a:t>
            </a:r>
            <a:endParaRPr lang="en-US" altLang="zh-CN" sz="2400" dirty="0"/>
          </a:p>
          <a:p>
            <a:r>
              <a:rPr lang="zh-CN" altLang="en-US" sz="2400" dirty="0"/>
              <a:t>不能保证，一次好的结果可能是随机性与样本噪声、具体数据划分、超参恰好“契合”。在其他的数据上未必如此。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随机种与其他参数的区别：</a:t>
            </a:r>
            <a:endParaRPr lang="en-US" altLang="zh-CN" sz="2400" dirty="0"/>
          </a:p>
          <a:p>
            <a:r>
              <a:rPr lang="zh-CN" altLang="en-US" sz="2400" dirty="0"/>
              <a:t>模型参数（超参数）：如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learning_rate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hidden_layer_sizes</a:t>
            </a:r>
            <a:r>
              <a:rPr lang="zh-CN" altLang="en-US" sz="2400" dirty="0"/>
              <a:t>；决定模型的结构、复杂度、学习能力等，直接影响性能。</a:t>
            </a:r>
            <a:endParaRPr lang="en-US" altLang="zh-CN" sz="2400" dirty="0"/>
          </a:p>
          <a:p>
            <a:r>
              <a:rPr lang="zh-CN" altLang="en-US" sz="2400" dirty="0"/>
              <a:t>训练参数：决定训练过程的收敛路径，影响收敛效果</a:t>
            </a:r>
            <a:endParaRPr lang="en-US" altLang="zh-CN" sz="2400" dirty="0"/>
          </a:p>
          <a:p>
            <a:r>
              <a:rPr lang="zh-CN" altLang="en-US" sz="2400" dirty="0"/>
              <a:t>随机种：控制随机过程（初始化、抽样、打乱），只影响随机性。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对一组固定超参，使用多个 </a:t>
            </a:r>
            <a:r>
              <a:rPr lang="en-US" altLang="zh-CN" sz="2400" dirty="0"/>
              <a:t>seed </a:t>
            </a:r>
            <a:r>
              <a:rPr lang="zh-CN" altLang="en-US" sz="2400" dirty="0"/>
              <a:t>看指标的标准差能量化对随机性的敏感度。如果标准差大说明模型稳定性差，应该考虑更多数据或者调参，或者是某个特定的</a:t>
            </a:r>
            <a:r>
              <a:rPr lang="en-US" altLang="zh-CN" sz="2400" dirty="0"/>
              <a:t>seed</a:t>
            </a:r>
            <a:r>
              <a:rPr lang="zh-CN" altLang="en-US" sz="2400" dirty="0"/>
              <a:t>出现了极端情况。</a:t>
            </a:r>
          </a:p>
        </p:txBody>
      </p:sp>
    </p:spTree>
    <p:extLst>
      <p:ext uri="{BB962C8B-B14F-4D97-AF65-F5344CB8AC3E}">
        <p14:creationId xmlns:p14="http://schemas.microsoft.com/office/powerpoint/2010/main" val="4227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9889AFB-4A20-B478-B705-AAB33F7CCC06}"/>
              </a:ext>
            </a:extLst>
          </p:cNvPr>
          <p:cNvSpPr txBox="1"/>
          <p:nvPr/>
        </p:nvSpPr>
        <p:spPr>
          <a:xfrm>
            <a:off x="0" y="1118173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0.0034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0.0022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0.0001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0.27% ± 0.15%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0.15% ± 0.08%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5294C-6051-62A8-516C-3A4A53A1962D}"/>
              </a:ext>
            </a:extLst>
          </p:cNvPr>
          <p:cNvSpPr txBox="1"/>
          <p:nvPr/>
        </p:nvSpPr>
        <p:spPr>
          <a:xfrm>
            <a:off x="0" y="3798199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0.0009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0.25% ± 0.04%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0.12% ± 0.02%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CB5EB0-CDA1-9200-B404-D34460A0D049}"/>
              </a:ext>
            </a:extLst>
          </p:cNvPr>
          <p:cNvSpPr txBox="1">
            <a:spLocks/>
          </p:cNvSpPr>
          <p:nvPr/>
        </p:nvSpPr>
        <p:spPr>
          <a:xfrm>
            <a:off x="77419" y="3283610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4671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473CDD-64FB-8017-26FD-D028E883AFF0}"/>
              </a:ext>
            </a:extLst>
          </p:cNvPr>
          <p:cNvSpPr txBox="1">
            <a:spLocks/>
          </p:cNvSpPr>
          <p:nvPr/>
        </p:nvSpPr>
        <p:spPr>
          <a:xfrm>
            <a:off x="135940" y="603584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47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603E52-4EC6-ED9D-F9A0-9250F4EF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95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数据量增大，在不同随机种下的表现差异减小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75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942E-04BA-80C4-5A10-E6DCEE49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DD730A-4219-B746-10C7-5C85DEED537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214AB1-9745-260E-834A-0ECABBA6F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58" y="0"/>
            <a:ext cx="5374242" cy="40306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12E77A-A1A6-EFC5-DB1B-B85D7FD3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1" y="-3868"/>
            <a:ext cx="5374242" cy="40306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FE553BC-330C-44DF-F1D3-8D61232B7803}"/>
              </a:ext>
            </a:extLst>
          </p:cNvPr>
          <p:cNvSpPr txBox="1"/>
          <p:nvPr/>
        </p:nvSpPr>
        <p:spPr>
          <a:xfrm>
            <a:off x="124097" y="4123814"/>
            <a:ext cx="549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对一个输入规模</a:t>
            </a:r>
            <a:r>
              <a:rPr lang="en-US" altLang="zh-CN" dirty="0"/>
              <a:t>n</a:t>
            </a:r>
            <a:r>
              <a:rPr lang="zh-CN" altLang="en-US" dirty="0"/>
              <a:t>采样了</a:t>
            </a:r>
            <a:r>
              <a:rPr lang="en-US" altLang="zh-CN" dirty="0"/>
              <a:t>10</a:t>
            </a:r>
            <a:r>
              <a:rPr lang="zh-CN" altLang="en-US" dirty="0"/>
              <a:t>个运行时间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总体而言数据波动过大，尤其在</a:t>
            </a:r>
            <a:r>
              <a:rPr lang="en-US" altLang="zh-CN" dirty="0"/>
              <a:t>n=2^19</a:t>
            </a:r>
            <a:r>
              <a:rPr lang="zh-CN" altLang="en-US" dirty="0"/>
              <a:t>处。</a:t>
            </a:r>
            <a:endParaRPr lang="en-US" altLang="zh-CN" dirty="0"/>
          </a:p>
          <a:p>
            <a:r>
              <a:rPr lang="zh-CN" altLang="en-US" dirty="0"/>
              <a:t>无法拟合</a:t>
            </a:r>
          </a:p>
        </p:txBody>
      </p:sp>
    </p:spTree>
    <p:extLst>
      <p:ext uri="{BB962C8B-B14F-4D97-AF65-F5344CB8AC3E}">
        <p14:creationId xmlns:p14="http://schemas.microsoft.com/office/powerpoint/2010/main" val="3572341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0AA9A0-8FE3-234E-6578-1014DF7A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11337" cy="4281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5D07D5-B120-6865-B2E1-5C665D8CAFF5}"/>
              </a:ext>
            </a:extLst>
          </p:cNvPr>
          <p:cNvSpPr txBox="1"/>
          <p:nvPr/>
        </p:nvSpPr>
        <p:spPr>
          <a:xfrm>
            <a:off x="0" y="4281377"/>
            <a:ext cx="549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内存不足</a:t>
            </a:r>
          </a:p>
        </p:txBody>
      </p:sp>
    </p:spTree>
    <p:extLst>
      <p:ext uri="{BB962C8B-B14F-4D97-AF65-F5344CB8AC3E}">
        <p14:creationId xmlns:p14="http://schemas.microsoft.com/office/powerpoint/2010/main" val="41547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之前表现不好的情况，应该是与随机种参数有关。随机种参数影响数据划分（不同划分可能噪声不同）和模型表现。</a:t>
            </a:r>
            <a:endParaRPr lang="en-US" altLang="zh-CN" sz="2000" dirty="0"/>
          </a:p>
          <a:p>
            <a:r>
              <a:rPr lang="zh-CN" altLang="en-US" sz="2000" dirty="0"/>
              <a:t>就这两个表现不好的样例来看：</a:t>
            </a:r>
            <a:endParaRPr lang="en-US" altLang="zh-CN" sz="2000" dirty="0"/>
          </a:p>
          <a:p>
            <a:r>
              <a:rPr lang="en-US" altLang="zh-CN" sz="2000" dirty="0" err="1"/>
              <a:t>RMSE%_range</a:t>
            </a:r>
            <a:r>
              <a:rPr lang="en-US" altLang="zh-CN" sz="2000" dirty="0"/>
              <a:t> </a:t>
            </a:r>
            <a:r>
              <a:rPr lang="zh-CN" altLang="en-US" sz="2000" dirty="0"/>
              <a:t>很低（≈</a:t>
            </a:r>
            <a:r>
              <a:rPr lang="en-US" altLang="zh-CN" sz="2000" dirty="0"/>
              <a:t>2%</a:t>
            </a:r>
            <a:r>
              <a:rPr lang="zh-CN" altLang="en-US" sz="2000" dirty="0"/>
              <a:t>），说明把均方根误差相对于范围看就是一个很小的比例。</a:t>
            </a:r>
          </a:p>
          <a:p>
            <a:r>
              <a:rPr lang="en-US" altLang="zh-CN" sz="2000" dirty="0" err="1"/>
              <a:t>RMSE%_mean</a:t>
            </a:r>
            <a:r>
              <a:rPr lang="en-US" altLang="zh-CN" sz="2000" dirty="0"/>
              <a:t> </a:t>
            </a:r>
            <a:r>
              <a:rPr lang="zh-CN" altLang="en-US" sz="2000" dirty="0"/>
              <a:t>给出的 </a:t>
            </a:r>
            <a:r>
              <a:rPr lang="en-US" altLang="zh-CN" sz="2000" dirty="0"/>
              <a:t>10–15% </a:t>
            </a:r>
            <a:r>
              <a:rPr lang="zh-CN" altLang="en-US" sz="2000" dirty="0"/>
              <a:t>说明均方根误差相对于均值仍然是中等 ，可反推均值：</a:t>
            </a:r>
          </a:p>
          <a:p>
            <a:pPr lvl="1"/>
            <a:r>
              <a:rPr lang="en-US" altLang="zh-CN" sz="2000" dirty="0"/>
              <a:t>mean ≈ 100 * RMSE / </a:t>
            </a:r>
            <a:r>
              <a:rPr lang="en-US" altLang="zh-CN" sz="2000" dirty="0" err="1"/>
              <a:t>RMSE%_mean</a:t>
            </a:r>
            <a:endParaRPr lang="en-US" altLang="zh-CN" sz="2000" dirty="0"/>
          </a:p>
          <a:p>
            <a:pPr lvl="2"/>
            <a:r>
              <a:rPr lang="en-US" altLang="zh-CN" dirty="0"/>
              <a:t>Seed2 mean ≈ 100*5.3302/15.19 ≈ 35.1 s</a:t>
            </a:r>
          </a:p>
          <a:p>
            <a:pPr lvl="2"/>
            <a:r>
              <a:rPr lang="en-US" altLang="zh-CN" dirty="0"/>
              <a:t>Seed6 mean ≈ 100*5.8029/10.19 ≈ 56.9 s</a:t>
            </a:r>
          </a:p>
          <a:p>
            <a:r>
              <a:rPr lang="zh-CN" altLang="en-US" sz="2000" dirty="0"/>
              <a:t>然而 </a:t>
            </a:r>
            <a:r>
              <a:rPr lang="en-US" altLang="zh-CN" sz="2000" dirty="0"/>
              <a:t>MAPE</a:t>
            </a:r>
            <a:r>
              <a:rPr lang="zh-CN" altLang="en-US" sz="2000" dirty="0"/>
              <a:t>（平均绝对百分比误差）很高（</a:t>
            </a:r>
            <a:r>
              <a:rPr lang="en-US" altLang="zh-CN" sz="2000" dirty="0"/>
              <a:t>23.7% / 34.2%</a:t>
            </a:r>
            <a:r>
              <a:rPr lang="zh-CN" altLang="en-US" sz="2000" dirty="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2000" dirty="0"/>
              <a:t>存在不少非常小的真实值 </a:t>
            </a:r>
            <a:r>
              <a:rPr lang="en-US" altLang="zh-CN" sz="2000" dirty="0"/>
              <a:t>y</a:t>
            </a:r>
            <a:r>
              <a:rPr lang="zh-CN" altLang="en-US" sz="2000" dirty="0"/>
              <a:t>（例如接近 </a:t>
            </a:r>
            <a:r>
              <a:rPr lang="en-US" altLang="zh-CN" sz="2000" dirty="0"/>
              <a:t>0</a:t>
            </a:r>
            <a:r>
              <a:rPr lang="zh-CN" altLang="en-US" sz="2000" dirty="0"/>
              <a:t>），使得 </a:t>
            </a:r>
            <a:r>
              <a:rPr lang="en-US" altLang="zh-CN" sz="2000" dirty="0"/>
              <a:t>|error|/y </a:t>
            </a:r>
            <a:r>
              <a:rPr lang="zh-CN" altLang="en-US" sz="2000" dirty="0"/>
              <a:t>非常大，从而把平均 </a:t>
            </a:r>
            <a:r>
              <a:rPr lang="en-US" altLang="zh-CN" sz="2000" dirty="0"/>
              <a:t>MAPE </a:t>
            </a:r>
            <a:r>
              <a:rPr lang="zh-CN" altLang="en-US" sz="2000" dirty="0"/>
              <a:t>拉高。</a:t>
            </a:r>
          </a:p>
          <a:p>
            <a:pPr lvl="1"/>
            <a:r>
              <a:rPr lang="zh-CN" altLang="en-US" sz="2000" dirty="0"/>
              <a:t>在小 </a:t>
            </a:r>
            <a:r>
              <a:rPr lang="en-US" altLang="zh-CN" sz="2000" dirty="0"/>
              <a:t>y </a:t>
            </a:r>
            <a:r>
              <a:rPr lang="zh-CN" altLang="en-US" sz="2000" dirty="0"/>
              <a:t>上模型相对表现差。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这也印证了之前提到数据小时查表的合理性。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Matrix_Multiply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on Cortex-R5F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random_forest</a:t>
            </a:r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RMSE=7.3870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=6.49%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=2.14%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R2=0.9972, RMSE=5.9634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=7.81%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R2=0.9964, RMSE=5.6810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R2=0.9977, RMSE=4.6514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=5.25%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R2=0.9968, RMSE=6.0358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RMSE=6.0807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=8.27%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R2=0.9975, RMSE=5.0404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=5.91%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=1.46%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6.91% ± 1.08%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1.66% ± 0.24%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数据量很大（几千）时可以用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10637</Words>
  <Application>Microsoft Office PowerPoint</Application>
  <PresentationFormat>宽屏</PresentationFormat>
  <Paragraphs>867</Paragraphs>
  <Slides>49</Slides>
  <Notes>22</Notes>
  <HiddenSlides>18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数据量增大，在不同随机种下的表现差异减小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71</cp:revision>
  <dcterms:created xsi:type="dcterms:W3CDTF">2025-10-02T06:17:57Z</dcterms:created>
  <dcterms:modified xsi:type="dcterms:W3CDTF">2025-10-30T13:09:32Z</dcterms:modified>
</cp:coreProperties>
</file>