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273" r:id="rId2"/>
    <p:sldId id="281" r:id="rId3"/>
    <p:sldId id="284" r:id="rId4"/>
    <p:sldId id="285" r:id="rId5"/>
    <p:sldId id="303" r:id="rId6"/>
    <p:sldId id="260" r:id="rId7"/>
    <p:sldId id="282" r:id="rId8"/>
    <p:sldId id="286" r:id="rId9"/>
    <p:sldId id="283" r:id="rId10"/>
    <p:sldId id="266" r:id="rId11"/>
    <p:sldId id="290" r:id="rId12"/>
    <p:sldId id="275" r:id="rId13"/>
    <p:sldId id="291" r:id="rId14"/>
    <p:sldId id="262" r:id="rId15"/>
    <p:sldId id="288" r:id="rId16"/>
    <p:sldId id="268" r:id="rId17"/>
    <p:sldId id="289" r:id="rId18"/>
    <p:sldId id="276" r:id="rId19"/>
    <p:sldId id="293" r:id="rId20"/>
    <p:sldId id="259" r:id="rId21"/>
    <p:sldId id="297" r:id="rId22"/>
    <p:sldId id="267" r:id="rId23"/>
    <p:sldId id="298" r:id="rId24"/>
    <p:sldId id="274" r:id="rId25"/>
    <p:sldId id="299" r:id="rId26"/>
    <p:sldId id="263" r:id="rId27"/>
    <p:sldId id="292" r:id="rId28"/>
    <p:sldId id="269" r:id="rId29"/>
    <p:sldId id="272" r:id="rId30"/>
    <p:sldId id="304" r:id="rId31"/>
    <p:sldId id="265" r:id="rId32"/>
    <p:sldId id="300" r:id="rId33"/>
    <p:sldId id="271" r:id="rId34"/>
    <p:sldId id="301" r:id="rId35"/>
    <p:sldId id="277" r:id="rId36"/>
    <p:sldId id="302" r:id="rId37"/>
    <p:sldId id="278" r:id="rId38"/>
    <p:sldId id="294" r:id="rId39"/>
    <p:sldId id="280" r:id="rId40"/>
    <p:sldId id="295" r:id="rId41"/>
    <p:sldId id="279" r:id="rId42"/>
    <p:sldId id="296" r:id="rId4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96" y="2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85A1BD-EBB2-4221-B6F1-84446E81673C}" type="datetimeFigureOut">
              <a:rPr lang="zh-CN" altLang="en-US" smtClean="0"/>
              <a:t>2025/10/13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B21C38-39FE-4F8D-AC4A-724D319BA2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49792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B21C38-39FE-4F8D-AC4A-724D319BA239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03057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F32EC3-032B-531A-398B-9E92876DA3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1EF6DE4C-E640-D0A2-FE7E-4EA0BFF7E04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C1CF8B61-DC63-61CB-29A5-73C9664362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C89AB19-BA8A-9269-93AA-EA834F1A1C7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B21C38-39FE-4F8D-AC4A-724D319BA239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93356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6FAA2E-9D47-9096-987E-DCC3C59EBB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7EAAB2BA-EEB9-1C98-508C-F38BAEF10DC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48BAAEE9-79A6-6843-0ABB-FF34D87CBB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94A8BFE-70BA-4099-B685-664E132A2E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B21C38-39FE-4F8D-AC4A-724D319BA239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6032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6AE6D3-9C8B-8681-3BC5-A7AD23C21D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0037DD0F-CE3A-4599-C3FE-55962169F78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D93A99D0-4AB0-A5DE-F89A-BC9D843043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7A4A9E5-D5E9-9BAE-3FD1-F1127E4CF2A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B21C38-39FE-4F8D-AC4A-724D319BA239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19479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EC2994-2A73-83F3-E51D-EF8FB2E1AB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067E4418-84DD-19F6-2B34-08A26FCA75A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3211ACFE-E27F-5E32-FE1D-4013340316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2C7D81C-2CD1-9A17-1925-42996130478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B21C38-39FE-4F8D-AC4A-724D319BA239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72354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515D91-073F-3B95-7380-27378D0054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45C7FC6E-55B3-C8C9-18A0-8F80F1EA3B0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8E84B189-ADCA-4BAD-4661-38FEDA50A0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6249379-61B4-452B-CD3D-A1695A10654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B21C38-39FE-4F8D-AC4A-724D319BA239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01098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D30320-8557-E50D-7614-965E88C0B5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CF6CFCE1-06B5-3C0F-888C-7B82A39F856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569C26C9-6863-1CE2-172B-E3B2B5D93C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2196D17-8F71-A4FB-501A-683CED3B620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B21C38-39FE-4F8D-AC4A-724D319BA239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83521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92DFE9-10B1-87E1-D230-7366F747CB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04058C66-C6CD-41D8-FCA1-FC40D94EF0E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C3C5A1A7-3F7E-F185-DE28-B805598F52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10A81F0-0DC4-D4FA-F49A-3B865D1DE6A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B21C38-39FE-4F8D-AC4A-724D319BA239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08318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AFD50F-A3D0-2451-F693-E9655A6010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F0D97CBE-0C02-5BB8-BA7F-41C85499E02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342E18FF-0C31-F5AA-0D64-B6C34AEAD7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E180B29-37DE-3D12-434F-E5C64F2D1A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B21C38-39FE-4F8D-AC4A-724D319BA239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66290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FFA7EB-99F1-4C0E-FEE1-5015922A15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08D3D1D4-4C4D-742F-8949-1F731598BC0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39E98AF4-5BB1-21C6-6E2D-18F6DCEF90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F1C958B-983A-9A25-0CF0-8ECEAD19DD2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B21C38-39FE-4F8D-AC4A-724D319BA239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72049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B21C38-39FE-4F8D-AC4A-724D319BA239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27899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D6D901-FD06-FA72-4FE6-2741A13F5B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D0307610-2F68-9DD8-A7DF-FA3BD9D436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8A030BC9-E426-AB8E-7716-06164AA684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B43DFD0-2B1D-2FDE-F4F1-8A653DA106F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B21C38-39FE-4F8D-AC4A-724D319BA239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35054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4B0515-8C85-986D-CD58-CF53350DC6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99926839-B56C-0604-08DD-FF05664B29D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39DE9641-CFA5-9D35-8503-9E596E6F28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35BA7FB-41EF-1743-E044-45A615F7FFD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B21C38-39FE-4F8D-AC4A-724D319BA239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35935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FC01F2-48F1-BA49-66DA-5E23A33373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873379CA-2FF1-091E-6629-41DDB8EE6FF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F91A2A92-D17C-7E79-CF66-B07EBD7464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55B2403-E893-F1C7-47C8-C17DBFD4D9E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B21C38-39FE-4F8D-AC4A-724D319BA239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06042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F1F2E6-FD0D-3C48-94F0-8782AEB774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7067841F-A093-B5A0-191F-A11972D682F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180348B2-9112-D156-623E-04DF06408D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C49CF82-C7BD-4C35-6D70-31A14BC0677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B21C38-39FE-4F8D-AC4A-724D319BA239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13831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46D5EA-4A7F-F505-8489-F6D5925D09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CC6FD38E-2DDE-2CAD-BB56-C2B32FE94F3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6B32AC20-E216-379E-9CEB-D2B978095A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00E5A4E-A717-40A2-FD01-7513BE4294E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B21C38-39FE-4F8D-AC4A-724D319BA239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80912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549371-01EF-14DD-0304-B85370CD0D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FD805CEB-290F-FF05-6069-3E4E318B73F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FB5FD164-37D9-968D-3E16-52C13BB4BA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692F2E8-C5FB-DDA4-22A6-6039DEB42B3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B21C38-39FE-4F8D-AC4A-724D319BA239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3924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1ACFE4-85BD-2E2E-BF1D-DEBECC6D7E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DBA52152-1427-B4F9-874E-ACCFF48D71F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62336329-22D7-3714-DE62-59523AD565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EAAA5D6-DF0C-6602-72BA-B473A3B8DA1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B21C38-39FE-4F8D-AC4A-724D319BA239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31634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42F85F-D620-C0D9-3F26-727A1CA28D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2D39F05-15A6-CACA-38B6-8D34D2A521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B93517-3297-891A-8480-A00EF567B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16963-EF35-41F4-B235-3A3F02295E84}" type="datetimeFigureOut">
              <a:rPr lang="zh-CN" altLang="en-US" smtClean="0"/>
              <a:t>2025/10/13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566F60-4427-34BA-6217-B8100B602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D0B616-B2AA-9FD5-A2F2-5EFE1074C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86DF8-C3EC-442C-BBB8-806A8F90E9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1997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05A723-1E6F-4E4B-252A-8A10EEFBB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11FF3DB-C670-4A4B-CD40-5718207562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06C398-9A7E-DAA4-1882-D92180551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16963-EF35-41F4-B235-3A3F02295E84}" type="datetimeFigureOut">
              <a:rPr lang="zh-CN" altLang="en-US" smtClean="0"/>
              <a:t>2025/10/13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BC714C-CC0A-9E01-092C-8C85024D0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97421D-592A-C38D-94C6-2981AD9B8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86DF8-C3EC-442C-BBB8-806A8F90E9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7202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93032FF-D5B8-F2B5-9206-C0B3312B18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59C3F79-C3ED-64B8-A3EA-9D15E3A769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12C2A3-1767-0073-DBA6-623F750F8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16963-EF35-41F4-B235-3A3F02295E84}" type="datetimeFigureOut">
              <a:rPr lang="zh-CN" altLang="en-US" smtClean="0"/>
              <a:t>2025/10/13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7824B4-5853-701B-B6BF-696A97D0F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6B6A39-2D87-5EAD-83CF-CD3681285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86DF8-C3EC-442C-BBB8-806A8F90E9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8944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A1D353-80CD-5A65-DED6-860DB06D4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DE1922-E7AC-5026-69FC-D415C8CC8D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A09ACD-8FBF-24D1-3C15-B2C57BDAD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16963-EF35-41F4-B235-3A3F02295E84}" type="datetimeFigureOut">
              <a:rPr lang="zh-CN" altLang="en-US" smtClean="0"/>
              <a:t>2025/10/13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6E4395-9026-A228-F860-66E00EA80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BA0A1E-DC1F-0E75-3618-354E010B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86DF8-C3EC-442C-BBB8-806A8F90E9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7338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742969-4079-4736-1587-F3EF03F15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5CE1610-FFB3-1FA1-57CC-F913CDBEB1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494957-4FD1-257B-664D-6283FA048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16963-EF35-41F4-B235-3A3F02295E84}" type="datetimeFigureOut">
              <a:rPr lang="zh-CN" altLang="en-US" smtClean="0"/>
              <a:t>2025/10/13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D6868A-E16D-CCCF-5575-2D7D46E47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B2A177-F3C7-7EFD-0C6F-20CAAE7D7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86DF8-C3EC-442C-BBB8-806A8F90E9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5849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60BADD-A670-6303-FBB3-8F9F9AA3D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22D050-D8D1-F913-0DE5-26105C5126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4D20D78-F808-7F8A-DC10-7B3DFA6E1E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A5636E0-F57E-9437-90F3-48527DFB4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16963-EF35-41F4-B235-3A3F02295E84}" type="datetimeFigureOut">
              <a:rPr lang="zh-CN" altLang="en-US" smtClean="0"/>
              <a:t>2025/10/13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89B43AF-7129-84AC-2CC2-D770E8573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50573A9-8BF8-614E-BB94-018797C1B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86DF8-C3EC-442C-BBB8-806A8F90E9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7563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392461-B3E7-6BE9-BAB3-17B43A57A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FD3E9E8-ACB4-F75A-121C-F4F9405DF6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CC7A56C-62D9-AA03-FE61-3610DEFB7B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E9B596F-8FC9-C00D-10F9-1F87B9C465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3EE8EFF-4F4F-8ED5-47E0-750DB719F6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13BEAE7-5A50-0C3B-764F-DD81AEC41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16963-EF35-41F4-B235-3A3F02295E84}" type="datetimeFigureOut">
              <a:rPr lang="zh-CN" altLang="en-US" smtClean="0"/>
              <a:t>2025/10/13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EDEBDD7-FF78-EE68-CC2A-B62BF04DC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7EA80D4-85A6-F9A9-D191-824183D21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86DF8-C3EC-442C-BBB8-806A8F90E9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7472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7BA8A7-45A4-49E5-101C-7B89F4D41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B28936F-DC12-E288-AC52-3AA7BCE84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16963-EF35-41F4-B235-3A3F02295E84}" type="datetimeFigureOut">
              <a:rPr lang="zh-CN" altLang="en-US" smtClean="0"/>
              <a:t>2025/10/13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67B3427-AD26-7BF2-5B36-0E3464ECE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4D2B1FE-7D4C-11D2-1B7C-37D39DDAA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86DF8-C3EC-442C-BBB8-806A8F90E9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2702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B494198-98CD-74DB-862D-91DA800F4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16963-EF35-41F4-B235-3A3F02295E84}" type="datetimeFigureOut">
              <a:rPr lang="zh-CN" altLang="en-US" smtClean="0"/>
              <a:t>2025/10/13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FA6C827-1D33-7E07-E0CA-317315348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61E79D6-E1EB-D707-7BEB-2D546C21E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86DF8-C3EC-442C-BBB8-806A8F90E9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7031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674B2C-15C4-67B1-A194-ACBB62E7E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D97DD7-992A-27D0-3BC4-45A76F4F8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3F1FE3B-07B3-D19C-74E3-3FF747A904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8C5E577-16A0-8F1B-D777-F6A32B3BA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16963-EF35-41F4-B235-3A3F02295E84}" type="datetimeFigureOut">
              <a:rPr lang="zh-CN" altLang="en-US" smtClean="0"/>
              <a:t>2025/10/13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F0C9985-65E8-1037-B9B5-0C2F197BF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1C21764-FC0B-0A88-0C43-BCBD4F789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86DF8-C3EC-442C-BBB8-806A8F90E9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4700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F57E01-6F55-FFEC-5339-67B5271F6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603B64C-9F32-C3B8-F6A8-C5FC5A6845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87BA1FA-3297-8DE5-5950-B81EE391FE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769B7D9-3D43-A662-87DE-74AFDF0E7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16963-EF35-41F4-B235-3A3F02295E84}" type="datetimeFigureOut">
              <a:rPr lang="zh-CN" altLang="en-US" smtClean="0"/>
              <a:t>2025/10/13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C340528-54AB-EC40-1DE1-BF08B53C2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3116F75-4592-F169-2D5D-604F7FF86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86DF8-C3EC-442C-BBB8-806A8F90E9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5123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474F798-CA71-CD73-5861-1FD0D500F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FD138D5-B6D3-AE28-5637-908F4EC736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B7E960-9065-6507-E06B-8FFBEBDFA5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316963-EF35-41F4-B235-3A3F02295E84}" type="datetimeFigureOut">
              <a:rPr lang="zh-CN" altLang="en-US" smtClean="0"/>
              <a:t>2025/10/13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F42E9B-F136-A170-4051-0718B49E5F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DEB638-B930-E77C-02EA-BE42247D7D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086DF8-C3EC-442C-BBB8-806A8F90E9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7142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8CCC46-24BC-0E1A-D845-B8369ED65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10/9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3776943-FE15-6FCA-AA6C-CF2BE99E19E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sz="2000" dirty="0"/>
                  <a:t>拟合了</a:t>
                </a:r>
                <a:r>
                  <a:rPr lang="en-US" altLang="zh-CN" sz="2000" dirty="0" err="1"/>
                  <a:t>Matrix_Multiply</a:t>
                </a:r>
                <a:r>
                  <a:rPr lang="zh-CN" altLang="en-US" sz="2000" dirty="0"/>
                  <a:t>、</a:t>
                </a:r>
                <a:r>
                  <a:rPr lang="en-US" altLang="zh-CN" sz="2000" dirty="0"/>
                  <a:t>FFT</a:t>
                </a:r>
                <a:r>
                  <a:rPr lang="zh-CN" altLang="en-US" sz="2000" dirty="0"/>
                  <a:t>、</a:t>
                </a:r>
                <a:r>
                  <a:rPr lang="en-US" altLang="zh-CN" sz="2000" dirty="0"/>
                  <a:t>KF</a:t>
                </a:r>
                <a:r>
                  <a:rPr lang="zh-CN" altLang="en-US" sz="2000" dirty="0"/>
                  <a:t>在</a:t>
                </a:r>
                <a:r>
                  <a:rPr lang="en-US" altLang="zh-CN" sz="2000" dirty="0"/>
                  <a:t>Cortex-R5F</a:t>
                </a:r>
                <a:r>
                  <a:rPr lang="zh-CN" altLang="en-US" sz="2000" dirty="0"/>
                  <a:t>上的数据。</a:t>
                </a:r>
                <a:endParaRPr lang="en-US" altLang="zh-CN" sz="2000" dirty="0"/>
              </a:p>
              <a:p>
                <a:r>
                  <a:rPr lang="zh-CN" altLang="en-US" sz="2000" dirty="0"/>
                  <a:t>使用的方法有：</a:t>
                </a:r>
                <a:endParaRPr lang="en-US" altLang="zh-CN" sz="2000" dirty="0"/>
              </a:p>
              <a:p>
                <a:pPr marL="0" indent="0">
                  <a:buNone/>
                </a:pPr>
                <a:r>
                  <a:rPr lang="en-US" altLang="zh-CN" sz="2000"/>
                  <a:t>	random</a:t>
                </a:r>
                <a:r>
                  <a:rPr lang="en-US" altLang="zh-CN" sz="2000" dirty="0" err="1"/>
                  <a:t>_forest</a:t>
                </a:r>
                <a:r>
                  <a:rPr lang="en-US" altLang="zh-CN" sz="2000" dirty="0"/>
                  <a:t>, </a:t>
                </a:r>
                <a:r>
                  <a:rPr lang="en-US" altLang="zh-CN" sz="2000" dirty="0" err="1"/>
                  <a:t>svr</a:t>
                </a:r>
                <a:r>
                  <a:rPr lang="en-US" altLang="zh-CN" sz="2000" dirty="0"/>
                  <a:t>, </a:t>
                </a:r>
                <a:r>
                  <a:rPr lang="en-US" altLang="zh-CN" sz="2000" dirty="0" err="1"/>
                  <a:t>mlp</a:t>
                </a:r>
                <a:r>
                  <a:rPr lang="en-US" altLang="zh-CN" sz="2000" dirty="0"/>
                  <a:t>, </a:t>
                </a:r>
                <a:r>
                  <a:rPr lang="en-US" altLang="zh-CN" sz="2000" dirty="0" err="1"/>
                  <a:t>curve_fit</a:t>
                </a:r>
                <a:r>
                  <a:rPr lang="en-US" altLang="zh-CN" sz="2000" dirty="0"/>
                  <a:t>, </a:t>
                </a:r>
                <a:r>
                  <a:rPr lang="en-US" altLang="zh-CN" sz="2000" dirty="0" err="1"/>
                  <a:t>xgboost</a:t>
                </a:r>
                <a:r>
                  <a:rPr lang="en-US" altLang="zh-CN" sz="2000" dirty="0"/>
                  <a:t>, hybrid</a:t>
                </a:r>
              </a:p>
              <a:p>
                <a:r>
                  <a:rPr lang="zh-CN" altLang="en-US" sz="2000" strike="sngStrike" dirty="0"/>
                  <a:t>现在认为，</a:t>
                </a:r>
                <a:r>
                  <a:rPr lang="en-US" altLang="zh-CN" sz="2000" strike="sngStrike" dirty="0" err="1"/>
                  <a:t>svr</a:t>
                </a:r>
                <a:r>
                  <a:rPr lang="zh-CN" altLang="en-US" sz="2000" strike="sngStrike" dirty="0"/>
                  <a:t>是不适合用于预测的。其余的方法在至少一个程序表现</a:t>
                </a:r>
                <a14:m>
                  <m:oMath xmlns:m="http://schemas.openxmlformats.org/officeDocument/2006/math">
                    <m:r>
                      <a:rPr lang="zh-CN" altLang="en-US" sz="2000" i="1" u="sng" strike="sngStrike" dirty="0">
                        <a:latin typeface="Cambria Math" panose="02040503050406030204" pitchFamily="18" charset="0"/>
                      </a:rPr>
                      <m:t>相对</m:t>
                    </m:r>
                  </m:oMath>
                </a14:m>
                <a:r>
                  <a:rPr lang="zh-CN" altLang="en-US" sz="2000" u="sng" strike="sngStrike" dirty="0"/>
                  <a:t>较好</a:t>
                </a:r>
                <a:r>
                  <a:rPr lang="zh-CN" altLang="en-US" sz="2000" strike="sngStrike" dirty="0"/>
                  <a:t>。</a:t>
                </a:r>
                <a:endParaRPr lang="en-US" altLang="zh-CN" sz="2000" strike="sngStrike" dirty="0"/>
              </a:p>
              <a:p>
                <a:r>
                  <a:rPr lang="en-US" altLang="zh-CN" sz="2000" dirty="0"/>
                  <a:t>MPC</a:t>
                </a:r>
                <a:r>
                  <a:rPr lang="zh-CN" altLang="en-US" sz="2000" dirty="0"/>
                  <a:t>的代码暂时还没有整合进测试框架中。</a:t>
                </a:r>
                <a:endParaRPr lang="en-US" altLang="zh-CN" sz="2000" dirty="0"/>
              </a:p>
              <a:p>
                <a:r>
                  <a:rPr lang="zh-CN" altLang="en-US" sz="2000" dirty="0"/>
                  <a:t>解决堆栈大小问题后，还要采样更多</a:t>
                </a:r>
                <a:r>
                  <a:rPr lang="zh-CN" altLang="en-US" sz="2000"/>
                  <a:t>数据。</a:t>
                </a:r>
                <a:endParaRPr lang="en-US" altLang="zh-CN" sz="200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3776943-FE15-6FCA-AA6C-CF2BE99E19E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4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08839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4B4E2E7B-040F-4DFE-D456-54562534BB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2344B3-3AFC-BFC4-7F7B-4E47495DB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097" y="143056"/>
            <a:ext cx="6651171" cy="457835"/>
          </a:xfrm>
        </p:spPr>
        <p:txBody>
          <a:bodyPr>
            <a:normAutofit fontScale="90000"/>
          </a:bodyPr>
          <a:lstStyle/>
          <a:p>
            <a:r>
              <a:rPr lang="zh-CN" altLang="en-US" sz="2800" dirty="0"/>
              <a:t>随机森林回归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A1DF74E-4838-7A09-B407-62D34C2182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097" y="600891"/>
            <a:ext cx="3912325" cy="2934244"/>
          </a:xfrm>
          <a:prstGeom prst="rect">
            <a:avLst/>
          </a:prstGeom>
        </p:spPr>
      </p:pic>
      <p:sp>
        <p:nvSpPr>
          <p:cNvPr id="8" name="标题 1">
            <a:extLst>
              <a:ext uri="{FF2B5EF4-FFF2-40B4-BE49-F238E27FC236}">
                <a16:creationId xmlns:a16="http://schemas.microsoft.com/office/drawing/2014/main" id="{0653816E-05C5-08FB-2A44-26971F71051A}"/>
              </a:ext>
            </a:extLst>
          </p:cNvPr>
          <p:cNvSpPr txBox="1">
            <a:spLocks/>
          </p:cNvSpPr>
          <p:nvPr/>
        </p:nvSpPr>
        <p:spPr>
          <a:xfrm>
            <a:off x="4036422" y="598859"/>
            <a:ext cx="2738845" cy="25933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000" dirty="0">
                <a:latin typeface="Consolas" panose="020B0609020204030204" pitchFamily="49" charset="0"/>
              </a:rPr>
              <a:t> model = RandomForestRegressor(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        </a:t>
            </a:r>
            <a:r>
              <a:rPr lang="en-US" altLang="zh-CN" sz="1000" dirty="0" err="1">
                <a:latin typeface="Consolas" panose="020B0609020204030204" pitchFamily="49" charset="0"/>
              </a:rPr>
              <a:t>n_estimators</a:t>
            </a:r>
            <a:r>
              <a:rPr lang="en-US" altLang="zh-CN" sz="1000" dirty="0">
                <a:latin typeface="Consolas" panose="020B0609020204030204" pitchFamily="49" charset="0"/>
              </a:rPr>
              <a:t>=200, 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        </a:t>
            </a:r>
            <a:r>
              <a:rPr lang="en-US" altLang="zh-CN" sz="1000" dirty="0" err="1">
                <a:latin typeface="Consolas" panose="020B0609020204030204" pitchFamily="49" charset="0"/>
              </a:rPr>
              <a:t>random_state</a:t>
            </a:r>
            <a:r>
              <a:rPr lang="en-US" altLang="zh-CN" sz="1000" dirty="0">
                <a:latin typeface="Consolas" panose="020B0609020204030204" pitchFamily="49" charset="0"/>
              </a:rPr>
              <a:t>=2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        )</a:t>
            </a:r>
          </a:p>
          <a:p>
            <a:endParaRPr lang="pt-BR" altLang="zh-CN" sz="1000" dirty="0">
              <a:latin typeface="Alte DIN 1451 Mittelschrift gep" panose="020B0603020202020204" pitchFamily="34" charset="0"/>
            </a:endParaRP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MAPE: 2.0482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R²: 0.9985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RMSE: 7.1898</a:t>
            </a:r>
            <a:endParaRPr lang="zh-CN" altLang="en-US" sz="2000" dirty="0">
              <a:latin typeface="Alte DIN 1451 Mittelschrift gep" panose="020B0603020202020204" pitchFamily="34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8C89FED-23A1-B204-B33F-E715533C76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097" y="3464294"/>
            <a:ext cx="3912325" cy="2934243"/>
          </a:xfrm>
          <a:prstGeom prst="rect">
            <a:avLst/>
          </a:prstGeom>
        </p:spPr>
      </p:pic>
      <p:sp>
        <p:nvSpPr>
          <p:cNvPr id="7" name="标题 1">
            <a:extLst>
              <a:ext uri="{FF2B5EF4-FFF2-40B4-BE49-F238E27FC236}">
                <a16:creationId xmlns:a16="http://schemas.microsoft.com/office/drawing/2014/main" id="{37DF5CB0-9604-C12C-2F9E-E222FD741549}"/>
              </a:ext>
            </a:extLst>
          </p:cNvPr>
          <p:cNvSpPr txBox="1">
            <a:spLocks/>
          </p:cNvSpPr>
          <p:nvPr/>
        </p:nvSpPr>
        <p:spPr>
          <a:xfrm>
            <a:off x="4036422" y="3537168"/>
            <a:ext cx="2738845" cy="25933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000" dirty="0">
                <a:latin typeface="Consolas" panose="020B0609020204030204" pitchFamily="49" charset="0"/>
              </a:rPr>
              <a:t> model = RandomForestRegressor(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        </a:t>
            </a:r>
            <a:r>
              <a:rPr lang="en-US" altLang="zh-CN" sz="1000" dirty="0" err="1">
                <a:latin typeface="Consolas" panose="020B0609020204030204" pitchFamily="49" charset="0"/>
              </a:rPr>
              <a:t>n_estimators</a:t>
            </a:r>
            <a:r>
              <a:rPr lang="en-US" altLang="zh-CN" sz="1000" dirty="0">
                <a:latin typeface="Consolas" panose="020B0609020204030204" pitchFamily="49" charset="0"/>
              </a:rPr>
              <a:t>=2, 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        </a:t>
            </a:r>
            <a:r>
              <a:rPr lang="en-US" altLang="zh-CN" sz="1000" dirty="0" err="1">
                <a:latin typeface="Consolas" panose="020B0609020204030204" pitchFamily="49" charset="0"/>
              </a:rPr>
              <a:t>random_state</a:t>
            </a:r>
            <a:r>
              <a:rPr lang="en-US" altLang="zh-CN" sz="1000" dirty="0">
                <a:latin typeface="Consolas" panose="020B0609020204030204" pitchFamily="49" charset="0"/>
              </a:rPr>
              <a:t>=2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        )</a:t>
            </a:r>
          </a:p>
          <a:p>
            <a:endParaRPr lang="pt-BR" altLang="zh-CN" sz="1000" dirty="0">
              <a:latin typeface="Alte DIN 1451 Mittelschrift gep" panose="020B0603020202020204" pitchFamily="34" charset="0"/>
            </a:endParaRP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MAPE: 1.8589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R²: 0.9987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RMSE: 6.6951</a:t>
            </a:r>
            <a:endParaRPr lang="zh-CN" altLang="en-US" sz="2000" dirty="0">
              <a:latin typeface="Alte DIN 1451 Mittelschrift gep" panose="020B0603020202020204" pitchFamily="34" charset="0"/>
            </a:endParaRP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D3296497-8C6A-3620-E022-CA29532E0570}"/>
              </a:ext>
            </a:extLst>
          </p:cNvPr>
          <p:cNvSpPr txBox="1">
            <a:spLocks/>
          </p:cNvSpPr>
          <p:nvPr/>
        </p:nvSpPr>
        <p:spPr>
          <a:xfrm>
            <a:off x="9572898" y="143056"/>
            <a:ext cx="2434506" cy="457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>
                <a:solidFill>
                  <a:srgbClr val="00B050"/>
                </a:solidFill>
              </a:rPr>
              <a:t>相对较好</a:t>
            </a:r>
            <a:endParaRPr lang="zh-CN" altLang="en-US" sz="28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13650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2653E3-C7E9-901F-83A8-2C9E7FCAA9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>
            <a:extLst>
              <a:ext uri="{FF2B5EF4-FFF2-40B4-BE49-F238E27FC236}">
                <a16:creationId xmlns:a16="http://schemas.microsoft.com/office/drawing/2014/main" id="{CF0ECAF1-2E95-EB47-195B-8C97F263D599}"/>
              </a:ext>
            </a:extLst>
          </p:cNvPr>
          <p:cNvSpPr txBox="1"/>
          <p:nvPr/>
        </p:nvSpPr>
        <p:spPr>
          <a:xfrm>
            <a:off x="1" y="1196812"/>
            <a:ext cx="1219200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Predicting runtime for KF on Cortex-R5F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Test size: 0.3, Lower bound: 1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Method: random_forest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1: MAPE=0.0746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R2=0.9932, RMSE=18.5183 (s), RMSE%_mean=8.24%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RMSE%_range=2.47%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N=28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2: MAPE=0.1277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R2=0.9954, RMSE=14.4128 (s), RMSE%_mean=8.03%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RMSE%_range=1.92%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N=28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6: MAPE=0.1071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R2=0.9961, RMSE=13.2809 (s), RMSE%_mean=6.88%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RMSE%_range=1.92%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N=28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42: MAPE=0.0850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R2=0.9976, RMSE=9.2902 (s), RMSE%_mean=5.51%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RMSE%_range=1.35%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N=28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123: MAPE=0.0783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R2=0.9944, RMSE=15.2321 (s), RMSE%_mean=6.56%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RMSE%_range=2.28%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N=28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2025: MAPE=0.1729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R2=0.9957, RMSE=14.9215 (s), RMSE%_mean=6.74%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RMSE%_range=1.99%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N=28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33550336: MAPE=0.1214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R2=0.9913, RMSE=22.4851 (s), RMSE%_mean=10.61%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RMSE%_range=3.00%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N=28</a:t>
            </a:r>
          </a:p>
          <a:p>
            <a:endParaRPr lang="en-US" altLang="zh-CN" sz="1400">
              <a:latin typeface="Consolas" panose="020B0609020204030204" pitchFamily="49" charset="0"/>
              <a:ea typeface="+mj-ea"/>
              <a:cs typeface="+mj-cs"/>
            </a:endParaRP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MAPE: 0.1096 ± 0.0348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R2:   0.9948 ± 0.0021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RMSE: 15.4487 ± 4.1424 (s)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RMSE%_mean: 7.51% ± 1.65%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RMSE%_range: 2.14% ± 0.52%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  <a:endParaRPr lang="zh-CN" altLang="en-US" sz="1400">
              <a:latin typeface="Consolas" panose="020B0609020204030204" pitchFamily="49" charset="0"/>
              <a:ea typeface="+mj-ea"/>
              <a:cs typeface="+mj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FD5E1602-E08D-ACA9-3A39-6B8E6CABC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0891"/>
            <a:ext cx="10515600" cy="595921"/>
          </a:xfrm>
        </p:spPr>
        <p:txBody>
          <a:bodyPr>
            <a:normAutofit/>
          </a:bodyPr>
          <a:lstStyle/>
          <a:p>
            <a:r>
              <a:rPr lang="zh-CN" altLang="en-US" sz="2800" b="1">
                <a:solidFill>
                  <a:srgbClr val="00B0F0"/>
                </a:solidFill>
                <a:latin typeface="+mn-ea"/>
              </a:rPr>
              <a:t>综合</a:t>
            </a:r>
            <a:r>
              <a:rPr lang="en-US" altLang="zh-CN" sz="2800" b="1">
                <a:solidFill>
                  <a:srgbClr val="00B0F0"/>
                </a:solidFill>
                <a:latin typeface="+mn-ea"/>
              </a:rPr>
              <a:t>1</a:t>
            </a:r>
            <a:r>
              <a:rPr lang="zh-CN" altLang="en-US" sz="2800" b="1">
                <a:solidFill>
                  <a:srgbClr val="00B0F0"/>
                </a:solidFill>
                <a:latin typeface="+mn-ea"/>
              </a:rPr>
              <a:t>、</a:t>
            </a:r>
            <a:r>
              <a:rPr lang="en-US" altLang="zh-CN" sz="2800" b="1">
                <a:solidFill>
                  <a:srgbClr val="00B0F0"/>
                </a:solidFill>
                <a:latin typeface="+mn-ea"/>
              </a:rPr>
              <a:t>2</a:t>
            </a:r>
            <a:r>
              <a:rPr lang="zh-CN" altLang="en-US" sz="2800" b="1">
                <a:solidFill>
                  <a:srgbClr val="00B0F0"/>
                </a:solidFill>
                <a:latin typeface="+mn-ea"/>
              </a:rPr>
              <a:t>点，测试运行时间大于</a:t>
            </a:r>
            <a:r>
              <a:rPr lang="en-US" altLang="zh-CN" sz="2800" b="1">
                <a:solidFill>
                  <a:srgbClr val="00B0F0"/>
                </a:solidFill>
                <a:latin typeface="+mn-ea"/>
              </a:rPr>
              <a:t>1s</a:t>
            </a:r>
            <a:r>
              <a:rPr lang="zh-CN" altLang="en-US" sz="2800" b="1">
                <a:solidFill>
                  <a:srgbClr val="00B0F0"/>
                </a:solidFill>
                <a:latin typeface="+mn-ea"/>
              </a:rPr>
              <a:t>的数据</a:t>
            </a:r>
            <a:endParaRPr lang="zh-CN" altLang="en-US" sz="280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B75AFBF2-92A9-EEFB-16F6-CC80B25DF3F7}"/>
              </a:ext>
            </a:extLst>
          </p:cNvPr>
          <p:cNvSpPr txBox="1">
            <a:spLocks/>
          </p:cNvSpPr>
          <p:nvPr/>
        </p:nvSpPr>
        <p:spPr>
          <a:xfrm>
            <a:off x="124096" y="3430893"/>
            <a:ext cx="5616812" cy="5959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altLang="zh-CN" sz="1600" b="1">
              <a:solidFill>
                <a:srgbClr val="00B0F0"/>
              </a:solidFill>
              <a:latin typeface="+mn-ea"/>
              <a:ea typeface="+mn-ea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A1D96878-37E7-2DA3-A20C-46349F2BB088}"/>
              </a:ext>
            </a:extLst>
          </p:cNvPr>
          <p:cNvSpPr txBox="1">
            <a:spLocks/>
          </p:cNvSpPr>
          <p:nvPr/>
        </p:nvSpPr>
        <p:spPr>
          <a:xfrm>
            <a:off x="124098" y="143056"/>
            <a:ext cx="2434506" cy="457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/>
              <a:t>随机森林回归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5231023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C4886FCF-2823-B591-4B2D-9EAF5E4453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38AB34-5255-682D-FDE0-44D8C5130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097" y="143056"/>
            <a:ext cx="6651171" cy="457835"/>
          </a:xfrm>
        </p:spPr>
        <p:txBody>
          <a:bodyPr>
            <a:normAutofit fontScale="90000"/>
          </a:bodyPr>
          <a:lstStyle/>
          <a:p>
            <a:r>
              <a:rPr lang="zh-CN" altLang="en-US" sz="2800" dirty="0"/>
              <a:t>随机森林回归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9A06633-1BEF-17BB-C068-B596C9F667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097" y="600891"/>
            <a:ext cx="3912325" cy="2934243"/>
          </a:xfrm>
          <a:prstGeom prst="rect">
            <a:avLst/>
          </a:prstGeom>
        </p:spPr>
      </p:pic>
      <p:sp>
        <p:nvSpPr>
          <p:cNvPr id="8" name="标题 1">
            <a:extLst>
              <a:ext uri="{FF2B5EF4-FFF2-40B4-BE49-F238E27FC236}">
                <a16:creationId xmlns:a16="http://schemas.microsoft.com/office/drawing/2014/main" id="{D62CA8A9-C1BB-5871-DA14-B70FD3F9AF68}"/>
              </a:ext>
            </a:extLst>
          </p:cNvPr>
          <p:cNvSpPr txBox="1">
            <a:spLocks/>
          </p:cNvSpPr>
          <p:nvPr/>
        </p:nvSpPr>
        <p:spPr>
          <a:xfrm>
            <a:off x="4036422" y="598859"/>
            <a:ext cx="2738845" cy="25933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000" dirty="0">
                <a:latin typeface="Consolas" panose="020B0609020204030204" pitchFamily="49" charset="0"/>
              </a:rPr>
              <a:t> model = RandomForestRegressor(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        </a:t>
            </a:r>
            <a:r>
              <a:rPr lang="en-US" altLang="zh-CN" sz="1000" dirty="0" err="1">
                <a:latin typeface="Consolas" panose="020B0609020204030204" pitchFamily="49" charset="0"/>
              </a:rPr>
              <a:t>n_estimators</a:t>
            </a:r>
            <a:r>
              <a:rPr lang="en-US" altLang="zh-CN" sz="1000" dirty="0">
                <a:latin typeface="Consolas" panose="020B0609020204030204" pitchFamily="49" charset="0"/>
              </a:rPr>
              <a:t>=100, 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        </a:t>
            </a:r>
            <a:r>
              <a:rPr lang="en-US" altLang="zh-CN" sz="1000" dirty="0" err="1">
                <a:latin typeface="Consolas" panose="020B0609020204030204" pitchFamily="49" charset="0"/>
              </a:rPr>
              <a:t>random_state</a:t>
            </a:r>
            <a:r>
              <a:rPr lang="en-US" altLang="zh-CN" sz="1000" dirty="0">
                <a:latin typeface="Consolas" panose="020B0609020204030204" pitchFamily="49" charset="0"/>
              </a:rPr>
              <a:t>=2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        )</a:t>
            </a:r>
          </a:p>
          <a:p>
            <a:endParaRPr lang="pt-BR" altLang="zh-CN" sz="1000" dirty="0">
              <a:latin typeface="Alte DIN 1451 Mittelschrift gep" panose="020B0603020202020204" pitchFamily="34" charset="0"/>
            </a:endParaRP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MAPE: 0.1769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R²: 0.5288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RMSE: 236.0175</a:t>
            </a:r>
            <a:endParaRPr lang="zh-CN" altLang="en-US" sz="2000" dirty="0">
              <a:latin typeface="Alte DIN 1451 Mittelschrift gep" panose="020B0603020202020204" pitchFamily="34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C1C0209-B043-D39A-24E5-06E00A8521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097" y="3464294"/>
            <a:ext cx="3912324" cy="2934243"/>
          </a:xfrm>
          <a:prstGeom prst="rect">
            <a:avLst/>
          </a:prstGeom>
        </p:spPr>
      </p:pic>
      <p:sp>
        <p:nvSpPr>
          <p:cNvPr id="7" name="标题 1">
            <a:extLst>
              <a:ext uri="{FF2B5EF4-FFF2-40B4-BE49-F238E27FC236}">
                <a16:creationId xmlns:a16="http://schemas.microsoft.com/office/drawing/2014/main" id="{B8B14501-8D1A-0B60-C3AE-C0F32664CC94}"/>
              </a:ext>
            </a:extLst>
          </p:cNvPr>
          <p:cNvSpPr txBox="1">
            <a:spLocks/>
          </p:cNvSpPr>
          <p:nvPr/>
        </p:nvSpPr>
        <p:spPr>
          <a:xfrm>
            <a:off x="4036422" y="3537168"/>
            <a:ext cx="2738845" cy="25933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000" dirty="0">
                <a:latin typeface="Consolas" panose="020B0609020204030204" pitchFamily="49" charset="0"/>
              </a:rPr>
              <a:t>Best params (</a:t>
            </a:r>
            <a:r>
              <a:rPr lang="en-US" altLang="zh-CN" sz="1000" dirty="0" err="1">
                <a:latin typeface="Consolas" panose="020B0609020204030204" pitchFamily="49" charset="0"/>
              </a:rPr>
              <a:t>random_forest_tuned</a:t>
            </a:r>
            <a:r>
              <a:rPr lang="en-US" altLang="zh-CN" sz="1000" dirty="0">
                <a:latin typeface="Consolas" panose="020B0609020204030204" pitchFamily="49" charset="0"/>
              </a:rPr>
              <a:t>, FFT): {'bootstrap': False, '</a:t>
            </a:r>
            <a:r>
              <a:rPr lang="en-US" altLang="zh-CN" sz="1000" dirty="0" err="1">
                <a:latin typeface="Consolas" panose="020B0609020204030204" pitchFamily="49" charset="0"/>
              </a:rPr>
              <a:t>max_depth</a:t>
            </a:r>
            <a:r>
              <a:rPr lang="en-US" altLang="zh-CN" sz="1000" dirty="0">
                <a:latin typeface="Consolas" panose="020B0609020204030204" pitchFamily="49" charset="0"/>
              </a:rPr>
              <a:t>': 13, '</a:t>
            </a:r>
            <a:r>
              <a:rPr lang="en-US" altLang="zh-CN" sz="1000" dirty="0" err="1">
                <a:latin typeface="Consolas" panose="020B0609020204030204" pitchFamily="49" charset="0"/>
              </a:rPr>
              <a:t>max_features</a:t>
            </a:r>
            <a:r>
              <a:rPr lang="en-US" altLang="zh-CN" sz="1000" dirty="0">
                <a:latin typeface="Consolas" panose="020B0609020204030204" pitchFamily="49" charset="0"/>
              </a:rPr>
              <a:t>': 'log2', '</a:t>
            </a:r>
            <a:r>
              <a:rPr lang="en-US" altLang="zh-CN" sz="1000" dirty="0" err="1">
                <a:latin typeface="Consolas" panose="020B0609020204030204" pitchFamily="49" charset="0"/>
              </a:rPr>
              <a:t>min_samples_leaf</a:t>
            </a:r>
            <a:r>
              <a:rPr lang="en-US" altLang="zh-CN" sz="1000" dirty="0">
                <a:latin typeface="Consolas" panose="020B0609020204030204" pitchFamily="49" charset="0"/>
              </a:rPr>
              <a:t>': 3, '</a:t>
            </a:r>
            <a:r>
              <a:rPr lang="en-US" altLang="zh-CN" sz="1000" dirty="0" err="1">
                <a:latin typeface="Consolas" panose="020B0609020204030204" pitchFamily="49" charset="0"/>
              </a:rPr>
              <a:t>min_samples_split</a:t>
            </a:r>
            <a:r>
              <a:rPr lang="en-US" altLang="zh-CN" sz="1000" dirty="0">
                <a:latin typeface="Consolas" panose="020B0609020204030204" pitchFamily="49" charset="0"/>
              </a:rPr>
              <a:t>': 7, '</a:t>
            </a:r>
            <a:r>
              <a:rPr lang="en-US" altLang="zh-CN" sz="1000" dirty="0" err="1">
                <a:latin typeface="Consolas" panose="020B0609020204030204" pitchFamily="49" charset="0"/>
              </a:rPr>
              <a:t>n_estimators</a:t>
            </a:r>
            <a:r>
              <a:rPr lang="en-US" altLang="zh-CN" sz="1000" dirty="0">
                <a:latin typeface="Consolas" panose="020B0609020204030204" pitchFamily="49" charset="0"/>
              </a:rPr>
              <a:t>': 284}</a:t>
            </a:r>
          </a:p>
          <a:p>
            <a:endParaRPr lang="pt-BR" altLang="zh-CN" sz="1000" dirty="0">
              <a:latin typeface="Alte DIN 1451 Mittelschrift gep" panose="020B0603020202020204" pitchFamily="34" charset="0"/>
            </a:endParaRP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MAPE: 0.5116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R²: 0.3419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RMSE: 278.9316</a:t>
            </a:r>
            <a:endParaRPr lang="zh-CN" altLang="en-US" sz="2000" dirty="0">
              <a:latin typeface="Alte DIN 1451 Mittelschrift gep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55693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0941CB-AD58-AD73-F8BD-782B334CDD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D75899-EFE1-E8FF-D5D8-383981134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0891"/>
            <a:ext cx="10515600" cy="595921"/>
          </a:xfrm>
        </p:spPr>
        <p:txBody>
          <a:bodyPr>
            <a:normAutofit/>
          </a:bodyPr>
          <a:lstStyle/>
          <a:p>
            <a:r>
              <a:rPr lang="zh-CN" altLang="en-US" sz="2800" b="1">
                <a:solidFill>
                  <a:srgbClr val="FF0000"/>
                </a:solidFill>
                <a:latin typeface="+mn-ea"/>
              </a:rPr>
              <a:t>对</a:t>
            </a:r>
            <a:r>
              <a:rPr lang="en-US" altLang="zh-CN" sz="2800" b="1">
                <a:solidFill>
                  <a:srgbClr val="FF0000"/>
                </a:solidFill>
                <a:latin typeface="+mn-ea"/>
              </a:rPr>
              <a:t>FFT</a:t>
            </a:r>
            <a:r>
              <a:rPr lang="zh-CN" altLang="en-US" sz="2800" b="1">
                <a:solidFill>
                  <a:srgbClr val="FF0000"/>
                </a:solidFill>
                <a:latin typeface="+mn-ea"/>
              </a:rPr>
              <a:t>表现依然很差</a:t>
            </a:r>
            <a:endParaRPr lang="zh-CN" altLang="en-US" sz="2800">
              <a:solidFill>
                <a:srgbClr val="FF0000"/>
              </a:solidFill>
            </a:endParaRP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7A9AF0D2-601A-81FD-E4BC-DF8F62B56C12}"/>
              </a:ext>
            </a:extLst>
          </p:cNvPr>
          <p:cNvSpPr txBox="1">
            <a:spLocks/>
          </p:cNvSpPr>
          <p:nvPr/>
        </p:nvSpPr>
        <p:spPr>
          <a:xfrm>
            <a:off x="124096" y="3430893"/>
            <a:ext cx="5616812" cy="5959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altLang="zh-CN" sz="1600" b="1">
              <a:solidFill>
                <a:srgbClr val="00B0F0"/>
              </a:solidFill>
              <a:latin typeface="+mn-ea"/>
              <a:ea typeface="+mn-ea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0B22E685-ED88-E295-C14D-86E9993C6C42}"/>
              </a:ext>
            </a:extLst>
          </p:cNvPr>
          <p:cNvSpPr txBox="1">
            <a:spLocks/>
          </p:cNvSpPr>
          <p:nvPr/>
        </p:nvSpPr>
        <p:spPr>
          <a:xfrm>
            <a:off x="124098" y="143056"/>
            <a:ext cx="2434506" cy="457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/>
              <a:t>随机森林回归</a:t>
            </a:r>
            <a:endParaRPr lang="zh-CN" altLang="en-US" sz="28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956260C-AC53-63EA-05C9-55ED60DDA8FA}"/>
              </a:ext>
            </a:extLst>
          </p:cNvPr>
          <p:cNvSpPr txBox="1"/>
          <p:nvPr/>
        </p:nvSpPr>
        <p:spPr>
          <a:xfrm>
            <a:off x="1" y="1196812"/>
            <a:ext cx="1219200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Predicting runtime for FFT on Cortex-R5F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Test size: 0.3, Lower bound: -1.0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Method: random_forest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1: MAPE=0.3518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差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R2=0.0194, RMSE=234.8103 (s), RMSE%_mean=216.62%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差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RMSE%_range=27.32%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差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N=14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2: MAPE=0.4503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差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R2=0.5912, RMSE=141.3403 (s), RMSE%_mean=225.68%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差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RMSE%_range=16.44%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N=14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6: MAPE=0.2569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差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R2=0.5849, RMSE=142.2317 (s), RMSE%_mean=219.72%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差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RMSE%_range=16.55%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N=14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42: MAPE=0.2629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差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R2=0.5649, RMSE=7.7358 (s), RMSE%_mean=236.38%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差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RMSE%_range=16.98%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N=14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123: MAPE=0.3722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差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R2=0.5932, RMSE=3.5653 (s), RMSE%_mean=219.74%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差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RMSE%_range=16.38%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N=14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2025: MAPE=0.2233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差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R2=0.5940, RMSE=0.3835 (s), RMSE%_mean=227.97%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差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RMSE%_range=16.40%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N=14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33550336: MAPE=0.3418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差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R2=0.5648, RMSE=145.7026 (s), RMSE%_mean=213.62%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差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RMSE%_range=16.95%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N=14</a:t>
            </a:r>
          </a:p>
          <a:p>
            <a:endParaRPr lang="en-US" altLang="zh-CN" sz="1400">
              <a:latin typeface="Consolas" panose="020B0609020204030204" pitchFamily="49" charset="0"/>
              <a:ea typeface="+mj-ea"/>
              <a:cs typeface="+mj-cs"/>
            </a:endParaRP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MAPE: 0.3227 ± 0.0793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差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R2:   0.5018 ± 0.2131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RMSE: 96.5385 ± 92.5626 (s)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RMSE%_mean: 222.82% ± 7.75%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差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RMSE%_range: 18.14% ± 4.05%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  <a:endParaRPr lang="zh-CN" altLang="en-US" sz="1400">
              <a:latin typeface="Consolas" panose="020B0609020204030204" pitchFamily="49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0806121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17819434-7FB6-4DB2-99C5-63CB8AEDC6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009291-CA2A-2C82-B1B1-FB5C8D1F9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097" y="143056"/>
            <a:ext cx="6950697" cy="457835"/>
          </a:xfrm>
        </p:spPr>
        <p:txBody>
          <a:bodyPr>
            <a:normAutofit fontScale="90000"/>
          </a:bodyPr>
          <a:lstStyle/>
          <a:p>
            <a:r>
              <a:rPr lang="zh-CN" altLang="en-US" sz="2800" dirty="0"/>
              <a:t>支持向量回归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2746CF9-4808-059F-B4E6-8E260C05FD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097" y="600891"/>
            <a:ext cx="3912326" cy="2934244"/>
          </a:xfrm>
          <a:prstGeom prst="rect">
            <a:avLst/>
          </a:prstGeom>
        </p:spPr>
      </p:pic>
      <p:sp>
        <p:nvSpPr>
          <p:cNvPr id="8" name="标题 1">
            <a:extLst>
              <a:ext uri="{FF2B5EF4-FFF2-40B4-BE49-F238E27FC236}">
                <a16:creationId xmlns:a16="http://schemas.microsoft.com/office/drawing/2014/main" id="{AD314C31-812B-9817-F16F-96150BA9B8D3}"/>
              </a:ext>
            </a:extLst>
          </p:cNvPr>
          <p:cNvSpPr txBox="1">
            <a:spLocks/>
          </p:cNvSpPr>
          <p:nvPr/>
        </p:nvSpPr>
        <p:spPr>
          <a:xfrm>
            <a:off x="4036422" y="598859"/>
            <a:ext cx="2738845" cy="25933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000" dirty="0">
                <a:latin typeface="Consolas" panose="020B0609020204030204" pitchFamily="49" charset="0"/>
              </a:rPr>
              <a:t>    model = SVR(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        kernel='</a:t>
            </a:r>
            <a:r>
              <a:rPr lang="en-US" altLang="zh-CN" sz="1000" dirty="0" err="1">
                <a:latin typeface="Consolas" panose="020B0609020204030204" pitchFamily="49" charset="0"/>
              </a:rPr>
              <a:t>rbf</a:t>
            </a:r>
            <a:r>
              <a:rPr lang="en-US" altLang="zh-CN" sz="1000" dirty="0">
                <a:latin typeface="Consolas" panose="020B0609020204030204" pitchFamily="49" charset="0"/>
              </a:rPr>
              <a:t>', 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        C=1000, 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        epsilon=0.5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        )</a:t>
            </a:r>
          </a:p>
          <a:p>
            <a:endParaRPr lang="pt-BR" altLang="zh-CN" sz="1000" dirty="0">
              <a:latin typeface="Alte DIN 1451 Mittelschrift gep" panose="020B0603020202020204" pitchFamily="34" charset="0"/>
            </a:endParaRP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MAPE: 3784.3033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R²: 0.9996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RMSE: 1.8431</a:t>
            </a:r>
            <a:endParaRPr lang="zh-CN" altLang="en-US" sz="2000" dirty="0">
              <a:latin typeface="Alte DIN 1451 Mittelschrift gep" panose="020B060302020202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6949E60-4F73-5555-920A-1801172C30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097" y="3464294"/>
            <a:ext cx="3912325" cy="2934243"/>
          </a:xfrm>
          <a:prstGeom prst="rect">
            <a:avLst/>
          </a:prstGeom>
        </p:spPr>
      </p:pic>
      <p:sp>
        <p:nvSpPr>
          <p:cNvPr id="4" name="标题 1">
            <a:extLst>
              <a:ext uri="{FF2B5EF4-FFF2-40B4-BE49-F238E27FC236}">
                <a16:creationId xmlns:a16="http://schemas.microsoft.com/office/drawing/2014/main" id="{9C39BA7B-6752-617F-CA85-E05BAA197AC5}"/>
              </a:ext>
            </a:extLst>
          </p:cNvPr>
          <p:cNvSpPr txBox="1">
            <a:spLocks/>
          </p:cNvSpPr>
          <p:nvPr/>
        </p:nvSpPr>
        <p:spPr>
          <a:xfrm>
            <a:off x="4036422" y="3537168"/>
            <a:ext cx="2738845" cy="25933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000" dirty="0">
                <a:latin typeface="Consolas" panose="020B0609020204030204" pitchFamily="49" charset="0"/>
              </a:rPr>
              <a:t>Best params (</a:t>
            </a:r>
            <a:r>
              <a:rPr lang="en-US" altLang="zh-CN" sz="1000" dirty="0" err="1">
                <a:latin typeface="Consolas" panose="020B0609020204030204" pitchFamily="49" charset="0"/>
              </a:rPr>
              <a:t>svr_tuned</a:t>
            </a:r>
            <a:r>
              <a:rPr lang="en-US" altLang="zh-CN" sz="1000" dirty="0">
                <a:latin typeface="Consolas" panose="020B0609020204030204" pitchFamily="49" charset="0"/>
              </a:rPr>
              <a:t>): {'C': 6878.031163887243, 'degree': 4, 'epsilon': 0.38179294084056103, 'gamma': 5.46030627903238, 'kernel': '</a:t>
            </a:r>
            <a:r>
              <a:rPr lang="en-US" altLang="zh-CN" sz="1000" dirty="0" err="1">
                <a:latin typeface="Consolas" panose="020B0609020204030204" pitchFamily="49" charset="0"/>
              </a:rPr>
              <a:t>rbf</a:t>
            </a:r>
            <a:r>
              <a:rPr lang="en-US" altLang="zh-CN" sz="1000" dirty="0">
                <a:latin typeface="Consolas" panose="020B0609020204030204" pitchFamily="49" charset="0"/>
              </a:rPr>
              <a:t>’}</a:t>
            </a:r>
          </a:p>
          <a:p>
            <a:endParaRPr lang="pt-BR" altLang="zh-CN" sz="1000" dirty="0">
              <a:latin typeface="Alte DIN 1451 Mittelschrift gep" panose="020B0603020202020204" pitchFamily="34" charset="0"/>
            </a:endParaRP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MAPE: 2892.1275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R²: 0.9996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RMSE: 1.7198</a:t>
            </a:r>
            <a:endParaRPr lang="zh-CN" altLang="en-US" sz="2000" dirty="0">
              <a:latin typeface="Alte DIN 1451 Mittelschrift gep" panose="020B0603020202020204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C0A6BAB-4B5A-7BEE-638B-176CBC70C30F}"/>
              </a:ext>
            </a:extLst>
          </p:cNvPr>
          <p:cNvSpPr txBox="1"/>
          <p:nvPr/>
        </p:nvSpPr>
        <p:spPr>
          <a:xfrm>
            <a:off x="7074794" y="3535136"/>
            <a:ext cx="4344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引入</a:t>
            </a:r>
            <a:r>
              <a:rPr lang="en-US" altLang="zh-CN" dirty="0" err="1"/>
              <a:t>RandomizedSearchCV</a:t>
            </a:r>
            <a:r>
              <a:rPr lang="zh-CN" altLang="en-US" dirty="0"/>
              <a:t>自动搜索参数</a:t>
            </a:r>
            <a:endParaRPr lang="en-US" altLang="zh-CN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7C84A97-FA51-DBEC-1985-722E870EE4F2}"/>
              </a:ext>
            </a:extLst>
          </p:cNvPr>
          <p:cNvSpPr txBox="1"/>
          <p:nvPr/>
        </p:nvSpPr>
        <p:spPr>
          <a:xfrm>
            <a:off x="7074793" y="598859"/>
            <a:ext cx="4344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手动调参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483091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899B30-728E-DE83-11D1-45333EEF1C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>
            <a:extLst>
              <a:ext uri="{FF2B5EF4-FFF2-40B4-BE49-F238E27FC236}">
                <a16:creationId xmlns:a16="http://schemas.microsoft.com/office/drawing/2014/main" id="{E19B91E7-8B54-83D7-68E1-4B3FF68EBCD0}"/>
              </a:ext>
            </a:extLst>
          </p:cNvPr>
          <p:cNvSpPr txBox="1"/>
          <p:nvPr/>
        </p:nvSpPr>
        <p:spPr>
          <a:xfrm>
            <a:off x="1" y="1196812"/>
            <a:ext cx="1219200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Predicting runtime for Matrix_Multiply on Cortex-R5F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Test size: 0.3, Lower bound: 1.0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Method: svr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1: MAPE=0.0453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R2=0.9981, RMSE=4.2580 (s), RMSE%_mean=3.98%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RMSE%_range=1.14%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N=27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2: MAPE=0.1300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R2=0.9974, RMSE=6.0052 (s), RMSE%_mean=6.21%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RMSE%_range=1.61%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N=27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6: MAPE=0.0947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R2=0.9994, RMSE=2.1946 (s), RMSE%_mean=2.62%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RMSE%_range=0.62%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N=27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42: MAPE=0.0868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R2=0.9968, RMSE=5.6407 (s), RMSE%_mean=6.22%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RMSE%_range=1.69%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N=27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123: MAPE=0.0359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R2=0.9994, RMSE=2.7768 (s), RMSE%_mean=2.26%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RMSE%_range=0.81%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N=27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2025: MAPE=0.0959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R2=0.9997, RMSE=1.9306 (s), RMSE%_mean=1.79%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RMSE%_range=0.58%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N=27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33550336: MAPE=0.1213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R2=0.9988, RMSE=3.5958 (s), RMSE%_mean=3.90%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RMSE%_range=0.96%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N=27       </a:t>
            </a:r>
          </a:p>
          <a:p>
            <a:endParaRPr lang="en-US" altLang="zh-CN" sz="1400">
              <a:latin typeface="Consolas" panose="020B0609020204030204" pitchFamily="49" charset="0"/>
              <a:ea typeface="+mj-ea"/>
              <a:cs typeface="+mj-cs"/>
            </a:endParaRP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MAPE: 0.0871 ± 0.0354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R2:   0.9985 ± 0.0011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RMSE: 3.7717 ± 1.6133 (s)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RMSE%_mean: 3.85% ± 1.80%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RMSE%_range: 1.06% ± 0.45%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  <a:endParaRPr lang="zh-CN" altLang="en-US" sz="1400">
              <a:latin typeface="Consolas" panose="020B0609020204030204" pitchFamily="49" charset="0"/>
              <a:ea typeface="+mj-ea"/>
              <a:cs typeface="+mj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2B6988E-F46D-6DA3-AFDD-B4DAC80F1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0891"/>
            <a:ext cx="10515600" cy="595921"/>
          </a:xfrm>
        </p:spPr>
        <p:txBody>
          <a:bodyPr>
            <a:normAutofit/>
          </a:bodyPr>
          <a:lstStyle/>
          <a:p>
            <a:r>
              <a:rPr lang="zh-CN" altLang="en-US" sz="2800" b="1">
                <a:solidFill>
                  <a:srgbClr val="00B0F0"/>
                </a:solidFill>
                <a:latin typeface="+mn-ea"/>
              </a:rPr>
              <a:t>在运行时间大于</a:t>
            </a:r>
            <a:r>
              <a:rPr lang="en-US" altLang="zh-CN" sz="2800" b="1">
                <a:solidFill>
                  <a:srgbClr val="00B0F0"/>
                </a:solidFill>
                <a:latin typeface="+mn-ea"/>
              </a:rPr>
              <a:t>1</a:t>
            </a:r>
            <a:r>
              <a:rPr lang="zh-CN" altLang="en-US" sz="2800" b="1">
                <a:solidFill>
                  <a:srgbClr val="00B0F0"/>
                </a:solidFill>
                <a:latin typeface="+mn-ea"/>
              </a:rPr>
              <a:t>秒的数据上表现良好</a:t>
            </a:r>
            <a:endParaRPr lang="zh-CN" altLang="en-US" sz="280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5C40E770-B9D7-327B-24B2-F9AFF465DD87}"/>
              </a:ext>
            </a:extLst>
          </p:cNvPr>
          <p:cNvSpPr txBox="1">
            <a:spLocks/>
          </p:cNvSpPr>
          <p:nvPr/>
        </p:nvSpPr>
        <p:spPr>
          <a:xfrm>
            <a:off x="124096" y="3430893"/>
            <a:ext cx="5616812" cy="5959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altLang="zh-CN" sz="1600" b="1">
              <a:solidFill>
                <a:srgbClr val="00B0F0"/>
              </a:solidFill>
              <a:latin typeface="+mn-ea"/>
              <a:ea typeface="+mn-ea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552A928-B697-1FDE-CB61-A5B831B52A89}"/>
              </a:ext>
            </a:extLst>
          </p:cNvPr>
          <p:cNvSpPr/>
          <p:nvPr/>
        </p:nvSpPr>
        <p:spPr>
          <a:xfrm>
            <a:off x="1580083" y="1420165"/>
            <a:ext cx="1864158" cy="31353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55564F8E-8391-A004-9F45-C7A0BA3B672F}"/>
              </a:ext>
            </a:extLst>
          </p:cNvPr>
          <p:cNvSpPr txBox="1">
            <a:spLocks/>
          </p:cNvSpPr>
          <p:nvPr/>
        </p:nvSpPr>
        <p:spPr>
          <a:xfrm>
            <a:off x="124097" y="143056"/>
            <a:ext cx="6950697" cy="457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/>
              <a:t>支持向量回归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7383732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CFA4DE5B-B970-AF26-5A17-0ABEEAE007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6B1353-6F95-21C0-14C7-7CFF163CF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097" y="143056"/>
            <a:ext cx="6950697" cy="457835"/>
          </a:xfrm>
        </p:spPr>
        <p:txBody>
          <a:bodyPr>
            <a:normAutofit fontScale="90000"/>
          </a:bodyPr>
          <a:lstStyle/>
          <a:p>
            <a:r>
              <a:rPr lang="zh-CN" altLang="en-US" sz="2800" dirty="0"/>
              <a:t>支持向量回归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99A0AB3-C398-C774-CEFD-DBE87C2DB7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097" y="600891"/>
            <a:ext cx="3912325" cy="2934244"/>
          </a:xfrm>
          <a:prstGeom prst="rect">
            <a:avLst/>
          </a:prstGeom>
        </p:spPr>
      </p:pic>
      <p:sp>
        <p:nvSpPr>
          <p:cNvPr id="8" name="标题 1">
            <a:extLst>
              <a:ext uri="{FF2B5EF4-FFF2-40B4-BE49-F238E27FC236}">
                <a16:creationId xmlns:a16="http://schemas.microsoft.com/office/drawing/2014/main" id="{95F8F62B-13DB-66B7-FAEE-7AD42101F832}"/>
              </a:ext>
            </a:extLst>
          </p:cNvPr>
          <p:cNvSpPr txBox="1">
            <a:spLocks/>
          </p:cNvSpPr>
          <p:nvPr/>
        </p:nvSpPr>
        <p:spPr>
          <a:xfrm>
            <a:off x="4036422" y="598859"/>
            <a:ext cx="2738845" cy="25933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000" dirty="0">
                <a:latin typeface="Consolas" panose="020B0609020204030204" pitchFamily="49" charset="0"/>
              </a:rPr>
              <a:t>    model = SVR(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        kernel='</a:t>
            </a:r>
            <a:r>
              <a:rPr lang="en-US" altLang="zh-CN" sz="1000" dirty="0" err="1">
                <a:latin typeface="Consolas" panose="020B0609020204030204" pitchFamily="49" charset="0"/>
              </a:rPr>
              <a:t>rbf</a:t>
            </a:r>
            <a:r>
              <a:rPr lang="en-US" altLang="zh-CN" sz="1000" dirty="0">
                <a:latin typeface="Consolas" panose="020B0609020204030204" pitchFamily="49" charset="0"/>
              </a:rPr>
              <a:t>', 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        C=1000, 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        epsilon=0.5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        )</a:t>
            </a:r>
          </a:p>
          <a:p>
            <a:endParaRPr lang="pt-BR" altLang="zh-CN" sz="1000" dirty="0">
              <a:latin typeface="Alte DIN 1451 Mittelschrift gep" panose="020B0603020202020204" pitchFamily="34" charset="0"/>
            </a:endParaRP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MAPE: 1357.1281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R²: 0.9997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RMSE: 3.3460</a:t>
            </a:r>
            <a:endParaRPr lang="zh-CN" altLang="en-US" sz="2000" dirty="0">
              <a:latin typeface="Alte DIN 1451 Mittelschrift gep" panose="020B060302020202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F8C876F-C61F-78B9-4A8F-0608BBFEF5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097" y="3464294"/>
            <a:ext cx="3912325" cy="2934243"/>
          </a:xfrm>
          <a:prstGeom prst="rect">
            <a:avLst/>
          </a:prstGeom>
        </p:spPr>
      </p:pic>
      <p:sp>
        <p:nvSpPr>
          <p:cNvPr id="4" name="标题 1">
            <a:extLst>
              <a:ext uri="{FF2B5EF4-FFF2-40B4-BE49-F238E27FC236}">
                <a16:creationId xmlns:a16="http://schemas.microsoft.com/office/drawing/2014/main" id="{2A1DCDE6-B313-E067-FB81-7A61372740E7}"/>
              </a:ext>
            </a:extLst>
          </p:cNvPr>
          <p:cNvSpPr txBox="1">
            <a:spLocks/>
          </p:cNvSpPr>
          <p:nvPr/>
        </p:nvSpPr>
        <p:spPr>
          <a:xfrm>
            <a:off x="4036422" y="3537168"/>
            <a:ext cx="2738845" cy="25933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000" dirty="0">
                <a:latin typeface="Consolas" panose="020B0609020204030204" pitchFamily="49" charset="0"/>
              </a:rPr>
              <a:t>Best params (</a:t>
            </a:r>
            <a:r>
              <a:rPr lang="en-US" altLang="zh-CN" sz="1000" dirty="0" err="1">
                <a:latin typeface="Consolas" panose="020B0609020204030204" pitchFamily="49" charset="0"/>
              </a:rPr>
              <a:t>svr_tuned</a:t>
            </a:r>
            <a:r>
              <a:rPr lang="en-US" altLang="zh-CN" sz="1000" dirty="0">
                <a:latin typeface="Consolas" panose="020B0609020204030204" pitchFamily="49" charset="0"/>
              </a:rPr>
              <a:t>): {'C': 6878.031163887243, 'degree': 4, 'epsilon': 0.38179294084056103, 'gamma': 5.46030627903238, 'kernel': '</a:t>
            </a:r>
            <a:r>
              <a:rPr lang="en-US" altLang="zh-CN" sz="1000" dirty="0" err="1">
                <a:latin typeface="Consolas" panose="020B0609020204030204" pitchFamily="49" charset="0"/>
              </a:rPr>
              <a:t>rbf</a:t>
            </a:r>
            <a:r>
              <a:rPr lang="en-US" altLang="zh-CN" sz="1000" dirty="0">
                <a:latin typeface="Consolas" panose="020B0609020204030204" pitchFamily="49" charset="0"/>
              </a:rPr>
              <a:t>’}</a:t>
            </a:r>
          </a:p>
          <a:p>
            <a:endParaRPr lang="pt-BR" altLang="zh-CN" sz="1000" dirty="0">
              <a:latin typeface="Alte DIN 1451 Mittelschrift gep" panose="020B0603020202020204" pitchFamily="34" charset="0"/>
            </a:endParaRP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MAPE: 1335.9732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R²: 0.9994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RMSE: 4.5853</a:t>
            </a:r>
            <a:endParaRPr lang="zh-CN" altLang="en-US" sz="2000" dirty="0">
              <a:latin typeface="Alte DIN 1451 Mittelschrift gep" panose="020B0603020202020204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BF2C502-8E46-BF58-950B-0DBFCE2251F1}"/>
              </a:ext>
            </a:extLst>
          </p:cNvPr>
          <p:cNvSpPr txBox="1"/>
          <p:nvPr/>
        </p:nvSpPr>
        <p:spPr>
          <a:xfrm>
            <a:off x="7074794" y="3535136"/>
            <a:ext cx="4344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引入</a:t>
            </a:r>
            <a:r>
              <a:rPr lang="en-US" altLang="zh-CN" dirty="0" err="1"/>
              <a:t>RandomizedSearchCV</a:t>
            </a:r>
            <a:r>
              <a:rPr lang="zh-CN" altLang="en-US" dirty="0"/>
              <a:t>自动搜索参数</a:t>
            </a:r>
            <a:endParaRPr lang="en-US" altLang="zh-CN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235AE84-E363-182B-EA10-8ED82D695907}"/>
              </a:ext>
            </a:extLst>
          </p:cNvPr>
          <p:cNvSpPr txBox="1"/>
          <p:nvPr/>
        </p:nvSpPr>
        <p:spPr>
          <a:xfrm>
            <a:off x="7074793" y="598859"/>
            <a:ext cx="4344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手动调参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838463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9956AF-233B-F9C1-2B3E-48E63C7AC5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>
            <a:extLst>
              <a:ext uri="{FF2B5EF4-FFF2-40B4-BE49-F238E27FC236}">
                <a16:creationId xmlns:a16="http://schemas.microsoft.com/office/drawing/2014/main" id="{A5B33162-3350-6697-3B2B-ACD63302B7AA}"/>
              </a:ext>
            </a:extLst>
          </p:cNvPr>
          <p:cNvSpPr txBox="1"/>
          <p:nvPr/>
        </p:nvSpPr>
        <p:spPr>
          <a:xfrm>
            <a:off x="1" y="1196812"/>
            <a:ext cx="1219200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Predicting runtime for KF on Cortex-R5F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Test size: 0.3, Lower bound: 1.0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Method: svr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1: MAPE=0.0345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R2=0.9981, RMSE=9.7083 (s), RMSE%_mean=4.32%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RMSE%_range=1.30%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N=28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2: MAPE=0.1405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R2=0.9964, RMSE=12.7481 (s), RMSE%_mean=7.11%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RMSE%_range=1.70%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N=28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6: MAPE=0.1054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R2=0.9988, RMSE=7.2954 (s), RMSE%_mean=3.78%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RMSE%_range=1.06%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N=28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42: MAPE=0.0754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R2=0.9998, RMSE=2.6088 (s), RMSE%_mean=1.55%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RMSE%_range=0.38%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N=28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123: MAPE=0.0448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R2=0.9971, RMSE=11.0453 (s), RMSE%_mean=4.76%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RMSE%_range=1.66%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N=28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2025: MAPE=0.3072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差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R2=0.9991, RMSE=6.6797 (s), RMSE%_mean=3.02%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RMSE%_range=0.89%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N=28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33550336: MAPE=0.0918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R2=0.9977, RMSE=11.6779 (s), RMSE%_mean=5.51%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RMSE%_range=1.56%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N=28      </a:t>
            </a:r>
          </a:p>
          <a:p>
            <a:endParaRPr lang="en-US" altLang="zh-CN" sz="1400">
              <a:latin typeface="Consolas" panose="020B0609020204030204" pitchFamily="49" charset="0"/>
              <a:ea typeface="+mj-ea"/>
              <a:cs typeface="+mj-cs"/>
            </a:endParaRP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MAPE: 0.1142 ± 0.0924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R2:   0.9982 ± 0.0012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RMSE: 8.8234 ± 3.5314 (s)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RMSE%_mean: 4.29% ± 1.78%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RMSE%_range: 1.22% ± 0.48%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  <a:endParaRPr lang="zh-CN" altLang="en-US" sz="1400">
              <a:latin typeface="Consolas" panose="020B0609020204030204" pitchFamily="49" charset="0"/>
              <a:ea typeface="+mj-ea"/>
              <a:cs typeface="+mj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54F76A43-E68D-C8CE-A325-C7B02958B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0891"/>
            <a:ext cx="10515600" cy="595921"/>
          </a:xfrm>
        </p:spPr>
        <p:txBody>
          <a:bodyPr>
            <a:normAutofit/>
          </a:bodyPr>
          <a:lstStyle/>
          <a:p>
            <a:r>
              <a:rPr lang="zh-CN" altLang="en-US" sz="2800" b="1">
                <a:solidFill>
                  <a:srgbClr val="00B0F0"/>
                </a:solidFill>
                <a:latin typeface="+mn-ea"/>
              </a:rPr>
              <a:t>在运行时间大于</a:t>
            </a:r>
            <a:r>
              <a:rPr lang="en-US" altLang="zh-CN" sz="2800" b="1">
                <a:solidFill>
                  <a:srgbClr val="00B0F0"/>
                </a:solidFill>
                <a:latin typeface="+mn-ea"/>
              </a:rPr>
              <a:t>1</a:t>
            </a:r>
            <a:r>
              <a:rPr lang="zh-CN" altLang="en-US" sz="2800" b="1">
                <a:solidFill>
                  <a:srgbClr val="00B0F0"/>
                </a:solidFill>
                <a:latin typeface="+mn-ea"/>
              </a:rPr>
              <a:t>秒的数据上表现改善</a:t>
            </a:r>
            <a:endParaRPr lang="zh-CN" altLang="en-US" sz="280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9BAECBF5-1BC4-844A-EB10-890FDA4E66C9}"/>
              </a:ext>
            </a:extLst>
          </p:cNvPr>
          <p:cNvSpPr txBox="1">
            <a:spLocks/>
          </p:cNvSpPr>
          <p:nvPr/>
        </p:nvSpPr>
        <p:spPr>
          <a:xfrm>
            <a:off x="124096" y="3430893"/>
            <a:ext cx="5616812" cy="5959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altLang="zh-CN" sz="1600" b="1">
              <a:solidFill>
                <a:srgbClr val="00B0F0"/>
              </a:solidFill>
              <a:latin typeface="+mn-ea"/>
              <a:ea typeface="+mn-ea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7B5F68A-FDAB-67E9-E5D2-FB7615033705}"/>
              </a:ext>
            </a:extLst>
          </p:cNvPr>
          <p:cNvSpPr/>
          <p:nvPr/>
        </p:nvSpPr>
        <p:spPr>
          <a:xfrm>
            <a:off x="1580083" y="1420165"/>
            <a:ext cx="1864158" cy="31353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09225879-3001-EEAF-1567-AD97E7D4C343}"/>
              </a:ext>
            </a:extLst>
          </p:cNvPr>
          <p:cNvSpPr txBox="1">
            <a:spLocks/>
          </p:cNvSpPr>
          <p:nvPr/>
        </p:nvSpPr>
        <p:spPr>
          <a:xfrm>
            <a:off x="124097" y="143056"/>
            <a:ext cx="6950697" cy="457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/>
              <a:t>支持向量回归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6531926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058B914B-0D79-1F41-C8A4-6822F7D627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1E67AE-9DB8-00A5-6CB2-8BFAE5499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097" y="143056"/>
            <a:ext cx="6950697" cy="457835"/>
          </a:xfrm>
        </p:spPr>
        <p:txBody>
          <a:bodyPr>
            <a:normAutofit fontScale="90000"/>
          </a:bodyPr>
          <a:lstStyle/>
          <a:p>
            <a:r>
              <a:rPr lang="zh-CN" altLang="en-US" sz="2800" dirty="0"/>
              <a:t>支持向量回归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C742A88-6901-A5A0-B9CF-6B9C01460E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097" y="600891"/>
            <a:ext cx="3912325" cy="2934243"/>
          </a:xfrm>
          <a:prstGeom prst="rect">
            <a:avLst/>
          </a:prstGeom>
        </p:spPr>
      </p:pic>
      <p:sp>
        <p:nvSpPr>
          <p:cNvPr id="8" name="标题 1">
            <a:extLst>
              <a:ext uri="{FF2B5EF4-FFF2-40B4-BE49-F238E27FC236}">
                <a16:creationId xmlns:a16="http://schemas.microsoft.com/office/drawing/2014/main" id="{72C90F70-C452-5F86-535C-2AE1D56D586F}"/>
              </a:ext>
            </a:extLst>
          </p:cNvPr>
          <p:cNvSpPr txBox="1">
            <a:spLocks/>
          </p:cNvSpPr>
          <p:nvPr/>
        </p:nvSpPr>
        <p:spPr>
          <a:xfrm>
            <a:off x="4036422" y="598859"/>
            <a:ext cx="2738845" cy="25933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000" dirty="0">
                <a:latin typeface="Consolas" panose="020B0609020204030204" pitchFamily="49" charset="0"/>
              </a:rPr>
              <a:t>    model = SVR(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        kernel='</a:t>
            </a:r>
            <a:r>
              <a:rPr lang="en-US" altLang="zh-CN" sz="1000" dirty="0" err="1">
                <a:latin typeface="Consolas" panose="020B0609020204030204" pitchFamily="49" charset="0"/>
              </a:rPr>
              <a:t>rbf</a:t>
            </a:r>
            <a:r>
              <a:rPr lang="en-US" altLang="zh-CN" sz="1000" dirty="0">
                <a:latin typeface="Consolas" panose="020B0609020204030204" pitchFamily="49" charset="0"/>
              </a:rPr>
              <a:t>', 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        C=1000, 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        epsilon=0.5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        )</a:t>
            </a:r>
          </a:p>
          <a:p>
            <a:endParaRPr lang="pt-BR" altLang="zh-CN" sz="1000" dirty="0">
              <a:latin typeface="Alte DIN 1451 Mittelschrift gep" panose="020B0603020202020204" pitchFamily="34" charset="0"/>
            </a:endParaRP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MAPE: 6909.5662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R²: 0.2224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RMSE: 303.2106</a:t>
            </a:r>
            <a:endParaRPr lang="zh-CN" altLang="en-US" sz="2000" dirty="0">
              <a:latin typeface="Alte DIN 1451 Mittelschrift gep" panose="020B060302020202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AE39883-DB11-F34B-A9DF-FAF9FFDFD7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097" y="3464294"/>
            <a:ext cx="3912324" cy="2934243"/>
          </a:xfrm>
          <a:prstGeom prst="rect">
            <a:avLst/>
          </a:prstGeom>
        </p:spPr>
      </p:pic>
      <p:sp>
        <p:nvSpPr>
          <p:cNvPr id="4" name="标题 1">
            <a:extLst>
              <a:ext uri="{FF2B5EF4-FFF2-40B4-BE49-F238E27FC236}">
                <a16:creationId xmlns:a16="http://schemas.microsoft.com/office/drawing/2014/main" id="{CFA2DA3E-F9EE-46A5-C501-CF475E0E11B6}"/>
              </a:ext>
            </a:extLst>
          </p:cNvPr>
          <p:cNvSpPr txBox="1">
            <a:spLocks/>
          </p:cNvSpPr>
          <p:nvPr/>
        </p:nvSpPr>
        <p:spPr>
          <a:xfrm>
            <a:off x="4036422" y="3537168"/>
            <a:ext cx="2738845" cy="25933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000" dirty="0">
                <a:latin typeface="Consolas" panose="020B0609020204030204" pitchFamily="49" charset="0"/>
              </a:rPr>
              <a:t>Best params (</a:t>
            </a:r>
            <a:r>
              <a:rPr lang="en-US" altLang="zh-CN" sz="1000" dirty="0" err="1">
                <a:latin typeface="Consolas" panose="020B0609020204030204" pitchFamily="49" charset="0"/>
              </a:rPr>
              <a:t>svr_tuned</a:t>
            </a:r>
            <a:r>
              <a:rPr lang="en-US" altLang="zh-CN" sz="1000" dirty="0">
                <a:latin typeface="Consolas" panose="020B0609020204030204" pitchFamily="49" charset="0"/>
              </a:rPr>
              <a:t>): {'C': 577.8627854332454, 'degree': 3, 'epsilon': 0.11958479832931303, 'gamma': 1.0963607629633412e-05, 'kernel': '</a:t>
            </a:r>
            <a:r>
              <a:rPr lang="en-US" altLang="zh-CN" sz="1000" dirty="0" err="1">
                <a:latin typeface="Consolas" panose="020B0609020204030204" pitchFamily="49" charset="0"/>
              </a:rPr>
              <a:t>rbf</a:t>
            </a:r>
            <a:r>
              <a:rPr lang="en-US" altLang="zh-CN" sz="1000" dirty="0">
                <a:latin typeface="Consolas" panose="020B0609020204030204" pitchFamily="49" charset="0"/>
              </a:rPr>
              <a:t>’}</a:t>
            </a:r>
          </a:p>
          <a:p>
            <a:endParaRPr lang="pt-BR" altLang="zh-CN" sz="1000" dirty="0">
              <a:latin typeface="Alte DIN 1451 Mittelschrift gep" panose="020B0603020202020204" pitchFamily="34" charset="0"/>
            </a:endParaRP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MAPE: 1662.4767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R²: -0.2448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RMSE: 383.6208</a:t>
            </a:r>
            <a:endParaRPr lang="zh-CN" altLang="en-US" sz="2000" dirty="0">
              <a:latin typeface="Alte DIN 1451 Mittelschrift gep" panose="020B0603020202020204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3A5B27A-7D60-37BB-5F6B-E925AE2CFFD7}"/>
              </a:ext>
            </a:extLst>
          </p:cNvPr>
          <p:cNvSpPr txBox="1"/>
          <p:nvPr/>
        </p:nvSpPr>
        <p:spPr>
          <a:xfrm>
            <a:off x="7074794" y="3535136"/>
            <a:ext cx="4344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引入</a:t>
            </a:r>
            <a:r>
              <a:rPr lang="en-US" altLang="zh-CN" dirty="0" err="1"/>
              <a:t>RandomizedSearchCV</a:t>
            </a:r>
            <a:r>
              <a:rPr lang="zh-CN" altLang="en-US" dirty="0"/>
              <a:t>自动搜索参数</a:t>
            </a:r>
            <a:endParaRPr lang="en-US" altLang="zh-CN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4B23BCC-899C-72CE-9435-8ED2539255BC}"/>
              </a:ext>
            </a:extLst>
          </p:cNvPr>
          <p:cNvSpPr txBox="1"/>
          <p:nvPr/>
        </p:nvSpPr>
        <p:spPr>
          <a:xfrm>
            <a:off x="7074793" y="598859"/>
            <a:ext cx="4344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手动调参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998730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A9A3A5-99DD-84D9-8AEA-989E57755D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7A5B94-D156-5861-5722-F54AADAB9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0891"/>
            <a:ext cx="10515600" cy="595921"/>
          </a:xfrm>
        </p:spPr>
        <p:txBody>
          <a:bodyPr>
            <a:normAutofit/>
          </a:bodyPr>
          <a:lstStyle/>
          <a:p>
            <a:r>
              <a:rPr lang="zh-CN" altLang="en-US" sz="2800" b="1">
                <a:solidFill>
                  <a:srgbClr val="FF0000"/>
                </a:solidFill>
                <a:latin typeface="+mn-ea"/>
              </a:rPr>
              <a:t>对</a:t>
            </a:r>
            <a:r>
              <a:rPr lang="en-US" altLang="zh-CN" sz="2800" b="1">
                <a:solidFill>
                  <a:srgbClr val="FF0000"/>
                </a:solidFill>
                <a:latin typeface="+mn-ea"/>
              </a:rPr>
              <a:t>FFT</a:t>
            </a:r>
            <a:r>
              <a:rPr lang="zh-CN" altLang="en-US" sz="2800" b="1">
                <a:solidFill>
                  <a:srgbClr val="FF0000"/>
                </a:solidFill>
                <a:latin typeface="+mn-ea"/>
              </a:rPr>
              <a:t>表现依然很差</a:t>
            </a:r>
            <a:endParaRPr lang="zh-CN" altLang="en-US" sz="2800">
              <a:solidFill>
                <a:srgbClr val="FF0000"/>
              </a:solidFill>
            </a:endParaRP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D6E1D8DA-28F5-676F-F960-530110E7CF9F}"/>
              </a:ext>
            </a:extLst>
          </p:cNvPr>
          <p:cNvSpPr txBox="1">
            <a:spLocks/>
          </p:cNvSpPr>
          <p:nvPr/>
        </p:nvSpPr>
        <p:spPr>
          <a:xfrm>
            <a:off x="124096" y="3430893"/>
            <a:ext cx="5616812" cy="5959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altLang="zh-CN" sz="1600" b="1">
              <a:solidFill>
                <a:srgbClr val="00B0F0"/>
              </a:solidFill>
              <a:latin typeface="+mn-ea"/>
              <a:ea typeface="+mn-ea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8D4228B-F142-3716-C9E9-490E2124BD0C}"/>
              </a:ext>
            </a:extLst>
          </p:cNvPr>
          <p:cNvSpPr txBox="1"/>
          <p:nvPr/>
        </p:nvSpPr>
        <p:spPr>
          <a:xfrm>
            <a:off x="1" y="1196812"/>
            <a:ext cx="1219200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Predicting runtime for FFT on Cortex-R5F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Test size: 0.3, Lower bound: 1.0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Method: svr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1: MAPE=0.2804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差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R2=-0.0012, RMSE=383.6057 (s), RMSE%_mean=119.90%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差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RMSE%_range=44.88%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差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N=3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2: MAPE=0.2030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差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R2=0.9789, RMSE=2.5650 (s), RMSE%_mean=11.05%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RMSE%_range=5.94%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N=3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6: MAPE=0.3003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差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R2=0.9934, RMSE=13.6899 (s), RMSE%_mean=6.68%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RMSE%_range=3.33%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N=3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42: MAPE=0.2229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差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R2=0.9757, RMSE=28.7611 (s), RMSE%_mean=18.69%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RMSE%_range=6.99%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N=3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123: MAPE=0.7506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差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R2=0.9780, RMSE=13.1562 (s), RMSE%_mean=17.82%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RMSE%_range=6.66%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N=3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2025: MAPE=0.6243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差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R2=0.9212, RMSE=10.6553 (s), RMSE%_mean=22.33%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差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RMSE%_range=11.47%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N=3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33550336: MAPE=0.5243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差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R2=-0.1055, RMSE=385.9964 (s), RMSE%_mean=109.32%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差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RMSE%_range=44.96%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差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N=3</a:t>
            </a:r>
          </a:p>
          <a:p>
            <a:endParaRPr lang="en-US" altLang="zh-CN" sz="1400">
              <a:latin typeface="Consolas" panose="020B0609020204030204" pitchFamily="49" charset="0"/>
              <a:ea typeface="+mj-ea"/>
              <a:cs typeface="+mj-cs"/>
            </a:endParaRP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MAPE: 0.4151 ± 0.2166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差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R2:   0.6772 ± 0.5005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RMSE: 119.7757 ± 181.2139 (s)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RMSE%_mean: 43.68% ± 48.82%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差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RMSE%_range: 17.75% ± 18.72%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  <a:endParaRPr lang="zh-CN" altLang="en-US" sz="1400">
              <a:latin typeface="Consolas" panose="020B0609020204030204" pitchFamily="49" charset="0"/>
              <a:ea typeface="+mj-ea"/>
              <a:cs typeface="+mj-cs"/>
            </a:endParaRP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5AD32C04-0A12-F82D-D23E-94E16AE2AD87}"/>
              </a:ext>
            </a:extLst>
          </p:cNvPr>
          <p:cNvSpPr txBox="1">
            <a:spLocks/>
          </p:cNvSpPr>
          <p:nvPr/>
        </p:nvSpPr>
        <p:spPr>
          <a:xfrm>
            <a:off x="124097" y="143056"/>
            <a:ext cx="6950697" cy="457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/>
              <a:t>支持向量回归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619231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14393ABF-9F24-F096-C557-C86E9F4136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032" y="86989"/>
            <a:ext cx="4808134" cy="6684022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6E91587-80EA-B382-B053-1BCD073545B2}"/>
              </a:ext>
            </a:extLst>
          </p:cNvPr>
          <p:cNvSpPr txBox="1"/>
          <p:nvPr/>
        </p:nvSpPr>
        <p:spPr>
          <a:xfrm>
            <a:off x="5444949" y="994867"/>
            <a:ext cx="62959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有时某一次的测试数据与其他的测试数据差一个数量级，目前不知道原因。应该采用这部分数据吗？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5DA9FD2-5238-0AA6-69ED-765FB03A52A5}"/>
              </a:ext>
            </a:extLst>
          </p:cNvPr>
          <p:cNvSpPr/>
          <p:nvPr/>
        </p:nvSpPr>
        <p:spPr>
          <a:xfrm>
            <a:off x="160934" y="1697126"/>
            <a:ext cx="3716122" cy="1316736"/>
          </a:xfrm>
          <a:prstGeom prst="rect">
            <a:avLst/>
          </a:prstGeom>
          <a:noFill/>
          <a:ln w="508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69947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E61A36EC-11E0-E2D2-7496-77B1618B26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06AE17-2726-0191-EAC1-025316963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097" y="143056"/>
            <a:ext cx="6950697" cy="457835"/>
          </a:xfrm>
        </p:spPr>
        <p:txBody>
          <a:bodyPr>
            <a:normAutofit fontScale="90000"/>
          </a:bodyPr>
          <a:lstStyle/>
          <a:p>
            <a:r>
              <a:rPr lang="zh-CN" altLang="en-US" sz="2800" dirty="0"/>
              <a:t>神经网络回归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0C7A3C9-0CF2-F497-B3AA-AE74D4D2D8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097" y="600891"/>
            <a:ext cx="3912326" cy="2934245"/>
          </a:xfrm>
          <a:prstGeom prst="rect">
            <a:avLst/>
          </a:prstGeom>
        </p:spPr>
      </p:pic>
      <p:sp>
        <p:nvSpPr>
          <p:cNvPr id="8" name="标题 1">
            <a:extLst>
              <a:ext uri="{FF2B5EF4-FFF2-40B4-BE49-F238E27FC236}">
                <a16:creationId xmlns:a16="http://schemas.microsoft.com/office/drawing/2014/main" id="{1F84EE26-013C-51AB-6775-C0052A7BCCD1}"/>
              </a:ext>
            </a:extLst>
          </p:cNvPr>
          <p:cNvSpPr txBox="1">
            <a:spLocks/>
          </p:cNvSpPr>
          <p:nvPr/>
        </p:nvSpPr>
        <p:spPr>
          <a:xfrm>
            <a:off x="4036422" y="598859"/>
            <a:ext cx="2738845" cy="25933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000" dirty="0" err="1">
                <a:latin typeface="Consolas" panose="020B0609020204030204" pitchFamily="49" charset="0"/>
              </a:rPr>
              <a:t>mlp</a:t>
            </a:r>
            <a:r>
              <a:rPr lang="en-US" altLang="zh-CN" sz="1000" dirty="0">
                <a:latin typeface="Consolas" panose="020B0609020204030204" pitchFamily="49" charset="0"/>
              </a:rPr>
              <a:t> = </a:t>
            </a:r>
            <a:r>
              <a:rPr lang="en-US" altLang="zh-CN" sz="1000" dirty="0" err="1">
                <a:latin typeface="Consolas" panose="020B0609020204030204" pitchFamily="49" charset="0"/>
              </a:rPr>
              <a:t>MLPRegressor</a:t>
            </a:r>
            <a:r>
              <a:rPr lang="en-US" altLang="zh-CN" sz="1000" dirty="0">
                <a:latin typeface="Consolas" panose="020B0609020204030204" pitchFamily="49" charset="0"/>
              </a:rPr>
              <a:t>(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    </a:t>
            </a:r>
            <a:r>
              <a:rPr lang="en-US" altLang="zh-CN" sz="1000" dirty="0" err="1">
                <a:latin typeface="Consolas" panose="020B0609020204030204" pitchFamily="49" charset="0"/>
              </a:rPr>
              <a:t>hidden_layer_sizes</a:t>
            </a:r>
            <a:r>
              <a:rPr lang="en-US" altLang="zh-CN" sz="1000" dirty="0">
                <a:latin typeface="Consolas" panose="020B0609020204030204" pitchFamily="49" charset="0"/>
              </a:rPr>
              <a:t>=(100, 50), 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    activation='</a:t>
            </a:r>
            <a:r>
              <a:rPr lang="en-US" altLang="zh-CN" sz="1000" dirty="0" err="1">
                <a:latin typeface="Consolas" panose="020B0609020204030204" pitchFamily="49" charset="0"/>
              </a:rPr>
              <a:t>relu</a:t>
            </a:r>
            <a:r>
              <a:rPr lang="en-US" altLang="zh-CN" sz="1000" dirty="0">
                <a:latin typeface="Consolas" panose="020B0609020204030204" pitchFamily="49" charset="0"/>
              </a:rPr>
              <a:t>', 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    solver='</a:t>
            </a:r>
            <a:r>
              <a:rPr lang="en-US" altLang="zh-CN" sz="1000" dirty="0" err="1">
                <a:latin typeface="Consolas" panose="020B0609020204030204" pitchFamily="49" charset="0"/>
              </a:rPr>
              <a:t>adam</a:t>
            </a:r>
            <a:r>
              <a:rPr lang="en-US" altLang="zh-CN" sz="1000" dirty="0">
                <a:latin typeface="Consolas" panose="020B0609020204030204" pitchFamily="49" charset="0"/>
              </a:rPr>
              <a:t>', 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    </a:t>
            </a:r>
            <a:r>
              <a:rPr lang="en-US" altLang="zh-CN" sz="1000" dirty="0" err="1">
                <a:latin typeface="Consolas" panose="020B0609020204030204" pitchFamily="49" charset="0"/>
              </a:rPr>
              <a:t>max_iter</a:t>
            </a:r>
            <a:r>
              <a:rPr lang="en-US" altLang="zh-CN" sz="1000" dirty="0">
                <a:latin typeface="Consolas" panose="020B0609020204030204" pitchFamily="49" charset="0"/>
              </a:rPr>
              <a:t>=10000, 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    </a:t>
            </a:r>
            <a:r>
              <a:rPr lang="en-US" altLang="zh-CN" sz="1000" dirty="0" err="1">
                <a:latin typeface="Consolas" panose="020B0609020204030204" pitchFamily="49" charset="0"/>
              </a:rPr>
              <a:t>random_state</a:t>
            </a:r>
            <a:r>
              <a:rPr lang="en-US" altLang="zh-CN" sz="1000" dirty="0">
                <a:latin typeface="Consolas" panose="020B0609020204030204" pitchFamily="49" charset="0"/>
              </a:rPr>
              <a:t>=2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    )</a:t>
            </a:r>
          </a:p>
          <a:p>
            <a:endParaRPr lang="pt-BR" altLang="zh-CN" sz="1000" dirty="0">
              <a:latin typeface="Alte DIN 1451 Mittelschrift gep" panose="020B0603020202020204" pitchFamily="34" charset="0"/>
            </a:endParaRP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MAPE: 544.7565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R²: 0.9996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RMSE: 1.7809</a:t>
            </a:r>
            <a:endParaRPr lang="zh-CN" altLang="en-US" sz="2000" dirty="0">
              <a:latin typeface="Alte DIN 1451 Mittelschrift gep" panose="020B060302020202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FE2CB0F-87C6-7DAC-8FFC-2205F728D2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097" y="3464294"/>
            <a:ext cx="3912325" cy="2934244"/>
          </a:xfrm>
          <a:prstGeom prst="rect">
            <a:avLst/>
          </a:prstGeom>
        </p:spPr>
      </p:pic>
      <p:sp>
        <p:nvSpPr>
          <p:cNvPr id="4" name="标题 1">
            <a:extLst>
              <a:ext uri="{FF2B5EF4-FFF2-40B4-BE49-F238E27FC236}">
                <a16:creationId xmlns:a16="http://schemas.microsoft.com/office/drawing/2014/main" id="{D0E97B04-9E6F-C06C-A48D-CF770D627264}"/>
              </a:ext>
            </a:extLst>
          </p:cNvPr>
          <p:cNvSpPr txBox="1">
            <a:spLocks/>
          </p:cNvSpPr>
          <p:nvPr/>
        </p:nvSpPr>
        <p:spPr>
          <a:xfrm>
            <a:off x="4036422" y="3537168"/>
            <a:ext cx="2738845" cy="25933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000" dirty="0">
                <a:latin typeface="Consolas" panose="020B0609020204030204" pitchFamily="49" charset="0"/>
              </a:rPr>
              <a:t>Best params (</a:t>
            </a:r>
            <a:r>
              <a:rPr lang="en-US" altLang="zh-CN" sz="1000" dirty="0" err="1">
                <a:latin typeface="Consolas" panose="020B0609020204030204" pitchFamily="49" charset="0"/>
              </a:rPr>
              <a:t>mlp_tuned</a:t>
            </a:r>
            <a:r>
              <a:rPr lang="en-US" altLang="zh-CN" sz="1000" dirty="0">
                <a:latin typeface="Consolas" panose="020B0609020204030204" pitchFamily="49" charset="0"/>
              </a:rPr>
              <a:t>): {'</a:t>
            </a:r>
            <a:r>
              <a:rPr lang="en-US" altLang="zh-CN" sz="1000" dirty="0" err="1">
                <a:latin typeface="Consolas" panose="020B0609020204030204" pitchFamily="49" charset="0"/>
              </a:rPr>
              <a:t>regressor__activation</a:t>
            </a:r>
            <a:r>
              <a:rPr lang="en-US" altLang="zh-CN" sz="1000" dirty="0">
                <a:latin typeface="Consolas" panose="020B0609020204030204" pitchFamily="49" charset="0"/>
              </a:rPr>
              <a:t>': '</a:t>
            </a:r>
            <a:r>
              <a:rPr lang="en-US" altLang="zh-CN" sz="1000" dirty="0" err="1">
                <a:latin typeface="Consolas" panose="020B0609020204030204" pitchFamily="49" charset="0"/>
              </a:rPr>
              <a:t>relu</a:t>
            </a:r>
            <a:r>
              <a:rPr lang="en-US" altLang="zh-CN" sz="1000" dirty="0">
                <a:latin typeface="Consolas" panose="020B0609020204030204" pitchFamily="49" charset="0"/>
              </a:rPr>
              <a:t>', '</a:t>
            </a:r>
            <a:r>
              <a:rPr lang="en-US" altLang="zh-CN" sz="1000" dirty="0" err="1">
                <a:latin typeface="Consolas" panose="020B0609020204030204" pitchFamily="49" charset="0"/>
              </a:rPr>
              <a:t>regressor__alpha</a:t>
            </a:r>
            <a:r>
              <a:rPr lang="en-US" altLang="zh-CN" sz="1000" dirty="0">
                <a:latin typeface="Consolas" panose="020B0609020204030204" pitchFamily="49" charset="0"/>
              </a:rPr>
              <a:t>': 0.006680351314068706, 'regressor__</a:t>
            </a:r>
            <a:r>
              <a:rPr lang="en-US" altLang="zh-CN" sz="1000" dirty="0" err="1">
                <a:latin typeface="Consolas" panose="020B0609020204030204" pitchFamily="49" charset="0"/>
              </a:rPr>
              <a:t>hidden_layer_sizes</a:t>
            </a:r>
            <a:r>
              <a:rPr lang="en-US" altLang="zh-CN" sz="1000" dirty="0">
                <a:latin typeface="Consolas" panose="020B0609020204030204" pitchFamily="49" charset="0"/>
              </a:rPr>
              <a:t>': (200, 100), 'regressor__</a:t>
            </a:r>
            <a:r>
              <a:rPr lang="en-US" altLang="zh-CN" sz="1000" dirty="0" err="1">
                <a:latin typeface="Consolas" panose="020B0609020204030204" pitchFamily="49" charset="0"/>
              </a:rPr>
              <a:t>learning_rate_init</a:t>
            </a:r>
            <a:r>
              <a:rPr lang="en-US" altLang="zh-CN" sz="1000" dirty="0">
                <a:latin typeface="Consolas" panose="020B0609020204030204" pitchFamily="49" charset="0"/>
              </a:rPr>
              <a:t>': 0.07602233354654259, '</a:t>
            </a:r>
            <a:r>
              <a:rPr lang="en-US" altLang="zh-CN" sz="1000" dirty="0" err="1">
                <a:latin typeface="Consolas" panose="020B0609020204030204" pitchFamily="49" charset="0"/>
              </a:rPr>
              <a:t>regressor__solver</a:t>
            </a:r>
            <a:r>
              <a:rPr lang="en-US" altLang="zh-CN" sz="1000" dirty="0">
                <a:latin typeface="Consolas" panose="020B0609020204030204" pitchFamily="49" charset="0"/>
              </a:rPr>
              <a:t>': '</a:t>
            </a:r>
            <a:r>
              <a:rPr lang="en-US" altLang="zh-CN" sz="1000" dirty="0" err="1">
                <a:latin typeface="Consolas" panose="020B0609020204030204" pitchFamily="49" charset="0"/>
              </a:rPr>
              <a:t>lbfgs</a:t>
            </a:r>
            <a:r>
              <a:rPr lang="en-US" altLang="zh-CN" sz="1000" dirty="0">
                <a:latin typeface="Consolas" panose="020B0609020204030204" pitchFamily="49" charset="0"/>
              </a:rPr>
              <a:t>’}</a:t>
            </a:r>
          </a:p>
          <a:p>
            <a:endParaRPr lang="pt-BR" altLang="zh-CN" sz="1000" dirty="0">
              <a:latin typeface="Alte DIN 1451 Mittelschrift gep" panose="020B0603020202020204" pitchFamily="34" charset="0"/>
            </a:endParaRP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MAPE: 335.4517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R²: 0.9994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RMSE: 2.1308</a:t>
            </a:r>
            <a:endParaRPr lang="zh-CN" altLang="en-US" sz="2000" dirty="0">
              <a:latin typeface="Alte DIN 1451 Mittelschrift gep" panose="020B0603020202020204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3D2F568-C28A-6F84-C04D-D4D27E71A7A0}"/>
              </a:ext>
            </a:extLst>
          </p:cNvPr>
          <p:cNvSpPr txBox="1"/>
          <p:nvPr/>
        </p:nvSpPr>
        <p:spPr>
          <a:xfrm>
            <a:off x="7074794" y="3535136"/>
            <a:ext cx="4344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引入</a:t>
            </a:r>
            <a:r>
              <a:rPr lang="en-US" altLang="zh-CN" dirty="0" err="1"/>
              <a:t>RandomizedSearchCV</a:t>
            </a:r>
            <a:r>
              <a:rPr lang="zh-CN" altLang="en-US" dirty="0"/>
              <a:t>自动搜索参数</a:t>
            </a:r>
            <a:endParaRPr lang="en-US" altLang="zh-CN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5B88A30-28A4-B505-6102-940CCBBB2FF3}"/>
              </a:ext>
            </a:extLst>
          </p:cNvPr>
          <p:cNvSpPr txBox="1"/>
          <p:nvPr/>
        </p:nvSpPr>
        <p:spPr>
          <a:xfrm>
            <a:off x="7074793" y="598859"/>
            <a:ext cx="4344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手动调参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209831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5DC470-C048-DCC2-9136-8CD8E9D1A6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>
            <a:extLst>
              <a:ext uri="{FF2B5EF4-FFF2-40B4-BE49-F238E27FC236}">
                <a16:creationId xmlns:a16="http://schemas.microsoft.com/office/drawing/2014/main" id="{AF246882-2000-D1C9-0133-2AF7B206346F}"/>
              </a:ext>
            </a:extLst>
          </p:cNvPr>
          <p:cNvSpPr txBox="1"/>
          <p:nvPr/>
        </p:nvSpPr>
        <p:spPr>
          <a:xfrm>
            <a:off x="1" y="1196812"/>
            <a:ext cx="1219200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Predicting runtime for Matrix_Multiply on Cortex-R5F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Test size: 0.3, Lower bound: 0.5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Method: mlp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1: MAPE=0.0652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R2=0.9982, RMSE=4.7590 (s), RMSE%_mean=4.24%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RMSE%_range=1.27%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N=28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2: MAPE=0.1091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R2=0.9966, RMSE=6.2106 (s), RMSE%_mean=6.93%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RMSE%_range=1.66%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N=28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6: MAPE=0.0907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R2=0.9986, RMSE=4.0178 (s), RMSE%_mean=4.17%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RMSE%_range=1.17%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N=28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42: MAPE=0.0760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R2=0.9996, RMSE=1.9081 (s), RMSE%_mean=2.27%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RMSE%_range=0.55%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N=28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123: MAPE=0.0646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R2=0.9969, RMSE=5.6927 (s), RMSE%_mean=4.91%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RMSE%_range=1.71%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N=28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2025: MAPE=0.0717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R2=0.9988, RMSE=4.0340 (s), RMSE%_mean=3.65%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RMSE%_range=1.08%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N=28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33550336: MAPE=0.1117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R2=0.9986, RMSE=4.4941 (s), RMSE%_mean=4.25%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RMSE%_range=1.20%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N=28</a:t>
            </a:r>
          </a:p>
          <a:p>
            <a:endParaRPr lang="en-US" altLang="zh-CN" sz="1400">
              <a:latin typeface="Consolas" panose="020B0609020204030204" pitchFamily="49" charset="0"/>
              <a:ea typeface="+mj-ea"/>
              <a:cs typeface="+mj-cs"/>
            </a:endParaRP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MAPE: 0.0841 ± 0.0199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R2:   0.9982 ± 0.0011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RMSE: 4.4452 ± 1.3882 (s)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RMSE%_mean: 4.35% ± 1.41%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RMSE%_range: 1.23% ± 0.39%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  <a:endParaRPr lang="zh-CN" altLang="en-US" sz="1400">
              <a:latin typeface="Consolas" panose="020B0609020204030204" pitchFamily="49" charset="0"/>
              <a:ea typeface="+mj-ea"/>
              <a:cs typeface="+mj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BB03D6C-684A-A152-CB16-A7AC1FBF6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0891"/>
            <a:ext cx="10515600" cy="595921"/>
          </a:xfrm>
        </p:spPr>
        <p:txBody>
          <a:bodyPr>
            <a:normAutofit/>
          </a:bodyPr>
          <a:lstStyle/>
          <a:p>
            <a:r>
              <a:rPr lang="zh-CN" altLang="en-US" sz="2800" b="1">
                <a:solidFill>
                  <a:srgbClr val="00B0F0"/>
                </a:solidFill>
                <a:latin typeface="+mn-ea"/>
              </a:rPr>
              <a:t>在运行时间大于</a:t>
            </a:r>
            <a:r>
              <a:rPr lang="en-US" altLang="zh-CN" sz="2800" b="1">
                <a:solidFill>
                  <a:srgbClr val="00B0F0"/>
                </a:solidFill>
                <a:latin typeface="+mn-ea"/>
              </a:rPr>
              <a:t>0.5</a:t>
            </a:r>
            <a:r>
              <a:rPr lang="zh-CN" altLang="en-US" sz="2800" b="1">
                <a:solidFill>
                  <a:srgbClr val="00B0F0"/>
                </a:solidFill>
                <a:latin typeface="+mn-ea"/>
              </a:rPr>
              <a:t>秒的数据上表现良好</a:t>
            </a:r>
            <a:endParaRPr lang="zh-CN" altLang="en-US" sz="280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77100C95-9B6C-5D00-CD0C-C4631A707953}"/>
              </a:ext>
            </a:extLst>
          </p:cNvPr>
          <p:cNvSpPr txBox="1">
            <a:spLocks/>
          </p:cNvSpPr>
          <p:nvPr/>
        </p:nvSpPr>
        <p:spPr>
          <a:xfrm>
            <a:off x="124096" y="3430893"/>
            <a:ext cx="5616812" cy="5959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altLang="zh-CN" sz="1600" b="1">
              <a:solidFill>
                <a:srgbClr val="00B0F0"/>
              </a:solidFill>
              <a:latin typeface="+mn-ea"/>
              <a:ea typeface="+mn-ea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44DD62-39FF-6FAC-7BF6-4CF409995372}"/>
              </a:ext>
            </a:extLst>
          </p:cNvPr>
          <p:cNvSpPr/>
          <p:nvPr/>
        </p:nvSpPr>
        <p:spPr>
          <a:xfrm>
            <a:off x="1580083" y="1420165"/>
            <a:ext cx="1864158" cy="31353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标题 1">
            <a:extLst>
              <a:ext uri="{FF2B5EF4-FFF2-40B4-BE49-F238E27FC236}">
                <a16:creationId xmlns:a16="http://schemas.microsoft.com/office/drawing/2014/main" id="{E38CF7EA-A703-B182-57DA-3EDE53C35DA5}"/>
              </a:ext>
            </a:extLst>
          </p:cNvPr>
          <p:cNvSpPr txBox="1">
            <a:spLocks/>
          </p:cNvSpPr>
          <p:nvPr/>
        </p:nvSpPr>
        <p:spPr>
          <a:xfrm>
            <a:off x="124097" y="143056"/>
            <a:ext cx="6950697" cy="457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/>
              <a:t>神经网络回归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0549799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BE0A324E-4F03-1E1C-0F81-CCDE866130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28A8F7-7F19-D411-E0AA-3BDB82580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097" y="143056"/>
            <a:ext cx="6950697" cy="457835"/>
          </a:xfrm>
        </p:spPr>
        <p:txBody>
          <a:bodyPr>
            <a:normAutofit fontScale="90000"/>
          </a:bodyPr>
          <a:lstStyle/>
          <a:p>
            <a:r>
              <a:rPr lang="zh-CN" altLang="en-US" sz="2800" dirty="0"/>
              <a:t>神经网络回归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D690701-8AA6-A719-41BB-1633DFAE28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097" y="600891"/>
            <a:ext cx="3912326" cy="2934244"/>
          </a:xfrm>
          <a:prstGeom prst="rect">
            <a:avLst/>
          </a:prstGeom>
        </p:spPr>
      </p:pic>
      <p:sp>
        <p:nvSpPr>
          <p:cNvPr id="8" name="标题 1">
            <a:extLst>
              <a:ext uri="{FF2B5EF4-FFF2-40B4-BE49-F238E27FC236}">
                <a16:creationId xmlns:a16="http://schemas.microsoft.com/office/drawing/2014/main" id="{B3EFC040-718C-9FF3-20AE-B622C984C3F2}"/>
              </a:ext>
            </a:extLst>
          </p:cNvPr>
          <p:cNvSpPr txBox="1">
            <a:spLocks/>
          </p:cNvSpPr>
          <p:nvPr/>
        </p:nvSpPr>
        <p:spPr>
          <a:xfrm>
            <a:off x="4036422" y="598859"/>
            <a:ext cx="2738845" cy="25933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000" dirty="0">
                <a:latin typeface="Consolas" panose="020B0609020204030204" pitchFamily="49" charset="0"/>
              </a:rPr>
              <a:t>Best params (</a:t>
            </a:r>
            <a:r>
              <a:rPr lang="en-US" altLang="zh-CN" sz="1000" dirty="0" err="1">
                <a:latin typeface="Consolas" panose="020B0609020204030204" pitchFamily="49" charset="0"/>
              </a:rPr>
              <a:t>mlp_tuned</a:t>
            </a:r>
            <a:r>
              <a:rPr lang="en-US" altLang="zh-CN" sz="1000" dirty="0">
                <a:latin typeface="Consolas" panose="020B0609020204030204" pitchFamily="49" charset="0"/>
              </a:rPr>
              <a:t>): {'</a:t>
            </a:r>
            <a:r>
              <a:rPr lang="en-US" altLang="zh-CN" sz="1000" dirty="0" err="1">
                <a:latin typeface="Consolas" panose="020B0609020204030204" pitchFamily="49" charset="0"/>
              </a:rPr>
              <a:t>regressor__activation</a:t>
            </a:r>
            <a:r>
              <a:rPr lang="en-US" altLang="zh-CN" sz="1000" dirty="0">
                <a:latin typeface="Consolas" panose="020B0609020204030204" pitchFamily="49" charset="0"/>
              </a:rPr>
              <a:t>': '</a:t>
            </a:r>
            <a:r>
              <a:rPr lang="en-US" altLang="zh-CN" sz="1000" dirty="0" err="1">
                <a:latin typeface="Consolas" panose="020B0609020204030204" pitchFamily="49" charset="0"/>
              </a:rPr>
              <a:t>relu</a:t>
            </a:r>
            <a:r>
              <a:rPr lang="en-US" altLang="zh-CN" sz="1000" dirty="0">
                <a:latin typeface="Consolas" panose="020B0609020204030204" pitchFamily="49" charset="0"/>
              </a:rPr>
              <a:t>', '</a:t>
            </a:r>
            <a:r>
              <a:rPr lang="en-US" altLang="zh-CN" sz="1000" dirty="0" err="1">
                <a:latin typeface="Consolas" panose="020B0609020204030204" pitchFamily="49" charset="0"/>
              </a:rPr>
              <a:t>regressor__alpha</a:t>
            </a:r>
            <a:r>
              <a:rPr lang="en-US" altLang="zh-CN" sz="1000" dirty="0">
                <a:latin typeface="Consolas" panose="020B0609020204030204" pitchFamily="49" charset="0"/>
              </a:rPr>
              <a:t>': 0.006680351314068706, 'regressor__</a:t>
            </a:r>
            <a:r>
              <a:rPr lang="en-US" altLang="zh-CN" sz="1000" dirty="0" err="1">
                <a:latin typeface="Consolas" panose="020B0609020204030204" pitchFamily="49" charset="0"/>
              </a:rPr>
              <a:t>hidden_layer_sizes</a:t>
            </a:r>
            <a:r>
              <a:rPr lang="en-US" altLang="zh-CN" sz="1000" dirty="0">
                <a:latin typeface="Consolas" panose="020B0609020204030204" pitchFamily="49" charset="0"/>
              </a:rPr>
              <a:t>': (200, 100), 'regressor__</a:t>
            </a:r>
            <a:r>
              <a:rPr lang="en-US" altLang="zh-CN" sz="1000" dirty="0" err="1">
                <a:latin typeface="Consolas" panose="020B0609020204030204" pitchFamily="49" charset="0"/>
              </a:rPr>
              <a:t>learning_rate_init</a:t>
            </a:r>
            <a:r>
              <a:rPr lang="en-US" altLang="zh-CN" sz="1000" dirty="0">
                <a:latin typeface="Consolas" panose="020B0609020204030204" pitchFamily="49" charset="0"/>
              </a:rPr>
              <a:t>': 0.07602233354654259, '</a:t>
            </a:r>
            <a:r>
              <a:rPr lang="en-US" altLang="zh-CN" sz="1000" dirty="0" err="1">
                <a:latin typeface="Consolas" panose="020B0609020204030204" pitchFamily="49" charset="0"/>
              </a:rPr>
              <a:t>regressor__solver</a:t>
            </a:r>
            <a:r>
              <a:rPr lang="en-US" altLang="zh-CN" sz="1000" dirty="0">
                <a:latin typeface="Consolas" panose="020B0609020204030204" pitchFamily="49" charset="0"/>
              </a:rPr>
              <a:t>': '</a:t>
            </a:r>
            <a:r>
              <a:rPr lang="en-US" altLang="zh-CN" sz="1000" dirty="0" err="1">
                <a:latin typeface="Consolas" panose="020B0609020204030204" pitchFamily="49" charset="0"/>
              </a:rPr>
              <a:t>lbfgs</a:t>
            </a:r>
            <a:r>
              <a:rPr lang="en-US" altLang="zh-CN" sz="1000" dirty="0">
                <a:latin typeface="Consolas" panose="020B0609020204030204" pitchFamily="49" charset="0"/>
              </a:rPr>
              <a:t>’}</a:t>
            </a:r>
          </a:p>
          <a:p>
            <a:endParaRPr lang="pt-BR" altLang="zh-CN" sz="1000" dirty="0">
              <a:latin typeface="Alte DIN 1451 Mittelschrift gep" panose="020B0603020202020204" pitchFamily="34" charset="0"/>
            </a:endParaRP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MAPE: 46.8010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R²: 0.9995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RMSE: 3.9219</a:t>
            </a:r>
            <a:endParaRPr lang="zh-CN" altLang="en-US" sz="2000" dirty="0">
              <a:latin typeface="Alte DIN 1451 Mittelschrift gep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4710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C17D2B-106C-9D63-A1B8-9637171F76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>
            <a:extLst>
              <a:ext uri="{FF2B5EF4-FFF2-40B4-BE49-F238E27FC236}">
                <a16:creationId xmlns:a16="http://schemas.microsoft.com/office/drawing/2014/main" id="{9542B66A-FABE-7788-241A-29A20FD0F880}"/>
              </a:ext>
            </a:extLst>
          </p:cNvPr>
          <p:cNvSpPr txBox="1"/>
          <p:nvPr/>
        </p:nvSpPr>
        <p:spPr>
          <a:xfrm>
            <a:off x="1" y="1196812"/>
            <a:ext cx="1219200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Predicting runtime for KF on Cortex-R5F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Test size: 0.3, Lower bound: 0.5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Method: mlp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1: MAPE=0.0671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R2=0.9980, RMSE=9.9251 (s), RMSE%_mean=4.36%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RMSE%_range=1.32%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N=29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2: MAPE=0.1114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R2=0.9969, RMSE=12.1973 (s), RMSE%_mean=6.57%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RMSE%_range=1.63%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N=29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6: MAPE=0.0675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R2=0.9993, RMSE=5.6438 (s), RMSE%_mean=3.23%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RMSE%_range=0.84%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N=29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42: MAPE=0.1070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R2=0.9969, RMSE=11.4985 (s), RMSE%_mean=6.46%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RMSE%_range=1.61%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N=29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123: MAPE=0.0752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R2=0.9971, RMSE=10.9083 (s), RMSE%_mean=5.79%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RMSE%_range=1.72%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N=29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2025: MAPE=0.0995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R2=0.9989, RMSE=6.8675 (s), RMSE%_mean=3.56%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RMSE%_range=1.05%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N=29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33550336: MAPE=0.1035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R2=0.9968, RMSE=12.5540 (s), RMSE%_mean=6.28%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RMSE%_range=1.68%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N=29</a:t>
            </a:r>
          </a:p>
          <a:p>
            <a:endParaRPr lang="en-US" altLang="zh-CN" sz="1400">
              <a:latin typeface="Consolas" panose="020B0609020204030204" pitchFamily="49" charset="0"/>
              <a:ea typeface="+mj-ea"/>
              <a:cs typeface="+mj-cs"/>
            </a:endParaRP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MAPE: 0.0902 ± 0.0194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R2:   0.9977 ± 0.0010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RMSE: 9.9421 ± 2.6830 (s)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RMSE%_mean: 5.18% ± 1.43%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RMSE%_range: 1.41% ± 0.34%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  <a:endParaRPr lang="zh-CN" altLang="en-US" sz="1400">
              <a:latin typeface="Consolas" panose="020B0609020204030204" pitchFamily="49" charset="0"/>
              <a:ea typeface="+mj-ea"/>
              <a:cs typeface="+mj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AF03D57-4E55-970D-569D-DD0F00B0A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0891"/>
            <a:ext cx="10515600" cy="595921"/>
          </a:xfrm>
        </p:spPr>
        <p:txBody>
          <a:bodyPr>
            <a:normAutofit/>
          </a:bodyPr>
          <a:lstStyle/>
          <a:p>
            <a:r>
              <a:rPr lang="zh-CN" altLang="en-US" sz="2800" b="1">
                <a:solidFill>
                  <a:srgbClr val="00B0F0"/>
                </a:solidFill>
                <a:latin typeface="+mn-ea"/>
              </a:rPr>
              <a:t>在运行时间大于</a:t>
            </a:r>
            <a:r>
              <a:rPr lang="en-US" altLang="zh-CN" sz="2800" b="1">
                <a:solidFill>
                  <a:srgbClr val="00B0F0"/>
                </a:solidFill>
                <a:latin typeface="+mn-ea"/>
              </a:rPr>
              <a:t>0.5</a:t>
            </a:r>
            <a:r>
              <a:rPr lang="zh-CN" altLang="en-US" sz="2800" b="1">
                <a:solidFill>
                  <a:srgbClr val="00B0F0"/>
                </a:solidFill>
                <a:latin typeface="+mn-ea"/>
              </a:rPr>
              <a:t>秒的数据上表现良好</a:t>
            </a:r>
            <a:endParaRPr lang="zh-CN" altLang="en-US" sz="280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BF02F330-C656-1D2A-5300-1A68DF8816E7}"/>
              </a:ext>
            </a:extLst>
          </p:cNvPr>
          <p:cNvSpPr txBox="1">
            <a:spLocks/>
          </p:cNvSpPr>
          <p:nvPr/>
        </p:nvSpPr>
        <p:spPr>
          <a:xfrm>
            <a:off x="124096" y="3430893"/>
            <a:ext cx="5616812" cy="5959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altLang="zh-CN" sz="1600" b="1">
              <a:solidFill>
                <a:srgbClr val="00B0F0"/>
              </a:solidFill>
              <a:latin typeface="+mn-ea"/>
              <a:ea typeface="+mn-ea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9AB6055-DF54-4464-0CF8-A836DCD44045}"/>
              </a:ext>
            </a:extLst>
          </p:cNvPr>
          <p:cNvSpPr/>
          <p:nvPr/>
        </p:nvSpPr>
        <p:spPr>
          <a:xfrm>
            <a:off x="1580083" y="1420165"/>
            <a:ext cx="1864158" cy="31353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标题 1">
            <a:extLst>
              <a:ext uri="{FF2B5EF4-FFF2-40B4-BE49-F238E27FC236}">
                <a16:creationId xmlns:a16="http://schemas.microsoft.com/office/drawing/2014/main" id="{773A3A34-EF07-4D20-1EBD-C9D0E1538CAA}"/>
              </a:ext>
            </a:extLst>
          </p:cNvPr>
          <p:cNvSpPr txBox="1">
            <a:spLocks/>
          </p:cNvSpPr>
          <p:nvPr/>
        </p:nvSpPr>
        <p:spPr>
          <a:xfrm>
            <a:off x="124097" y="143056"/>
            <a:ext cx="6950697" cy="457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/>
              <a:t>神经网络回归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7324543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A2B3C1D7-B3E3-AD09-C722-B38111E6E2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968676-7CE1-A2B7-49C5-24975D09C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097" y="143056"/>
            <a:ext cx="6950697" cy="457835"/>
          </a:xfrm>
        </p:spPr>
        <p:txBody>
          <a:bodyPr>
            <a:normAutofit fontScale="90000"/>
          </a:bodyPr>
          <a:lstStyle/>
          <a:p>
            <a:r>
              <a:rPr lang="zh-CN" altLang="en-US" sz="2800" dirty="0"/>
              <a:t>神经网络回归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F77262D-7E2B-0D9A-D71D-90D58E677F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097" y="600891"/>
            <a:ext cx="3912325" cy="2934244"/>
          </a:xfrm>
          <a:prstGeom prst="rect">
            <a:avLst/>
          </a:prstGeom>
        </p:spPr>
      </p:pic>
      <p:sp>
        <p:nvSpPr>
          <p:cNvPr id="8" name="标题 1">
            <a:extLst>
              <a:ext uri="{FF2B5EF4-FFF2-40B4-BE49-F238E27FC236}">
                <a16:creationId xmlns:a16="http://schemas.microsoft.com/office/drawing/2014/main" id="{1254D641-4CE2-7FBB-E5DF-622CBB75F7C4}"/>
              </a:ext>
            </a:extLst>
          </p:cNvPr>
          <p:cNvSpPr txBox="1">
            <a:spLocks/>
          </p:cNvSpPr>
          <p:nvPr/>
        </p:nvSpPr>
        <p:spPr>
          <a:xfrm>
            <a:off x="4036422" y="598859"/>
            <a:ext cx="2738845" cy="25933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000" dirty="0">
                <a:latin typeface="Consolas" panose="020B0609020204030204" pitchFamily="49" charset="0"/>
              </a:rPr>
              <a:t>Best params (</a:t>
            </a:r>
            <a:r>
              <a:rPr lang="en-US" altLang="zh-CN" sz="1000" dirty="0" err="1">
                <a:latin typeface="Consolas" panose="020B0609020204030204" pitchFamily="49" charset="0"/>
              </a:rPr>
              <a:t>mlp_tuned</a:t>
            </a:r>
            <a:r>
              <a:rPr lang="en-US" altLang="zh-CN" sz="1000" dirty="0">
                <a:latin typeface="Consolas" panose="020B0609020204030204" pitchFamily="49" charset="0"/>
              </a:rPr>
              <a:t>): {'</a:t>
            </a:r>
            <a:r>
              <a:rPr lang="en-US" altLang="zh-CN" sz="1000" dirty="0" err="1">
                <a:latin typeface="Consolas" panose="020B0609020204030204" pitchFamily="49" charset="0"/>
              </a:rPr>
              <a:t>regressor__activation</a:t>
            </a:r>
            <a:r>
              <a:rPr lang="en-US" altLang="zh-CN" sz="1000" dirty="0">
                <a:latin typeface="Consolas" panose="020B0609020204030204" pitchFamily="49" charset="0"/>
              </a:rPr>
              <a:t>': 'logistic', '</a:t>
            </a:r>
            <a:r>
              <a:rPr lang="en-US" altLang="zh-CN" sz="1000" dirty="0" err="1">
                <a:latin typeface="Consolas" panose="020B0609020204030204" pitchFamily="49" charset="0"/>
              </a:rPr>
              <a:t>regressor__alpha</a:t>
            </a:r>
            <a:r>
              <a:rPr lang="en-US" altLang="zh-CN" sz="1000" dirty="0">
                <a:latin typeface="Consolas" panose="020B0609020204030204" pitchFamily="49" charset="0"/>
              </a:rPr>
              <a:t>': 0.027638772178671115, 'regressor__</a:t>
            </a:r>
            <a:r>
              <a:rPr lang="en-US" altLang="zh-CN" sz="1000" dirty="0" err="1">
                <a:latin typeface="Consolas" panose="020B0609020204030204" pitchFamily="49" charset="0"/>
              </a:rPr>
              <a:t>hidden_layer_sizes</a:t>
            </a:r>
            <a:r>
              <a:rPr lang="en-US" altLang="zh-CN" sz="1000" dirty="0">
                <a:latin typeface="Consolas" panose="020B0609020204030204" pitchFamily="49" charset="0"/>
              </a:rPr>
              <a:t>': (200, 100), 'regressor__</a:t>
            </a:r>
            <a:r>
              <a:rPr lang="en-US" altLang="zh-CN" sz="1000" dirty="0" err="1">
                <a:latin typeface="Consolas" panose="020B0609020204030204" pitchFamily="49" charset="0"/>
              </a:rPr>
              <a:t>learning_rate_init</a:t>
            </a:r>
            <a:r>
              <a:rPr lang="en-US" altLang="zh-CN" sz="1000" dirty="0">
                <a:latin typeface="Consolas" panose="020B0609020204030204" pitchFamily="49" charset="0"/>
              </a:rPr>
              <a:t>': 0.0251637321277227, '</a:t>
            </a:r>
            <a:r>
              <a:rPr lang="en-US" altLang="zh-CN" sz="1000" dirty="0" err="1">
                <a:latin typeface="Consolas" panose="020B0609020204030204" pitchFamily="49" charset="0"/>
              </a:rPr>
              <a:t>regressor__solver</a:t>
            </a:r>
            <a:r>
              <a:rPr lang="en-US" altLang="zh-CN" sz="1000" dirty="0">
                <a:latin typeface="Consolas" panose="020B0609020204030204" pitchFamily="49" charset="0"/>
              </a:rPr>
              <a:t>': '</a:t>
            </a:r>
            <a:r>
              <a:rPr lang="en-US" altLang="zh-CN" sz="1000" dirty="0" err="1">
                <a:latin typeface="Consolas" panose="020B0609020204030204" pitchFamily="49" charset="0"/>
              </a:rPr>
              <a:t>adam</a:t>
            </a:r>
            <a:r>
              <a:rPr lang="en-US" altLang="zh-CN" sz="1000" dirty="0">
                <a:latin typeface="Consolas" panose="020B0609020204030204" pitchFamily="49" charset="0"/>
              </a:rPr>
              <a:t>’}</a:t>
            </a:r>
          </a:p>
          <a:p>
            <a:endParaRPr lang="pt-BR" altLang="zh-CN" sz="1000" dirty="0">
              <a:latin typeface="Alte DIN 1451 Mittelschrift gep" panose="020B0603020202020204" pitchFamily="34" charset="0"/>
            </a:endParaRP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MAPE: 4376.2991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R²: -0.2491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RMSE: 384.2825</a:t>
            </a:r>
            <a:endParaRPr lang="zh-CN" altLang="en-US" sz="2000" dirty="0">
              <a:latin typeface="Alte DIN 1451 Mittelschrift gep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13658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B89B4F-9BFF-CBFC-78B8-5D08805509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>
            <a:extLst>
              <a:ext uri="{FF2B5EF4-FFF2-40B4-BE49-F238E27FC236}">
                <a16:creationId xmlns:a16="http://schemas.microsoft.com/office/drawing/2014/main" id="{B84EBF79-6DED-6F34-BAFE-59C337E7B4BF}"/>
              </a:ext>
            </a:extLst>
          </p:cNvPr>
          <p:cNvSpPr txBox="1"/>
          <p:nvPr/>
        </p:nvSpPr>
        <p:spPr>
          <a:xfrm>
            <a:off x="1" y="1196812"/>
            <a:ext cx="1219200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Predicting runtime for FFT on Cortex-R5F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Test size: 0.3, Lower bound: 1.0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Method: mlp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1: MAPE=0.0177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R2=0.9994, RMSE=9.6531 (s), RMSE%_mean=3.02%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RMSE%_range=1.13%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N=3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2: MAPE=0.0630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R2=0.9977, RMSE=0.8556 (s), RMSE%_mean=3.68%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RMSE%_range=1.98%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N=3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6: MAPE=0.0785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R2=0.9963, RMSE=10.1727 (s), RMSE%_mean=4.96%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RMSE%_range=2.47%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N=3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42: MAPE=0.0226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R2=1.0000, RMSE=1.0693 (s), RMSE%_mean=0.69%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RMSE%_range=0.26%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N=3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123: MAPE=0.2150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差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R2=1.0000, RMSE=0.4303 (s), RMSE%_mean=0.58%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RMSE%_range=0.22%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N=3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2025: MAPE=0.0339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R2=0.9949, RMSE=2.7062 (s), RMSE%_mean=5.67%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RMSE%_range=2.91%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N=3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33550336: MAPE=0.1885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R2=0.9994, RMSE=8.9620 (s), RMSE%_mean=2.54%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RMSE%_range=1.04%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N=3</a:t>
            </a:r>
          </a:p>
          <a:p>
            <a:endParaRPr lang="en-US" altLang="zh-CN" sz="1400">
              <a:latin typeface="Consolas" panose="020B0609020204030204" pitchFamily="49" charset="0"/>
              <a:ea typeface="+mj-ea"/>
              <a:cs typeface="+mj-cs"/>
            </a:endParaRP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MAPE: 0.0885 ± 0.0807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R2:   0.9982 ± 0.0020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RMSE: 4.8356 ± 4.5219 (s)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RMSE%_mean: 3.02% ± 1.95%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RMSE%_range: 1.43% ± 1.05%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  <a:endParaRPr lang="zh-CN" altLang="en-US" sz="1400">
              <a:latin typeface="Consolas" panose="020B0609020204030204" pitchFamily="49" charset="0"/>
              <a:ea typeface="+mj-ea"/>
              <a:cs typeface="+mj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1F6A3BDC-0D03-0FA5-227F-FFD57ECC0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0891"/>
            <a:ext cx="10515600" cy="595921"/>
          </a:xfrm>
        </p:spPr>
        <p:txBody>
          <a:bodyPr>
            <a:normAutofit/>
          </a:bodyPr>
          <a:lstStyle/>
          <a:p>
            <a:r>
              <a:rPr lang="zh-CN" altLang="en-US" sz="2800" b="1">
                <a:solidFill>
                  <a:srgbClr val="00B0F0"/>
                </a:solidFill>
                <a:latin typeface="+mn-ea"/>
              </a:rPr>
              <a:t>在运行时间大于</a:t>
            </a:r>
            <a:r>
              <a:rPr lang="en-US" altLang="zh-CN" sz="2800" b="1">
                <a:solidFill>
                  <a:srgbClr val="00B0F0"/>
                </a:solidFill>
                <a:latin typeface="+mn-ea"/>
              </a:rPr>
              <a:t>1</a:t>
            </a:r>
            <a:r>
              <a:rPr lang="zh-CN" altLang="en-US" sz="2800" b="1">
                <a:solidFill>
                  <a:srgbClr val="00B0F0"/>
                </a:solidFill>
                <a:latin typeface="+mn-ea"/>
              </a:rPr>
              <a:t>秒的数据上表现良好</a:t>
            </a:r>
            <a:endParaRPr lang="zh-CN" altLang="en-US" sz="280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F98A7956-713C-0D71-047C-139050254AFF}"/>
              </a:ext>
            </a:extLst>
          </p:cNvPr>
          <p:cNvSpPr txBox="1">
            <a:spLocks/>
          </p:cNvSpPr>
          <p:nvPr/>
        </p:nvSpPr>
        <p:spPr>
          <a:xfrm>
            <a:off x="124096" y="3430893"/>
            <a:ext cx="5616812" cy="5959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altLang="zh-CN" sz="1600" b="1">
              <a:solidFill>
                <a:srgbClr val="00B0F0"/>
              </a:solidFill>
              <a:latin typeface="+mn-ea"/>
              <a:ea typeface="+mn-ea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B29EF91-07C6-5DC6-DF45-1058F5B0923F}"/>
              </a:ext>
            </a:extLst>
          </p:cNvPr>
          <p:cNvSpPr/>
          <p:nvPr/>
        </p:nvSpPr>
        <p:spPr>
          <a:xfrm>
            <a:off x="1580083" y="1420165"/>
            <a:ext cx="1864158" cy="31353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标题 1">
            <a:extLst>
              <a:ext uri="{FF2B5EF4-FFF2-40B4-BE49-F238E27FC236}">
                <a16:creationId xmlns:a16="http://schemas.microsoft.com/office/drawing/2014/main" id="{8FC5501C-68CC-2DF9-91BD-C781F8834649}"/>
              </a:ext>
            </a:extLst>
          </p:cNvPr>
          <p:cNvSpPr txBox="1">
            <a:spLocks/>
          </p:cNvSpPr>
          <p:nvPr/>
        </p:nvSpPr>
        <p:spPr>
          <a:xfrm>
            <a:off x="124097" y="143056"/>
            <a:ext cx="6950697" cy="457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/>
              <a:t>神经网络回归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123919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DD9EECF1-6507-DD4B-B156-62FDDA5455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2BFF46-DD9C-94F8-9778-CB9E7AAC9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097" y="143056"/>
            <a:ext cx="6950697" cy="457835"/>
          </a:xfrm>
        </p:spPr>
        <p:txBody>
          <a:bodyPr>
            <a:normAutofit fontScale="90000"/>
          </a:bodyPr>
          <a:lstStyle/>
          <a:p>
            <a:r>
              <a:rPr lang="zh-CN" altLang="en-US" sz="2800" dirty="0"/>
              <a:t>拟合多项式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C259035-F5DA-901D-2D63-63D1A35EC3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097" y="600891"/>
            <a:ext cx="3912326" cy="2934244"/>
          </a:xfrm>
          <a:prstGeom prst="rect">
            <a:avLst/>
          </a:prstGeom>
        </p:spPr>
      </p:pic>
      <p:sp>
        <p:nvSpPr>
          <p:cNvPr id="8" name="标题 1">
            <a:extLst>
              <a:ext uri="{FF2B5EF4-FFF2-40B4-BE49-F238E27FC236}">
                <a16:creationId xmlns:a16="http://schemas.microsoft.com/office/drawing/2014/main" id="{7D98A111-CF32-1FB1-5096-F8E1D66E91AC}"/>
              </a:ext>
            </a:extLst>
          </p:cNvPr>
          <p:cNvSpPr txBox="1">
            <a:spLocks/>
          </p:cNvSpPr>
          <p:nvPr/>
        </p:nvSpPr>
        <p:spPr>
          <a:xfrm>
            <a:off x="4036422" y="598859"/>
            <a:ext cx="2738845" cy="25933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000" dirty="0">
                <a:latin typeface="Consolas" panose="020B0609020204030204" pitchFamily="49" charset="0"/>
              </a:rPr>
              <a:t>poly = </a:t>
            </a:r>
            <a:r>
              <a:rPr lang="en-US" altLang="zh-CN" sz="1000" dirty="0" err="1">
                <a:latin typeface="Consolas" panose="020B0609020204030204" pitchFamily="49" charset="0"/>
              </a:rPr>
              <a:t>PolynomialFeatures</a:t>
            </a:r>
            <a:r>
              <a:rPr lang="en-US" altLang="zh-CN" sz="1000" dirty="0">
                <a:latin typeface="Consolas" panose="020B0609020204030204" pitchFamily="49" charset="0"/>
              </a:rPr>
              <a:t>(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        degree=3, 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        </a:t>
            </a:r>
            <a:r>
              <a:rPr lang="en-US" altLang="zh-CN" sz="1000" dirty="0" err="1">
                <a:latin typeface="Consolas" panose="020B0609020204030204" pitchFamily="49" charset="0"/>
              </a:rPr>
              <a:t>include_bias</a:t>
            </a:r>
            <a:r>
              <a:rPr lang="en-US" altLang="zh-CN" sz="1000" dirty="0">
                <a:latin typeface="Consolas" panose="020B0609020204030204" pitchFamily="49" charset="0"/>
              </a:rPr>
              <a:t>=True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        )</a:t>
            </a:r>
          </a:p>
          <a:p>
            <a:endParaRPr lang="pt-BR" altLang="zh-CN" sz="1000" dirty="0">
              <a:latin typeface="Alte DIN 1451 Mittelschrift gep" panose="020B0603020202020204" pitchFamily="34" charset="0"/>
            </a:endParaRP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MAPE: 2011.0220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R²: 0.9993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RMSE: 2.3611</a:t>
            </a:r>
          </a:p>
          <a:p>
            <a:endParaRPr lang="pt-BR" altLang="zh-CN" sz="2000" dirty="0">
              <a:latin typeface="Alte DIN 1451 Mittelschrift gep" panose="020B0603020202020204" pitchFamily="34" charset="0"/>
            </a:endParaRPr>
          </a:p>
          <a:p>
            <a:r>
              <a:rPr lang="en-US" altLang="zh-CN" sz="1000" dirty="0">
                <a:latin typeface="Consolas" panose="020B0609020204030204" pitchFamily="49" charset="0"/>
              </a:rPr>
              <a:t>T(N) = 5.038849091828685e-07 * N^3 + -0.00013313793040276603 * N^2 + 0.008000656253323172 * N + 0.257575</a:t>
            </a:r>
            <a:endParaRPr lang="zh-CN" altLang="en-US" sz="1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72813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DDC6A2-A8DF-974C-352A-8A9799FE15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>
            <a:extLst>
              <a:ext uri="{FF2B5EF4-FFF2-40B4-BE49-F238E27FC236}">
                <a16:creationId xmlns:a16="http://schemas.microsoft.com/office/drawing/2014/main" id="{3A5B9895-ED5E-C6C5-D945-F6F93CF4CA98}"/>
              </a:ext>
            </a:extLst>
          </p:cNvPr>
          <p:cNvSpPr txBox="1"/>
          <p:nvPr/>
        </p:nvSpPr>
        <p:spPr>
          <a:xfrm>
            <a:off x="1" y="1196812"/>
            <a:ext cx="12192000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Predicting runtime for Matrix_Multiply on Cortex-R5F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Test size: 0.3, Lower bound: 1.0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Method: curve_fit</a:t>
            </a:r>
          </a:p>
          <a:p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拟合公式 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(cubic): T(N) = 4.3226277054994453e-07 * N^3 + -2.0862520794859675e-06 * N^2 + -0.06689848074436114 * N + 12.859605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1: MAPE=0.0680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R2=0.9985, RMSE=3.8106 (s), RMSE%_mean=3.57%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RMSE%_range=1.02%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N=27</a:t>
            </a:r>
          </a:p>
          <a:p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拟合公式 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(cubic): T(N) = 4.2738982693857415e-07 * N^3 + 1.237759618249166e-05 * N^2 + -0.07628695039796836 * N + 14.741285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2: MAPE=0.1919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R2=0.9978, RMSE=5.5002 (s), RMSE%_mean=5.69%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RMSE%_range=1.47%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N=27</a:t>
            </a:r>
          </a:p>
          <a:p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拟合公式 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(cubic): T(N) = 4.678375274448998e-07 * N^3 + -6.839138376553646e-05 * N^2 + -0.02779512715072722 * N + 6.288652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6: MAPE=0.0904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R2=0.9993, RMSE=2.4101 (s), RMSE%_mean=2.87%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RMSE%_range=0.68%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N=27</a:t>
            </a:r>
          </a:p>
          <a:p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拟合公式 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(cubic): T(N) = 4.7207120847748915e-07 * N^3 + -6.279998485335789e-05 * N^2 + -0.03744647693828777 * N + 8.664294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42: MAPE=0.0993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R2=0.9968, RMSE=5.6359 (s), RMSE%_mean=6.22%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RMSE%_range=1.69%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N=27</a:t>
            </a:r>
          </a:p>
          <a:p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拟合公式 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(cubic): T(N) = 4.878052105604081e-07 * N^3 + -9.49400378413378e-05 * N^2 + -0.019700190913805163 * N + 5.738953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123: MAPE=0.0416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R2=0.9994, RMSE=2.6905 (s), RMSE%_mean=2.19%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RMSE%_range=0.78%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N=27</a:t>
            </a:r>
          </a:p>
          <a:p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拟合公式 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(cubic): T(N) = 4.483972283468473e-07 * N^3 + -3.3395435645058386e-05 * N^2 + -0.04756806156590248 * N + 9.756775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2025: MAPE=0.1086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R2=0.9995, RMSE=2.2678 (s), RMSE%_mean=2.10%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RMSE%_range=0.68%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N=27</a:t>
            </a:r>
          </a:p>
          <a:p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拟合公式 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(cubic): T(N) = 4.208773825942904e-07 * N^3 + 2.107791962287693e-05 * N^2 + -0.08085361522447715 * N + 15.338666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33550336: MAPE=0.1885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R2=0.9990, RMSE=3.2330 (s), RMSE%_mean=3.50%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RMSE%_range=0.87%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N=27</a:t>
            </a:r>
          </a:p>
          <a:p>
            <a:endParaRPr lang="en-US" altLang="zh-CN" sz="1400">
              <a:latin typeface="Consolas" panose="020B0609020204030204" pitchFamily="49" charset="0"/>
              <a:ea typeface="+mj-ea"/>
              <a:cs typeface="+mj-cs"/>
            </a:endParaRP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MAPE: 0.1126 ± 0.0574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R2:   0.9986 ± 0.0010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RMSE: 3.6497 ± 1.4104 (s)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RMSE%_mean: 3.73% ± 1.63%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RMSE%_range: 1.03% ± 0.40%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  <a:endParaRPr lang="zh-CN" altLang="en-US" sz="1400">
              <a:latin typeface="Consolas" panose="020B0609020204030204" pitchFamily="49" charset="0"/>
              <a:ea typeface="+mj-ea"/>
              <a:cs typeface="+mj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3505C24F-8E16-65E7-273D-AF0D47C7E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0891"/>
            <a:ext cx="10515600" cy="595921"/>
          </a:xfrm>
        </p:spPr>
        <p:txBody>
          <a:bodyPr>
            <a:normAutofit/>
          </a:bodyPr>
          <a:lstStyle/>
          <a:p>
            <a:r>
              <a:rPr lang="zh-CN" altLang="en-US" sz="2800" b="1">
                <a:solidFill>
                  <a:srgbClr val="00B0F0"/>
                </a:solidFill>
                <a:latin typeface="+mn-ea"/>
              </a:rPr>
              <a:t>在运行时间大于</a:t>
            </a:r>
            <a:r>
              <a:rPr lang="en-US" altLang="zh-CN" sz="2800" b="1">
                <a:solidFill>
                  <a:srgbClr val="00B0F0"/>
                </a:solidFill>
                <a:latin typeface="+mn-ea"/>
              </a:rPr>
              <a:t>1</a:t>
            </a:r>
            <a:r>
              <a:rPr lang="zh-CN" altLang="en-US" sz="2800" b="1">
                <a:solidFill>
                  <a:srgbClr val="00B0F0"/>
                </a:solidFill>
                <a:latin typeface="+mn-ea"/>
              </a:rPr>
              <a:t>秒的数据上表现改善</a:t>
            </a:r>
            <a:endParaRPr lang="zh-CN" altLang="en-US" sz="280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53B5C2BD-9354-39C5-3080-40E6D8B818AA}"/>
              </a:ext>
            </a:extLst>
          </p:cNvPr>
          <p:cNvSpPr txBox="1">
            <a:spLocks/>
          </p:cNvSpPr>
          <p:nvPr/>
        </p:nvSpPr>
        <p:spPr>
          <a:xfrm>
            <a:off x="124096" y="3430893"/>
            <a:ext cx="5616812" cy="5959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altLang="zh-CN" sz="1600" b="1">
              <a:solidFill>
                <a:srgbClr val="00B0F0"/>
              </a:solidFill>
              <a:latin typeface="+mn-ea"/>
              <a:ea typeface="+mn-ea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481B254-F346-D546-9014-F5C96C39294C}"/>
              </a:ext>
            </a:extLst>
          </p:cNvPr>
          <p:cNvSpPr/>
          <p:nvPr/>
        </p:nvSpPr>
        <p:spPr>
          <a:xfrm>
            <a:off x="1580083" y="1420165"/>
            <a:ext cx="1864158" cy="31353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标题 1">
            <a:extLst>
              <a:ext uri="{FF2B5EF4-FFF2-40B4-BE49-F238E27FC236}">
                <a16:creationId xmlns:a16="http://schemas.microsoft.com/office/drawing/2014/main" id="{6B75971B-3C31-B6C0-39B9-4707431C176E}"/>
              </a:ext>
            </a:extLst>
          </p:cNvPr>
          <p:cNvSpPr txBox="1">
            <a:spLocks/>
          </p:cNvSpPr>
          <p:nvPr/>
        </p:nvSpPr>
        <p:spPr>
          <a:xfrm>
            <a:off x="124097" y="143056"/>
            <a:ext cx="6950697" cy="457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/>
              <a:t>拟合多项式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6735679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8430C702-1A76-DC11-56A6-530002205B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D3F7F1-808D-9206-38B1-FA1C98895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097" y="143056"/>
            <a:ext cx="6950697" cy="457835"/>
          </a:xfrm>
        </p:spPr>
        <p:txBody>
          <a:bodyPr>
            <a:normAutofit fontScale="90000"/>
          </a:bodyPr>
          <a:lstStyle/>
          <a:p>
            <a:r>
              <a:rPr lang="zh-CN" altLang="en-US" sz="2800" dirty="0"/>
              <a:t>拟合多项式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2F2D35C-DB79-AAB6-D2D3-3C76FE3730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097" y="600891"/>
            <a:ext cx="3912325" cy="2934244"/>
          </a:xfrm>
          <a:prstGeom prst="rect">
            <a:avLst/>
          </a:prstGeom>
        </p:spPr>
      </p:pic>
      <p:sp>
        <p:nvSpPr>
          <p:cNvPr id="8" name="标题 1">
            <a:extLst>
              <a:ext uri="{FF2B5EF4-FFF2-40B4-BE49-F238E27FC236}">
                <a16:creationId xmlns:a16="http://schemas.microsoft.com/office/drawing/2014/main" id="{1211AB25-CBF2-0C54-3894-7726B5E8C598}"/>
              </a:ext>
            </a:extLst>
          </p:cNvPr>
          <p:cNvSpPr txBox="1">
            <a:spLocks/>
          </p:cNvSpPr>
          <p:nvPr/>
        </p:nvSpPr>
        <p:spPr>
          <a:xfrm>
            <a:off x="4036422" y="598859"/>
            <a:ext cx="2738845" cy="25933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altLang="zh-CN" sz="2000" dirty="0">
                <a:latin typeface="Alte DIN 1451 Mittelschrift gep" panose="020B0603020202020204" pitchFamily="34" charset="0"/>
              </a:rPr>
              <a:t>MAPE: 645.0855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R²: 0.9998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RMSE: 2.5920</a:t>
            </a:r>
          </a:p>
          <a:p>
            <a:endParaRPr lang="pt-BR" altLang="zh-CN" sz="2000" dirty="0">
              <a:latin typeface="Alte DIN 1451 Mittelschrift gep" panose="020B0603020202020204" pitchFamily="34" charset="0"/>
            </a:endParaRPr>
          </a:p>
          <a:p>
            <a:r>
              <a:rPr lang="pt-BR" altLang="zh-CN" sz="1000" dirty="0">
                <a:latin typeface="Consolas" panose="020B0609020204030204" pitchFamily="49" charset="0"/>
              </a:rPr>
              <a:t>T(N) = 1.0143942756480705e-06 * N^3 + -0.00027262610626153634 * N^2 + 0.016611600964441024 * N + 0.669018</a:t>
            </a:r>
            <a:endParaRPr lang="zh-CN" altLang="en-US" sz="1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45042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4374FBB3-B68A-9B41-5700-63CCE9E4E6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5365C6-1FB5-AD5B-ABDB-610D35971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097" y="143056"/>
            <a:ext cx="6950697" cy="457835"/>
          </a:xfrm>
        </p:spPr>
        <p:txBody>
          <a:bodyPr>
            <a:normAutofit fontScale="90000"/>
          </a:bodyPr>
          <a:lstStyle/>
          <a:p>
            <a:r>
              <a:rPr lang="zh-CN" altLang="en-US" sz="2800" dirty="0"/>
              <a:t>拟合多项式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5F791E7-C8DD-1DE1-6A23-149C83366E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097" y="600891"/>
            <a:ext cx="3912325" cy="2934243"/>
          </a:xfrm>
          <a:prstGeom prst="rect">
            <a:avLst/>
          </a:prstGeom>
        </p:spPr>
      </p:pic>
      <p:sp>
        <p:nvSpPr>
          <p:cNvPr id="8" name="标题 1">
            <a:extLst>
              <a:ext uri="{FF2B5EF4-FFF2-40B4-BE49-F238E27FC236}">
                <a16:creationId xmlns:a16="http://schemas.microsoft.com/office/drawing/2014/main" id="{8D4129F2-45CE-E96F-B37F-A9D6A4185685}"/>
              </a:ext>
            </a:extLst>
          </p:cNvPr>
          <p:cNvSpPr txBox="1">
            <a:spLocks/>
          </p:cNvSpPr>
          <p:nvPr/>
        </p:nvSpPr>
        <p:spPr>
          <a:xfrm>
            <a:off x="4036422" y="598859"/>
            <a:ext cx="2738845" cy="25933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altLang="zh-CN" sz="2000" dirty="0">
                <a:latin typeface="Alte DIN 1451 Mittelschrift gep" panose="020B0603020202020204" pitchFamily="34" charset="0"/>
              </a:rPr>
              <a:t>MAPE: 50.0670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R²: 1.0000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RMSE: 0.5282</a:t>
            </a:r>
          </a:p>
          <a:p>
            <a:endParaRPr lang="pt-BR" altLang="zh-CN" sz="2000" dirty="0">
              <a:latin typeface="Alte DIN 1451 Mittelschrift gep" panose="020B0603020202020204" pitchFamily="34" charset="0"/>
            </a:endParaRPr>
          </a:p>
          <a:p>
            <a:r>
              <a:rPr lang="pt-BR" altLang="zh-CN" sz="1000" dirty="0">
                <a:latin typeface="Consolas" panose="020B0609020204030204" pitchFamily="49" charset="0"/>
              </a:rPr>
              <a:t>T(N) = 4.933307294951645e-07 * N log2(N) + 0.003611</a:t>
            </a:r>
            <a:endParaRPr lang="zh-CN" altLang="en-US" sz="1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9023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59A636-633D-2CAD-1164-D524388DE2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8" y="49498"/>
            <a:ext cx="7497431" cy="922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/>
              <a:t>MAPE</a:t>
            </a:r>
            <a:r>
              <a:rPr lang="zh-CN" altLang="en-US" sz="2000"/>
              <a:t>（</a:t>
            </a:r>
            <a:r>
              <a:rPr lang="en-US" altLang="zh-CN" sz="2000"/>
              <a:t>Mean Absolute Percentage Error</a:t>
            </a:r>
            <a:r>
              <a:rPr lang="zh-CN" altLang="en-US" sz="2000"/>
              <a:t>，平均绝对百分比误差）</a:t>
            </a:r>
            <a:endParaRPr lang="en-US" altLang="zh-CN" sz="2000"/>
          </a:p>
          <a:p>
            <a:pPr marL="0" indent="0">
              <a:buNone/>
            </a:pPr>
            <a:r>
              <a:rPr lang="zh-CN" altLang="en-US" sz="2000"/>
              <a:t>误差占真实值的百分比，结果以百分数表示（例如 </a:t>
            </a:r>
            <a:r>
              <a:rPr lang="en-US" altLang="zh-CN" sz="2000"/>
              <a:t>10%</a:t>
            </a:r>
            <a:r>
              <a:rPr lang="zh-CN" altLang="en-US" sz="2000"/>
              <a:t>）。</a:t>
            </a:r>
            <a:endParaRPr lang="en-US" altLang="zh-CN" sz="200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2841308-5D08-AA82-E17B-D2FC52AE67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3149" y="1225"/>
            <a:ext cx="4648849" cy="124794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A79D5B7F-8D5E-EB3C-0B26-5D403BD46347}"/>
                  </a:ext>
                </a:extLst>
              </p:cNvPr>
              <p:cNvSpPr txBox="1"/>
              <p:nvPr/>
            </p:nvSpPr>
            <p:spPr>
              <a:xfrm>
                <a:off x="45717" y="2639039"/>
                <a:ext cx="7883247" cy="22467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2000"/>
                  <a:t>RMSE</a:t>
                </a:r>
                <a:r>
                  <a:rPr lang="zh-CN" altLang="en-US" sz="2000"/>
                  <a:t>（</a:t>
                </a:r>
                <a:r>
                  <a:rPr lang="en-US" altLang="zh-CN" sz="2000"/>
                  <a:t>Root Mean Squared Error</a:t>
                </a:r>
                <a:r>
                  <a:rPr lang="zh-CN" altLang="en-US" sz="2000"/>
                  <a:t>，均方根误差）</a:t>
                </a:r>
                <a:endParaRPr lang="en-US" altLang="zh-CN" sz="2000"/>
              </a:p>
              <a:p>
                <a:r>
                  <a:rPr lang="zh-CN" altLang="en-US" sz="2000"/>
                  <a:t>误差的标准差式度量，单位与原始 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zh-CN" altLang="en-US" sz="2000"/>
                  <a:t>相同。对大误差（</a:t>
                </a:r>
                <a:r>
                  <a:rPr lang="en-US" altLang="zh-CN" sz="2000"/>
                  <a:t>outliers</a:t>
                </a:r>
                <a:r>
                  <a:rPr lang="zh-CN" altLang="en-US" sz="2000"/>
                  <a:t>）惩罚更重（平方项）。</a:t>
                </a:r>
                <a:endParaRPr lang="en-US" altLang="zh-CN" sz="2000"/>
              </a:p>
              <a:p>
                <a:endParaRPr lang="en-US" altLang="zh-CN" sz="2000"/>
              </a:p>
              <a:p>
                <a:r>
                  <a:rPr lang="en-US" altLang="zh-CN" sz="2000"/>
                  <a:t>RMSE%_mean</a:t>
                </a:r>
                <a:r>
                  <a:rPr lang="zh-CN" altLang="en-US" sz="2000"/>
                  <a:t>：</a:t>
                </a:r>
                <a:r>
                  <a:rPr lang="en-US" altLang="zh-CN" sz="2000"/>
                  <a:t>RMSE</a:t>
                </a:r>
                <a:r>
                  <a:rPr lang="zh-CN" altLang="en-US" sz="2000"/>
                  <a:t>相对于数据均值的百分比</a:t>
                </a:r>
                <a:endParaRPr lang="en-US" altLang="zh-CN" sz="2000"/>
              </a:p>
              <a:p>
                <a:pPr marL="0" indent="0">
                  <a:buNone/>
                </a:pPr>
                <a:r>
                  <a:rPr lang="en-US" altLang="zh-CN" sz="2000"/>
                  <a:t>RMSE%_range</a:t>
                </a:r>
                <a:r>
                  <a:rPr lang="zh-CN" altLang="en-US" sz="2000"/>
                  <a:t>：</a:t>
                </a:r>
                <a:r>
                  <a:rPr lang="en-US" altLang="zh-CN" sz="2000"/>
                  <a:t>RMSE</a:t>
                </a:r>
                <a:r>
                  <a:rPr lang="zh-CN" altLang="en-US" sz="2000"/>
                  <a:t>相对于观测范围（数据最大值与最小值之差）的百分比</a:t>
                </a:r>
                <a:endParaRPr lang="en-US" altLang="zh-CN" sz="200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A79D5B7F-8D5E-EB3C-0B26-5D403BD463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17" y="2639039"/>
                <a:ext cx="7883247" cy="2246769"/>
              </a:xfrm>
              <a:prstGeom prst="rect">
                <a:avLst/>
              </a:prstGeom>
              <a:blipFill>
                <a:blip r:embed="rId3"/>
                <a:stretch>
                  <a:fillRect l="-773" t="-1630" r="-773" b="-40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本框 8">
            <a:extLst>
              <a:ext uri="{FF2B5EF4-FFF2-40B4-BE49-F238E27FC236}">
                <a16:creationId xmlns:a16="http://schemas.microsoft.com/office/drawing/2014/main" id="{C397A9AA-850F-CA7E-815B-62A3BB886FA6}"/>
              </a:ext>
            </a:extLst>
          </p:cNvPr>
          <p:cNvSpPr txBox="1"/>
          <p:nvPr/>
        </p:nvSpPr>
        <p:spPr>
          <a:xfrm>
            <a:off x="1" y="1297447"/>
            <a:ext cx="754314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/>
              <a:t>R2</a:t>
            </a:r>
            <a:r>
              <a:rPr lang="zh-CN" altLang="en-US" sz="2000"/>
              <a:t>（决定系数，</a:t>
            </a:r>
            <a:r>
              <a:rPr lang="en-US" altLang="zh-CN" sz="2000"/>
              <a:t>coefficient of determination</a:t>
            </a:r>
            <a:r>
              <a:rPr lang="zh-CN" altLang="en-US" sz="2000"/>
              <a:t>）</a:t>
            </a:r>
            <a:endParaRPr lang="en-US" altLang="zh-CN" sz="2000"/>
          </a:p>
          <a:p>
            <a:r>
              <a:rPr lang="zh-CN" altLang="en-US" sz="2000"/>
              <a:t>被模型解释的方差比例（</a:t>
            </a:r>
            <a:r>
              <a:rPr lang="en-US" altLang="zh-CN" sz="2000"/>
              <a:t>0–1</a:t>
            </a:r>
            <a:r>
              <a:rPr lang="zh-CN" altLang="en-US" sz="2000"/>
              <a:t>通常表示解释能力，但也可为负，表示模型比用均值预测更差）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A7843555-E18B-1C4A-9A09-04A0DDBA25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9018" y="1249174"/>
            <a:ext cx="3477110" cy="1286054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BDB93B68-8464-093D-C904-DE559DCCB6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28965" y="2535228"/>
            <a:ext cx="3877216" cy="1533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7990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5AC0C3-74E5-D548-4336-0E599E66F8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>
            <a:extLst>
              <a:ext uri="{FF2B5EF4-FFF2-40B4-BE49-F238E27FC236}">
                <a16:creationId xmlns:a16="http://schemas.microsoft.com/office/drawing/2014/main" id="{35ADB0B2-612D-6CCF-1499-551F4EF88063}"/>
              </a:ext>
            </a:extLst>
          </p:cNvPr>
          <p:cNvSpPr txBox="1"/>
          <p:nvPr/>
        </p:nvSpPr>
        <p:spPr>
          <a:xfrm>
            <a:off x="1" y="1196812"/>
            <a:ext cx="12192000" cy="5047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Predicting runtime for FFT on Cortex-R5F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Test size: 0.3, Lower bound: 0.1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Method: curve_fit</a:t>
            </a:r>
          </a:p>
          <a:p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拟合公式 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(fft): T(N) = 4.927300161370875e-07 * N log2(N) + 0.089903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1: MAPE=0.0685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R2=1.0000, RMSE=0.0793 (s), RMSE%_mean=0.16%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RMSE%_range=0.04%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N=4</a:t>
            </a:r>
          </a:p>
          <a:p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拟合公式 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(fft): T(N) = 4.927320933295469e-07 * N log2(N) + 0.087347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2: MAPE=0.2005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差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R2=1.0000, RMSE=0.0739 (s), RMSE%_mean=0.14%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RMSE%_range=0.04%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N=4</a:t>
            </a:r>
          </a:p>
          <a:p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拟合公式 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(fft): T(N) = 4.926476771558109e-07 * N log2(N) + 0.060783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6: MAPE=0.0296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R2=1.0000, RMSE=0.2700 (s), RMSE%_mean=0.23%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RMSE%_range=0.07%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N=4</a:t>
            </a:r>
          </a:p>
          <a:p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拟合公式 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(fft): T(N) = 4.926533533078908e-07 * N log2(N) + 0.040025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42: MAPE=0.0866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R2=1.0000, RMSE=0.2892 (s), RMSE%_mean=0.21%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RMSE%_range=0.07%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N=4</a:t>
            </a:r>
          </a:p>
          <a:p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拟合公式 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(fft): T(N) = 4.927370737719805e-07 * N log2(N) + 0.080887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123: MAPE=0.1827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R2=1.0000, RMSE=0.0652 (s), RMSE%_mean=0.12%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RMSE%_range=0.03%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N=4</a:t>
            </a:r>
          </a:p>
          <a:p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拟合公式 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(fft): T(N) = 4.927444768636933e-07 * N log2(N) + 0.074904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2025: MAPE=0.0814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R2=1.0000, RMSE=0.0732 (s), RMSE%_mean=0.24%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RMSE%_range=0.08%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N=4</a:t>
            </a:r>
          </a:p>
          <a:p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拟合公式 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(fft): T(N) = 4.927454979837824e-07 * N log2(N) + 0.069270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33550336: MAPE=0.0142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R2=1.0000, RMSE=0.0533 (s), RMSE%_mean=0.08%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RMSE%_range=0.03%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N=4        </a:t>
            </a:r>
          </a:p>
          <a:p>
            <a:endParaRPr lang="en-US" altLang="zh-CN" sz="1400">
              <a:latin typeface="Consolas" panose="020B0609020204030204" pitchFamily="49" charset="0"/>
              <a:ea typeface="+mj-ea"/>
              <a:cs typeface="+mj-cs"/>
            </a:endParaRP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MAPE: 0.0948 ± 0.0714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R2:   1.0000 ± 0.0000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RMSE: 0.1292 ± 0.1032 (s)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RMSE%_mean: 0.17% ± 0.06%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RMSE%_range: 0.05% ± 0.02%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  <a:endParaRPr lang="zh-CN" altLang="en-US" sz="1400">
              <a:latin typeface="Consolas" panose="020B0609020204030204" pitchFamily="49" charset="0"/>
              <a:ea typeface="+mj-ea"/>
              <a:cs typeface="+mj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E81EB5E-622E-6BFF-0CC1-A430B6F23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0891"/>
            <a:ext cx="10515600" cy="595921"/>
          </a:xfrm>
        </p:spPr>
        <p:txBody>
          <a:bodyPr>
            <a:normAutofit/>
          </a:bodyPr>
          <a:lstStyle/>
          <a:p>
            <a:r>
              <a:rPr lang="zh-CN" altLang="en-US" sz="2800" b="1">
                <a:solidFill>
                  <a:srgbClr val="00B0F0"/>
                </a:solidFill>
                <a:latin typeface="+mn-ea"/>
              </a:rPr>
              <a:t>在运行时间大于</a:t>
            </a:r>
            <a:r>
              <a:rPr lang="en-US" altLang="zh-CN" sz="2800" b="1">
                <a:solidFill>
                  <a:srgbClr val="00B0F0"/>
                </a:solidFill>
                <a:latin typeface="+mn-ea"/>
              </a:rPr>
              <a:t>0.1</a:t>
            </a:r>
            <a:r>
              <a:rPr lang="zh-CN" altLang="en-US" sz="2800" b="1">
                <a:solidFill>
                  <a:srgbClr val="00B0F0"/>
                </a:solidFill>
                <a:latin typeface="+mn-ea"/>
              </a:rPr>
              <a:t>秒的数据上表现改善</a:t>
            </a:r>
            <a:endParaRPr lang="zh-CN" altLang="en-US" sz="280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684ADCF1-768C-2D31-2090-B91818B3B113}"/>
              </a:ext>
            </a:extLst>
          </p:cNvPr>
          <p:cNvSpPr txBox="1">
            <a:spLocks/>
          </p:cNvSpPr>
          <p:nvPr/>
        </p:nvSpPr>
        <p:spPr>
          <a:xfrm>
            <a:off x="124096" y="3430893"/>
            <a:ext cx="5616812" cy="5959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altLang="zh-CN" sz="1600" b="1">
              <a:solidFill>
                <a:srgbClr val="00B0F0"/>
              </a:solidFill>
              <a:latin typeface="+mn-ea"/>
              <a:ea typeface="+mn-ea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3CD7ECE-6D31-D6A5-C27D-32EE8D1ACCCB}"/>
              </a:ext>
            </a:extLst>
          </p:cNvPr>
          <p:cNvSpPr/>
          <p:nvPr/>
        </p:nvSpPr>
        <p:spPr>
          <a:xfrm>
            <a:off x="1580083" y="1420165"/>
            <a:ext cx="1864158" cy="31353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标题 1">
            <a:extLst>
              <a:ext uri="{FF2B5EF4-FFF2-40B4-BE49-F238E27FC236}">
                <a16:creationId xmlns:a16="http://schemas.microsoft.com/office/drawing/2014/main" id="{994546F7-B6F6-8E3B-516B-906625583604}"/>
              </a:ext>
            </a:extLst>
          </p:cNvPr>
          <p:cNvSpPr txBox="1">
            <a:spLocks/>
          </p:cNvSpPr>
          <p:nvPr/>
        </p:nvSpPr>
        <p:spPr>
          <a:xfrm>
            <a:off x="124097" y="143056"/>
            <a:ext cx="6950697" cy="457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/>
              <a:t>拟合多项式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2846754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650A82F3-3561-7555-429B-B9EB0A9228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79DEFA-C841-7196-F1C0-27C0F7414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097" y="143056"/>
            <a:ext cx="6950697" cy="457835"/>
          </a:xfrm>
        </p:spPr>
        <p:txBody>
          <a:bodyPr>
            <a:normAutofit fontScale="90000"/>
          </a:bodyPr>
          <a:lstStyle/>
          <a:p>
            <a:r>
              <a:rPr lang="en-US" altLang="zh-CN" sz="2800" dirty="0" err="1"/>
              <a:t>XGBoost</a:t>
            </a:r>
            <a:r>
              <a:rPr lang="zh-CN" altLang="en-US" sz="2800" dirty="0"/>
              <a:t>回归</a:t>
            </a:r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4DA8929C-3E7C-8957-77F1-CD7A4E2BDA8B}"/>
              </a:ext>
            </a:extLst>
          </p:cNvPr>
          <p:cNvSpPr txBox="1">
            <a:spLocks/>
          </p:cNvSpPr>
          <p:nvPr/>
        </p:nvSpPr>
        <p:spPr>
          <a:xfrm>
            <a:off x="4036422" y="598859"/>
            <a:ext cx="2738845" cy="25933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000" dirty="0">
                <a:latin typeface="Consolas" panose="020B0609020204030204" pitchFamily="49" charset="0"/>
              </a:rPr>
              <a:t>model = </a:t>
            </a:r>
            <a:r>
              <a:rPr lang="en-US" altLang="zh-CN" sz="1000" dirty="0" err="1">
                <a:latin typeface="Consolas" panose="020B0609020204030204" pitchFamily="49" charset="0"/>
              </a:rPr>
              <a:t>XGBRegressor</a:t>
            </a:r>
            <a:r>
              <a:rPr lang="en-US" altLang="zh-CN" sz="1000" dirty="0">
                <a:latin typeface="Consolas" panose="020B0609020204030204" pitchFamily="49" charset="0"/>
              </a:rPr>
              <a:t>(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        </a:t>
            </a:r>
            <a:r>
              <a:rPr lang="en-US" altLang="zh-CN" sz="1000" dirty="0" err="1">
                <a:latin typeface="Consolas" panose="020B0609020204030204" pitchFamily="49" charset="0"/>
              </a:rPr>
              <a:t>n_estimators</a:t>
            </a:r>
            <a:r>
              <a:rPr lang="en-US" altLang="zh-CN" sz="1000" dirty="0">
                <a:latin typeface="Consolas" panose="020B0609020204030204" pitchFamily="49" charset="0"/>
              </a:rPr>
              <a:t>=500,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        </a:t>
            </a:r>
            <a:r>
              <a:rPr lang="en-US" altLang="zh-CN" sz="1000" dirty="0" err="1">
                <a:latin typeface="Consolas" panose="020B0609020204030204" pitchFamily="49" charset="0"/>
              </a:rPr>
              <a:t>max_depth</a:t>
            </a:r>
            <a:r>
              <a:rPr lang="en-US" altLang="zh-CN" sz="1000" dirty="0">
                <a:latin typeface="Consolas" panose="020B0609020204030204" pitchFamily="49" charset="0"/>
              </a:rPr>
              <a:t>=15,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        </a:t>
            </a:r>
            <a:r>
              <a:rPr lang="en-US" altLang="zh-CN" sz="1000" dirty="0" err="1">
                <a:latin typeface="Consolas" panose="020B0609020204030204" pitchFamily="49" charset="0"/>
              </a:rPr>
              <a:t>learning_rate</a:t>
            </a:r>
            <a:r>
              <a:rPr lang="en-US" altLang="zh-CN" sz="1000" dirty="0">
                <a:latin typeface="Consolas" panose="020B0609020204030204" pitchFamily="49" charset="0"/>
              </a:rPr>
              <a:t>=0.05,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        </a:t>
            </a:r>
            <a:r>
              <a:rPr lang="en-US" altLang="zh-CN" sz="1000" dirty="0" err="1">
                <a:latin typeface="Consolas" panose="020B0609020204030204" pitchFamily="49" charset="0"/>
              </a:rPr>
              <a:t>random_state</a:t>
            </a:r>
            <a:r>
              <a:rPr lang="en-US" altLang="zh-CN" sz="1000" dirty="0">
                <a:latin typeface="Consolas" panose="020B0609020204030204" pitchFamily="49" charset="0"/>
              </a:rPr>
              <a:t>=2,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        </a:t>
            </a:r>
            <a:r>
              <a:rPr lang="en-US" altLang="zh-CN" sz="1000" dirty="0" err="1">
                <a:latin typeface="Consolas" panose="020B0609020204030204" pitchFamily="49" charset="0"/>
              </a:rPr>
              <a:t>n_jobs</a:t>
            </a:r>
            <a:r>
              <a:rPr lang="en-US" altLang="zh-CN" sz="1000" dirty="0">
                <a:latin typeface="Consolas" panose="020B0609020204030204" pitchFamily="49" charset="0"/>
              </a:rPr>
              <a:t>=-1,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        verbosity=0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    )</a:t>
            </a:r>
          </a:p>
          <a:p>
            <a:endParaRPr lang="pt-BR" altLang="zh-CN" sz="1000" dirty="0">
              <a:latin typeface="Alte DIN 1451 Mittelschrift gep" panose="020B0603020202020204" pitchFamily="34" charset="0"/>
            </a:endParaRP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MAPE: 4.7861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R²: 0.9865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RMSE: 10.2801</a:t>
            </a:r>
            <a:endParaRPr lang="zh-CN" altLang="en-US" sz="2000" dirty="0">
              <a:latin typeface="Alte DIN 1451 Mittelschrift gep" panose="020B0603020202020204" pitchFamily="34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10884ED-A998-A4F8-52FF-AD67F2EFCC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097" y="602924"/>
            <a:ext cx="3912325" cy="2934244"/>
          </a:xfrm>
          <a:prstGeom prst="rect">
            <a:avLst/>
          </a:prstGeom>
        </p:spPr>
      </p:pic>
      <p:sp>
        <p:nvSpPr>
          <p:cNvPr id="7" name="标题 1">
            <a:extLst>
              <a:ext uri="{FF2B5EF4-FFF2-40B4-BE49-F238E27FC236}">
                <a16:creationId xmlns:a16="http://schemas.microsoft.com/office/drawing/2014/main" id="{0743E2B4-D3D7-1BA6-FFC2-4E155135B227}"/>
              </a:ext>
            </a:extLst>
          </p:cNvPr>
          <p:cNvSpPr txBox="1">
            <a:spLocks/>
          </p:cNvSpPr>
          <p:nvPr/>
        </p:nvSpPr>
        <p:spPr>
          <a:xfrm>
            <a:off x="4036422" y="3537168"/>
            <a:ext cx="2738845" cy="25933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000" dirty="0">
                <a:latin typeface="Consolas" panose="020B0609020204030204" pitchFamily="49" charset="0"/>
              </a:rPr>
              <a:t>Best params (</a:t>
            </a:r>
            <a:r>
              <a:rPr lang="en-US" altLang="zh-CN" sz="1000" dirty="0" err="1">
                <a:latin typeface="Consolas" panose="020B0609020204030204" pitchFamily="49" charset="0"/>
              </a:rPr>
              <a:t>xgboost_tuned</a:t>
            </a:r>
            <a:r>
              <a:rPr lang="en-US" altLang="zh-CN" sz="1000" dirty="0">
                <a:latin typeface="Consolas" panose="020B0609020204030204" pitchFamily="49" charset="0"/>
              </a:rPr>
              <a:t>): {'</a:t>
            </a:r>
            <a:r>
              <a:rPr lang="en-US" altLang="zh-CN" sz="1000" dirty="0" err="1">
                <a:latin typeface="Consolas" panose="020B0609020204030204" pitchFamily="49" charset="0"/>
              </a:rPr>
              <a:t>colsample_bytree</a:t>
            </a:r>
            <a:r>
              <a:rPr lang="en-US" altLang="zh-CN" sz="1000" dirty="0">
                <a:latin typeface="Consolas" panose="020B0609020204030204" pitchFamily="49" charset="0"/>
              </a:rPr>
              <a:t>': 0.9447600319730725, 'gamma': 1.1871972283905326e-05, '</a:t>
            </a:r>
            <a:r>
              <a:rPr lang="en-US" altLang="zh-CN" sz="1000" dirty="0" err="1">
                <a:latin typeface="Consolas" panose="020B0609020204030204" pitchFamily="49" charset="0"/>
              </a:rPr>
              <a:t>learning_rate</a:t>
            </a:r>
            <a:r>
              <a:rPr lang="en-US" altLang="zh-CN" sz="1000" dirty="0">
                <a:latin typeface="Consolas" panose="020B0609020204030204" pitchFamily="49" charset="0"/>
              </a:rPr>
              <a:t>': 0.0339394647270345, '</a:t>
            </a:r>
            <a:r>
              <a:rPr lang="en-US" altLang="zh-CN" sz="1000" dirty="0" err="1">
                <a:latin typeface="Consolas" panose="020B0609020204030204" pitchFamily="49" charset="0"/>
              </a:rPr>
              <a:t>max_depth</a:t>
            </a:r>
            <a:r>
              <a:rPr lang="en-US" altLang="zh-CN" sz="1000" dirty="0">
                <a:latin typeface="Consolas" panose="020B0609020204030204" pitchFamily="49" charset="0"/>
              </a:rPr>
              <a:t>': 13, '</a:t>
            </a:r>
            <a:r>
              <a:rPr lang="en-US" altLang="zh-CN" sz="1000" dirty="0" err="1">
                <a:latin typeface="Consolas" panose="020B0609020204030204" pitchFamily="49" charset="0"/>
              </a:rPr>
              <a:t>n_estimators</a:t>
            </a:r>
            <a:r>
              <a:rPr lang="en-US" altLang="zh-CN" sz="1000" dirty="0">
                <a:latin typeface="Consolas" panose="020B0609020204030204" pitchFamily="49" charset="0"/>
              </a:rPr>
              <a:t>': 858, '</a:t>
            </a:r>
            <a:r>
              <a:rPr lang="en-US" altLang="zh-CN" sz="1000" dirty="0" err="1">
                <a:latin typeface="Consolas" panose="020B0609020204030204" pitchFamily="49" charset="0"/>
              </a:rPr>
              <a:t>reg_alpha</a:t>
            </a:r>
            <a:r>
              <a:rPr lang="en-US" altLang="zh-CN" sz="1000" dirty="0">
                <a:latin typeface="Consolas" panose="020B0609020204030204" pitchFamily="49" charset="0"/>
              </a:rPr>
              <a:t>': 6.751542867668973e-06, '</a:t>
            </a:r>
            <a:r>
              <a:rPr lang="en-US" altLang="zh-CN" sz="1000" dirty="0" err="1">
                <a:latin typeface="Consolas" panose="020B0609020204030204" pitchFamily="49" charset="0"/>
              </a:rPr>
              <a:t>reg_lambda</a:t>
            </a:r>
            <a:r>
              <a:rPr lang="en-US" altLang="zh-CN" sz="1000" dirty="0">
                <a:latin typeface="Consolas" panose="020B0609020204030204" pitchFamily="49" charset="0"/>
              </a:rPr>
              <a:t>': 0.00016239865993185278, 'subsample': 0.63708662969523}</a:t>
            </a:r>
          </a:p>
          <a:p>
            <a:endParaRPr lang="pt-BR" altLang="zh-CN" sz="1000" dirty="0">
              <a:latin typeface="Alte DIN 1451 Mittelschrift gep" panose="020B0603020202020204" pitchFamily="34" charset="0"/>
            </a:endParaRP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MAPE: 4.8126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R²: 0.9865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RMSE: 10.2800</a:t>
            </a:r>
            <a:endParaRPr lang="zh-CN" altLang="en-US" sz="2000" dirty="0">
              <a:latin typeface="Alte DIN 1451 Mittelschrift gep" panose="020B060302020202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548C4FC-08E8-CECA-2F94-5C3D947505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097" y="3464294"/>
            <a:ext cx="3912325" cy="2934243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CB6030D3-2C14-01A9-E0CF-973EC74DCE80}"/>
              </a:ext>
            </a:extLst>
          </p:cNvPr>
          <p:cNvSpPr txBox="1"/>
          <p:nvPr/>
        </p:nvSpPr>
        <p:spPr>
          <a:xfrm>
            <a:off x="7074794" y="3535136"/>
            <a:ext cx="4344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引入</a:t>
            </a:r>
            <a:r>
              <a:rPr lang="en-US" altLang="zh-CN" dirty="0" err="1"/>
              <a:t>RandomizedSearchCV</a:t>
            </a:r>
            <a:r>
              <a:rPr lang="zh-CN" altLang="en-US" dirty="0"/>
              <a:t>自动搜索参数</a:t>
            </a:r>
            <a:endParaRPr lang="en-US" altLang="zh-CN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23D4B85-93DB-8CA6-BE3C-31795EE3F61F}"/>
              </a:ext>
            </a:extLst>
          </p:cNvPr>
          <p:cNvSpPr txBox="1"/>
          <p:nvPr/>
        </p:nvSpPr>
        <p:spPr>
          <a:xfrm>
            <a:off x="7074793" y="598859"/>
            <a:ext cx="4344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手动调参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996979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C0D7FA-3727-0773-D317-B44F8FA1B8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>
            <a:extLst>
              <a:ext uri="{FF2B5EF4-FFF2-40B4-BE49-F238E27FC236}">
                <a16:creationId xmlns:a16="http://schemas.microsoft.com/office/drawing/2014/main" id="{3923539E-ACA3-D781-FD4F-E66B60D6BB70}"/>
              </a:ext>
            </a:extLst>
          </p:cNvPr>
          <p:cNvSpPr txBox="1"/>
          <p:nvPr/>
        </p:nvSpPr>
        <p:spPr>
          <a:xfrm>
            <a:off x="1" y="1196812"/>
            <a:ext cx="1219200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Predicting runtime for Matrix_Multiply on Cortex-R5F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Test size: 0.3, Lower bound: 1.0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Method: xgboost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1: MAPE=0.1252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R2=0.9899, RMSE=9.8814 (s), RMSE%_mean=9.25%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RMSE%_range=2.65%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N=27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2: MAPE=0.1470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R2=0.9962, RMSE=7.2537 (s), RMSE%_mean=7.51%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RMSE%_range=1.94%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N=27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6: MAPE=0.1559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R2=0.9909, RMSE=8.4229 (s), RMSE%_mean=10.05%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RMSE%_range=2.37%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N=27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42: MAPE=0.1791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R2=0.9952, RMSE=6.8274 (s), RMSE%_mean=7.53%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RMSE%_range=2.05%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N=27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123: MAPE=0.1188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R2=0.9868, RMSE=12.5077 (s), RMSE%_mean=10.17%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RMSE%_range=3.64%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N=27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2025: MAPE=0.1208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R2=0.9943, RMSE=7.9483 (s), RMSE%_mean=7.37%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RMSE%_range=2.39%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N=27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33550336: MAPE=0.2045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差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R2=0.9958, RMSE=6.7213 (s), RMSE%_mean=7.28%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RMSE%_range=1.80%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N=27</a:t>
            </a:r>
          </a:p>
          <a:p>
            <a:endParaRPr lang="en-US" altLang="zh-CN" sz="1400">
              <a:latin typeface="Consolas" panose="020B0609020204030204" pitchFamily="49" charset="0"/>
              <a:ea typeface="+mj-ea"/>
              <a:cs typeface="+mj-cs"/>
            </a:endParaRP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MAPE: 0.1502 ± 0.0324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R2:   0.9928 ± 0.0036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RMSE: 8.5090 ± 2.0734 (s)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RMSE%_mean: 8.45% ± 1.32%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RMSE%_range: 2.41% ± 0.62%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  <a:endParaRPr lang="zh-CN" altLang="en-US" sz="1400">
              <a:latin typeface="Consolas" panose="020B0609020204030204" pitchFamily="49" charset="0"/>
              <a:ea typeface="+mj-ea"/>
              <a:cs typeface="+mj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A00AB8D-96FE-12A7-B3DB-D84E3EBBB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0891"/>
            <a:ext cx="10515600" cy="595921"/>
          </a:xfrm>
        </p:spPr>
        <p:txBody>
          <a:bodyPr>
            <a:normAutofit/>
          </a:bodyPr>
          <a:lstStyle/>
          <a:p>
            <a:r>
              <a:rPr lang="zh-CN" altLang="en-US" sz="2800" b="1">
                <a:solidFill>
                  <a:srgbClr val="00B0F0"/>
                </a:solidFill>
                <a:latin typeface="+mn-ea"/>
              </a:rPr>
              <a:t>在运行时间大于</a:t>
            </a:r>
            <a:r>
              <a:rPr lang="en-US" altLang="zh-CN" sz="2800" b="1">
                <a:solidFill>
                  <a:srgbClr val="00B0F0"/>
                </a:solidFill>
                <a:latin typeface="+mn-ea"/>
              </a:rPr>
              <a:t>1</a:t>
            </a:r>
            <a:r>
              <a:rPr lang="zh-CN" altLang="en-US" sz="2800" b="1">
                <a:solidFill>
                  <a:srgbClr val="00B0F0"/>
                </a:solidFill>
                <a:latin typeface="+mn-ea"/>
              </a:rPr>
              <a:t>秒的数据上表现改善</a:t>
            </a:r>
            <a:endParaRPr lang="zh-CN" altLang="en-US" sz="280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3F2CFDE7-9B23-F399-A321-3819B6171546}"/>
              </a:ext>
            </a:extLst>
          </p:cNvPr>
          <p:cNvSpPr txBox="1">
            <a:spLocks/>
          </p:cNvSpPr>
          <p:nvPr/>
        </p:nvSpPr>
        <p:spPr>
          <a:xfrm>
            <a:off x="124096" y="3430893"/>
            <a:ext cx="5616812" cy="5959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altLang="zh-CN" sz="1600" b="1">
              <a:solidFill>
                <a:srgbClr val="00B0F0"/>
              </a:solidFill>
              <a:latin typeface="+mn-ea"/>
              <a:ea typeface="+mn-ea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F10AE11-EE28-7D5D-8ECB-FCF6D9FC4363}"/>
              </a:ext>
            </a:extLst>
          </p:cNvPr>
          <p:cNvSpPr/>
          <p:nvPr/>
        </p:nvSpPr>
        <p:spPr>
          <a:xfrm>
            <a:off x="1580083" y="1420165"/>
            <a:ext cx="1864158" cy="31353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E7093DB4-61A1-454C-4B5C-8178A9D5E1D8}"/>
              </a:ext>
            </a:extLst>
          </p:cNvPr>
          <p:cNvSpPr txBox="1">
            <a:spLocks/>
          </p:cNvSpPr>
          <p:nvPr/>
        </p:nvSpPr>
        <p:spPr>
          <a:xfrm>
            <a:off x="124097" y="143056"/>
            <a:ext cx="6950697" cy="457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/>
              <a:t>XGBoost</a:t>
            </a:r>
            <a:r>
              <a:rPr lang="zh-CN" altLang="en-US" sz="2800"/>
              <a:t>回归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597419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B4A478A4-D215-02BE-5CD9-86C0943EFE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4FFEBB-D2E8-AE32-B1B0-C611BDA52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097" y="143056"/>
            <a:ext cx="6950697" cy="457835"/>
          </a:xfrm>
        </p:spPr>
        <p:txBody>
          <a:bodyPr>
            <a:normAutofit fontScale="90000"/>
          </a:bodyPr>
          <a:lstStyle/>
          <a:p>
            <a:r>
              <a:rPr lang="en-US" altLang="zh-CN" sz="2800" dirty="0" err="1"/>
              <a:t>XGBoost</a:t>
            </a:r>
            <a:r>
              <a:rPr lang="zh-CN" altLang="en-US" sz="2800" dirty="0"/>
              <a:t>回归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F958C2D-61DC-2B60-E725-325961BB93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097" y="600891"/>
            <a:ext cx="3912326" cy="2934244"/>
          </a:xfrm>
          <a:prstGeom prst="rect">
            <a:avLst/>
          </a:prstGeom>
        </p:spPr>
      </p:pic>
      <p:sp>
        <p:nvSpPr>
          <p:cNvPr id="8" name="标题 1">
            <a:extLst>
              <a:ext uri="{FF2B5EF4-FFF2-40B4-BE49-F238E27FC236}">
                <a16:creationId xmlns:a16="http://schemas.microsoft.com/office/drawing/2014/main" id="{C8BE2AB3-60A7-BE0D-D730-AF232C2E69B0}"/>
              </a:ext>
            </a:extLst>
          </p:cNvPr>
          <p:cNvSpPr txBox="1">
            <a:spLocks/>
          </p:cNvSpPr>
          <p:nvPr/>
        </p:nvSpPr>
        <p:spPr>
          <a:xfrm>
            <a:off x="4036422" y="598859"/>
            <a:ext cx="2738845" cy="25933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000" dirty="0">
                <a:latin typeface="Consolas" panose="020B0609020204030204" pitchFamily="49" charset="0"/>
              </a:rPr>
              <a:t>model = </a:t>
            </a:r>
            <a:r>
              <a:rPr lang="en-US" altLang="zh-CN" sz="1000" dirty="0" err="1">
                <a:latin typeface="Consolas" panose="020B0609020204030204" pitchFamily="49" charset="0"/>
              </a:rPr>
              <a:t>XGBRegressor</a:t>
            </a:r>
            <a:r>
              <a:rPr lang="en-US" altLang="zh-CN" sz="1000" dirty="0">
                <a:latin typeface="Consolas" panose="020B0609020204030204" pitchFamily="49" charset="0"/>
              </a:rPr>
              <a:t>(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        </a:t>
            </a:r>
            <a:r>
              <a:rPr lang="en-US" altLang="zh-CN" sz="1000" dirty="0" err="1">
                <a:latin typeface="Consolas" panose="020B0609020204030204" pitchFamily="49" charset="0"/>
              </a:rPr>
              <a:t>n_estimators</a:t>
            </a:r>
            <a:r>
              <a:rPr lang="en-US" altLang="zh-CN" sz="1000" dirty="0">
                <a:latin typeface="Consolas" panose="020B0609020204030204" pitchFamily="49" charset="0"/>
              </a:rPr>
              <a:t>=500,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        </a:t>
            </a:r>
            <a:r>
              <a:rPr lang="en-US" altLang="zh-CN" sz="1000" dirty="0" err="1">
                <a:latin typeface="Consolas" panose="020B0609020204030204" pitchFamily="49" charset="0"/>
              </a:rPr>
              <a:t>max_depth</a:t>
            </a:r>
            <a:r>
              <a:rPr lang="en-US" altLang="zh-CN" sz="1000" dirty="0">
                <a:latin typeface="Consolas" panose="020B0609020204030204" pitchFamily="49" charset="0"/>
              </a:rPr>
              <a:t>=15,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        </a:t>
            </a:r>
            <a:r>
              <a:rPr lang="en-US" altLang="zh-CN" sz="1000" dirty="0" err="1">
                <a:latin typeface="Consolas" panose="020B0609020204030204" pitchFamily="49" charset="0"/>
              </a:rPr>
              <a:t>learning_rate</a:t>
            </a:r>
            <a:r>
              <a:rPr lang="en-US" altLang="zh-CN" sz="1000" dirty="0">
                <a:latin typeface="Consolas" panose="020B0609020204030204" pitchFamily="49" charset="0"/>
              </a:rPr>
              <a:t>=0.05,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        </a:t>
            </a:r>
            <a:r>
              <a:rPr lang="en-US" altLang="zh-CN" sz="1000" dirty="0" err="1">
                <a:latin typeface="Consolas" panose="020B0609020204030204" pitchFamily="49" charset="0"/>
              </a:rPr>
              <a:t>random_state</a:t>
            </a:r>
            <a:r>
              <a:rPr lang="en-US" altLang="zh-CN" sz="1000" dirty="0">
                <a:latin typeface="Consolas" panose="020B0609020204030204" pitchFamily="49" charset="0"/>
              </a:rPr>
              <a:t>=2,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        </a:t>
            </a:r>
            <a:r>
              <a:rPr lang="en-US" altLang="zh-CN" sz="1000" dirty="0" err="1">
                <a:latin typeface="Consolas" panose="020B0609020204030204" pitchFamily="49" charset="0"/>
              </a:rPr>
              <a:t>n_jobs</a:t>
            </a:r>
            <a:r>
              <a:rPr lang="en-US" altLang="zh-CN" sz="1000" dirty="0">
                <a:latin typeface="Consolas" panose="020B0609020204030204" pitchFamily="49" charset="0"/>
              </a:rPr>
              <a:t>=-1,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        verbosity=0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    )</a:t>
            </a:r>
          </a:p>
          <a:p>
            <a:endParaRPr lang="pt-BR" altLang="zh-CN" sz="1000" dirty="0">
              <a:latin typeface="Alte DIN 1451 Mittelschrift gep" panose="020B0603020202020204" pitchFamily="34" charset="0"/>
            </a:endParaRP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MAPE: 1.4526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R²: 0.9964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RMSE: 11.0045</a:t>
            </a:r>
            <a:endParaRPr lang="zh-CN" altLang="en-US" sz="2000" dirty="0">
              <a:latin typeface="Alte DIN 1451 Mittelschrift gep" panose="020B0603020202020204" pitchFamily="34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E69945A-C558-8075-1A67-61EF2EFC71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097" y="3464294"/>
            <a:ext cx="3912325" cy="2934243"/>
          </a:xfrm>
          <a:prstGeom prst="rect">
            <a:avLst/>
          </a:prstGeom>
        </p:spPr>
      </p:pic>
      <p:sp>
        <p:nvSpPr>
          <p:cNvPr id="7" name="标题 1">
            <a:extLst>
              <a:ext uri="{FF2B5EF4-FFF2-40B4-BE49-F238E27FC236}">
                <a16:creationId xmlns:a16="http://schemas.microsoft.com/office/drawing/2014/main" id="{B0C23F7D-536E-AB9B-AA54-CC7D8BDDF0B6}"/>
              </a:ext>
            </a:extLst>
          </p:cNvPr>
          <p:cNvSpPr txBox="1">
            <a:spLocks/>
          </p:cNvSpPr>
          <p:nvPr/>
        </p:nvSpPr>
        <p:spPr>
          <a:xfrm>
            <a:off x="4036422" y="3537168"/>
            <a:ext cx="2738845" cy="25933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000" dirty="0">
                <a:latin typeface="Consolas" panose="020B0609020204030204" pitchFamily="49" charset="0"/>
              </a:rPr>
              <a:t>Best params (</a:t>
            </a:r>
            <a:r>
              <a:rPr lang="en-US" altLang="zh-CN" sz="1000" dirty="0" err="1">
                <a:latin typeface="Consolas" panose="020B0609020204030204" pitchFamily="49" charset="0"/>
              </a:rPr>
              <a:t>xgboost_tuned</a:t>
            </a:r>
            <a:r>
              <a:rPr lang="en-US" altLang="zh-CN" sz="1000" dirty="0">
                <a:latin typeface="Consolas" panose="020B0609020204030204" pitchFamily="49" charset="0"/>
              </a:rPr>
              <a:t>): {'</a:t>
            </a:r>
            <a:r>
              <a:rPr lang="en-US" altLang="zh-CN" sz="1000" dirty="0" err="1">
                <a:latin typeface="Consolas" panose="020B0609020204030204" pitchFamily="49" charset="0"/>
              </a:rPr>
              <a:t>colsample_bytree</a:t>
            </a:r>
            <a:r>
              <a:rPr lang="en-US" altLang="zh-CN" sz="1000" dirty="0">
                <a:latin typeface="Consolas" panose="020B0609020204030204" pitchFamily="49" charset="0"/>
              </a:rPr>
              <a:t>': 0.5875581919673329, 'gamma': 0.0004302614800676075, '</a:t>
            </a:r>
            <a:r>
              <a:rPr lang="en-US" altLang="zh-CN" sz="1000" dirty="0" err="1">
                <a:latin typeface="Consolas" panose="020B0609020204030204" pitchFamily="49" charset="0"/>
              </a:rPr>
              <a:t>learning_rate</a:t>
            </a:r>
            <a:r>
              <a:rPr lang="en-US" altLang="zh-CN" sz="1000" dirty="0">
                <a:latin typeface="Consolas" panose="020B0609020204030204" pitchFamily="49" charset="0"/>
              </a:rPr>
              <a:t>': 0.23717426076930576, '</a:t>
            </a:r>
            <a:r>
              <a:rPr lang="en-US" altLang="zh-CN" sz="1000" dirty="0" err="1">
                <a:latin typeface="Consolas" panose="020B0609020204030204" pitchFamily="49" charset="0"/>
              </a:rPr>
              <a:t>max_depth</a:t>
            </a:r>
            <a:r>
              <a:rPr lang="en-US" altLang="zh-CN" sz="1000" dirty="0">
                <a:latin typeface="Consolas" panose="020B0609020204030204" pitchFamily="49" charset="0"/>
              </a:rPr>
              <a:t>': 14, '</a:t>
            </a:r>
            <a:r>
              <a:rPr lang="en-US" altLang="zh-CN" sz="1000" dirty="0" err="1">
                <a:latin typeface="Consolas" panose="020B0609020204030204" pitchFamily="49" charset="0"/>
              </a:rPr>
              <a:t>n_estimators</a:t>
            </a:r>
            <a:r>
              <a:rPr lang="en-US" altLang="zh-CN" sz="1000" dirty="0">
                <a:latin typeface="Consolas" panose="020B0609020204030204" pitchFamily="49" charset="0"/>
              </a:rPr>
              <a:t>': 245, '</a:t>
            </a:r>
            <a:r>
              <a:rPr lang="en-US" altLang="zh-CN" sz="1000" dirty="0" err="1">
                <a:latin typeface="Consolas" panose="020B0609020204030204" pitchFamily="49" charset="0"/>
              </a:rPr>
              <a:t>reg_alpha</a:t>
            </a:r>
            <a:r>
              <a:rPr lang="en-US" altLang="zh-CN" sz="1000" dirty="0">
                <a:latin typeface="Consolas" panose="020B0609020204030204" pitchFamily="49" charset="0"/>
              </a:rPr>
              <a:t>': 0.00017320857784693374, '</a:t>
            </a:r>
            <a:r>
              <a:rPr lang="en-US" altLang="zh-CN" sz="1000" dirty="0" err="1">
                <a:latin typeface="Consolas" panose="020B0609020204030204" pitchFamily="49" charset="0"/>
              </a:rPr>
              <a:t>reg_lambda</a:t>
            </a:r>
            <a:r>
              <a:rPr lang="en-US" altLang="zh-CN" sz="1000" dirty="0">
                <a:latin typeface="Consolas" panose="020B0609020204030204" pitchFamily="49" charset="0"/>
              </a:rPr>
              <a:t>': 2.9143439864895515e-06, 'subsample': 0.5131920745577545}</a:t>
            </a:r>
          </a:p>
          <a:p>
            <a:endParaRPr lang="pt-BR" altLang="zh-CN" sz="1000" dirty="0">
              <a:latin typeface="Alte DIN 1451 Mittelschrift gep" panose="020B0603020202020204" pitchFamily="34" charset="0"/>
            </a:endParaRP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MAPE: 7.7352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R²: 0.9964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RMSE: 11.0036</a:t>
            </a:r>
            <a:endParaRPr lang="zh-CN" altLang="en-US" sz="2000" dirty="0">
              <a:latin typeface="Alte DIN 1451 Mittelschrift gep" panose="020B060302020202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AECCC18-A132-0D27-576F-27656030E2B3}"/>
              </a:ext>
            </a:extLst>
          </p:cNvPr>
          <p:cNvSpPr txBox="1"/>
          <p:nvPr/>
        </p:nvSpPr>
        <p:spPr>
          <a:xfrm>
            <a:off x="7074794" y="3535136"/>
            <a:ext cx="4344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引入</a:t>
            </a:r>
            <a:r>
              <a:rPr lang="en-US" altLang="zh-CN" dirty="0" err="1"/>
              <a:t>RandomizedSearchCV</a:t>
            </a:r>
            <a:r>
              <a:rPr lang="zh-CN" altLang="en-US" dirty="0"/>
              <a:t>自动搜索参数</a:t>
            </a:r>
            <a:endParaRPr lang="en-US" altLang="zh-CN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C79925B-72DD-3232-D3BF-145995C82858}"/>
              </a:ext>
            </a:extLst>
          </p:cNvPr>
          <p:cNvSpPr txBox="1"/>
          <p:nvPr/>
        </p:nvSpPr>
        <p:spPr>
          <a:xfrm>
            <a:off x="7074793" y="598859"/>
            <a:ext cx="4344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手动调参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435226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310599-A1B9-6518-6C30-4B3568AC32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>
            <a:extLst>
              <a:ext uri="{FF2B5EF4-FFF2-40B4-BE49-F238E27FC236}">
                <a16:creationId xmlns:a16="http://schemas.microsoft.com/office/drawing/2014/main" id="{C1DC8EF0-02BB-2ABB-4076-150B7C306347}"/>
              </a:ext>
            </a:extLst>
          </p:cNvPr>
          <p:cNvSpPr txBox="1"/>
          <p:nvPr/>
        </p:nvSpPr>
        <p:spPr>
          <a:xfrm>
            <a:off x="1" y="1196812"/>
            <a:ext cx="1219200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Predicting runtime for KF on Cortex-R5F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Test size: 0.3, Lower bound: 1.0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Method: xgboost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1: MAPE=0.1170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R2=0.9924, RMSE=19.5764 (s), RMSE%_mean=8.72%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RMSE%_range=2.61%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N=28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2: MAPE=0.1522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R2=0.9938, RMSE=16.7722 (s), RMSE%_mean=9.35%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RMSE%_range=2.24%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N=28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6: MAPE=0.1224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R2=0.9908, RMSE=20.3722 (s), RMSE%_mean=10.56%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RMSE%_range=2.95%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N=28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42: MAPE=0.1443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R2=0.9896, RMSE=19.1469 (s), RMSE%_mean=11.37%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RMSE%_range=2.77%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N=28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123: MAPE=0.0912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R2=0.9946, RMSE=14.9641 (s), RMSE%_mean=6.45%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RMSE%_range=2.24%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N=28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2025: MAPE=0.1541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R2=0.9920, RMSE=20.4605 (s), RMSE%_mean=9.24%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RMSE%_range=2.73%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N=28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33550336: MAPE=0.1315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R2=0.9918, RMSE=21.9011 (s), RMSE%_mean=10.34%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RMSE%_range=2.92%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N=28</a:t>
            </a:r>
          </a:p>
          <a:p>
            <a:endParaRPr lang="en-US" altLang="zh-CN" sz="1400">
              <a:latin typeface="Consolas" panose="020B0609020204030204" pitchFamily="49" charset="0"/>
              <a:ea typeface="+mj-ea"/>
              <a:cs typeface="+mj-cs"/>
            </a:endParaRP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MAPE: 0.1304 ± 0.0224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R2:   0.9921 ± 0.0017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RMSE: 19.0276 ± 2.3816 (s)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RMSE%_mean: 9.43% ± 1.60%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RMSE%_range: 2.64% ± 0.30%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  <a:endParaRPr lang="zh-CN" altLang="en-US" sz="1400">
              <a:latin typeface="Consolas" panose="020B0609020204030204" pitchFamily="49" charset="0"/>
              <a:ea typeface="+mj-ea"/>
              <a:cs typeface="+mj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499899FE-39E1-4DDA-38CB-10FA93864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0891"/>
            <a:ext cx="10515600" cy="595921"/>
          </a:xfrm>
        </p:spPr>
        <p:txBody>
          <a:bodyPr>
            <a:normAutofit/>
          </a:bodyPr>
          <a:lstStyle/>
          <a:p>
            <a:r>
              <a:rPr lang="zh-CN" altLang="en-US" sz="2800" b="1">
                <a:solidFill>
                  <a:srgbClr val="00B0F0"/>
                </a:solidFill>
                <a:latin typeface="+mn-ea"/>
              </a:rPr>
              <a:t>在运行时间大于</a:t>
            </a:r>
            <a:r>
              <a:rPr lang="en-US" altLang="zh-CN" sz="2800" b="1">
                <a:solidFill>
                  <a:srgbClr val="00B0F0"/>
                </a:solidFill>
                <a:latin typeface="+mn-ea"/>
              </a:rPr>
              <a:t>1</a:t>
            </a:r>
            <a:r>
              <a:rPr lang="zh-CN" altLang="en-US" sz="2800" b="1">
                <a:solidFill>
                  <a:srgbClr val="00B0F0"/>
                </a:solidFill>
                <a:latin typeface="+mn-ea"/>
              </a:rPr>
              <a:t>秒的数据上表现改善</a:t>
            </a:r>
            <a:endParaRPr lang="zh-CN" altLang="en-US" sz="280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418C7F54-24FC-5662-71CC-121EF348C2C1}"/>
              </a:ext>
            </a:extLst>
          </p:cNvPr>
          <p:cNvSpPr txBox="1">
            <a:spLocks/>
          </p:cNvSpPr>
          <p:nvPr/>
        </p:nvSpPr>
        <p:spPr>
          <a:xfrm>
            <a:off x="124096" y="3430893"/>
            <a:ext cx="5616812" cy="5959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altLang="zh-CN" sz="1600" b="1">
              <a:solidFill>
                <a:srgbClr val="00B0F0"/>
              </a:solidFill>
              <a:latin typeface="+mn-ea"/>
              <a:ea typeface="+mn-ea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5D71549-936D-10B1-3558-DC17A67FCA72}"/>
              </a:ext>
            </a:extLst>
          </p:cNvPr>
          <p:cNvSpPr/>
          <p:nvPr/>
        </p:nvSpPr>
        <p:spPr>
          <a:xfrm>
            <a:off x="1580083" y="1420165"/>
            <a:ext cx="1864158" cy="31353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C30B0896-1DF2-3522-1C9F-5BF4C3A8666E}"/>
              </a:ext>
            </a:extLst>
          </p:cNvPr>
          <p:cNvSpPr txBox="1">
            <a:spLocks/>
          </p:cNvSpPr>
          <p:nvPr/>
        </p:nvSpPr>
        <p:spPr>
          <a:xfrm>
            <a:off x="124097" y="143056"/>
            <a:ext cx="6950697" cy="457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/>
              <a:t>XGBoost</a:t>
            </a:r>
            <a:r>
              <a:rPr lang="zh-CN" altLang="en-US" sz="2800"/>
              <a:t>回归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27603554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84436B94-1F0A-DA0F-A011-E14903C5F9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580CCB-004E-F278-78F3-59950AAC8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097" y="143056"/>
            <a:ext cx="6950697" cy="457835"/>
          </a:xfrm>
        </p:spPr>
        <p:txBody>
          <a:bodyPr>
            <a:normAutofit fontScale="90000"/>
          </a:bodyPr>
          <a:lstStyle/>
          <a:p>
            <a:r>
              <a:rPr lang="en-US" altLang="zh-CN" sz="2800" dirty="0" err="1"/>
              <a:t>XGBoost</a:t>
            </a:r>
            <a:r>
              <a:rPr lang="zh-CN" altLang="en-US" sz="2800" dirty="0"/>
              <a:t>回归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738FDF2-E58D-7D31-FE01-920E630E8C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097" y="600891"/>
            <a:ext cx="3912325" cy="2934244"/>
          </a:xfrm>
          <a:prstGeom prst="rect">
            <a:avLst/>
          </a:prstGeom>
        </p:spPr>
      </p:pic>
      <p:sp>
        <p:nvSpPr>
          <p:cNvPr id="8" name="标题 1">
            <a:extLst>
              <a:ext uri="{FF2B5EF4-FFF2-40B4-BE49-F238E27FC236}">
                <a16:creationId xmlns:a16="http://schemas.microsoft.com/office/drawing/2014/main" id="{B71FC5EC-80DD-47D3-2719-D146D92E916F}"/>
              </a:ext>
            </a:extLst>
          </p:cNvPr>
          <p:cNvSpPr txBox="1">
            <a:spLocks/>
          </p:cNvSpPr>
          <p:nvPr/>
        </p:nvSpPr>
        <p:spPr>
          <a:xfrm>
            <a:off x="4036422" y="598859"/>
            <a:ext cx="2738845" cy="25933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000" dirty="0">
                <a:latin typeface="Consolas" panose="020B0609020204030204" pitchFamily="49" charset="0"/>
              </a:rPr>
              <a:t>model = </a:t>
            </a:r>
            <a:r>
              <a:rPr lang="en-US" altLang="zh-CN" sz="1000" dirty="0" err="1">
                <a:latin typeface="Consolas" panose="020B0609020204030204" pitchFamily="49" charset="0"/>
              </a:rPr>
              <a:t>XGBRegressor</a:t>
            </a:r>
            <a:r>
              <a:rPr lang="en-US" altLang="zh-CN" sz="1000" dirty="0">
                <a:latin typeface="Consolas" panose="020B0609020204030204" pitchFamily="49" charset="0"/>
              </a:rPr>
              <a:t>(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        </a:t>
            </a:r>
            <a:r>
              <a:rPr lang="en-US" altLang="zh-CN" sz="1000" dirty="0" err="1">
                <a:latin typeface="Consolas" panose="020B0609020204030204" pitchFamily="49" charset="0"/>
              </a:rPr>
              <a:t>n_estimators</a:t>
            </a:r>
            <a:r>
              <a:rPr lang="en-US" altLang="zh-CN" sz="1000" dirty="0">
                <a:latin typeface="Consolas" panose="020B0609020204030204" pitchFamily="49" charset="0"/>
              </a:rPr>
              <a:t>=500,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        </a:t>
            </a:r>
            <a:r>
              <a:rPr lang="en-US" altLang="zh-CN" sz="1000" dirty="0" err="1">
                <a:latin typeface="Consolas" panose="020B0609020204030204" pitchFamily="49" charset="0"/>
              </a:rPr>
              <a:t>max_depth</a:t>
            </a:r>
            <a:r>
              <a:rPr lang="en-US" altLang="zh-CN" sz="1000" dirty="0">
                <a:latin typeface="Consolas" panose="020B0609020204030204" pitchFamily="49" charset="0"/>
              </a:rPr>
              <a:t>=15,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        </a:t>
            </a:r>
            <a:r>
              <a:rPr lang="en-US" altLang="zh-CN" sz="1000" dirty="0" err="1">
                <a:latin typeface="Consolas" panose="020B0609020204030204" pitchFamily="49" charset="0"/>
              </a:rPr>
              <a:t>learning_rate</a:t>
            </a:r>
            <a:r>
              <a:rPr lang="en-US" altLang="zh-CN" sz="1000" dirty="0">
                <a:latin typeface="Consolas" panose="020B0609020204030204" pitchFamily="49" charset="0"/>
              </a:rPr>
              <a:t>=0.05,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        </a:t>
            </a:r>
            <a:r>
              <a:rPr lang="en-US" altLang="zh-CN" sz="1000" dirty="0" err="1">
                <a:latin typeface="Consolas" panose="020B0609020204030204" pitchFamily="49" charset="0"/>
              </a:rPr>
              <a:t>random_state</a:t>
            </a:r>
            <a:r>
              <a:rPr lang="en-US" altLang="zh-CN" sz="1000" dirty="0">
                <a:latin typeface="Consolas" panose="020B0609020204030204" pitchFamily="49" charset="0"/>
              </a:rPr>
              <a:t>=2,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        </a:t>
            </a:r>
            <a:r>
              <a:rPr lang="en-US" altLang="zh-CN" sz="1000" dirty="0" err="1">
                <a:latin typeface="Consolas" panose="020B0609020204030204" pitchFamily="49" charset="0"/>
              </a:rPr>
              <a:t>n_jobs</a:t>
            </a:r>
            <a:r>
              <a:rPr lang="en-US" altLang="zh-CN" sz="1000" dirty="0">
                <a:latin typeface="Consolas" panose="020B0609020204030204" pitchFamily="49" charset="0"/>
              </a:rPr>
              <a:t>=-1,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        verbosity=0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    )</a:t>
            </a:r>
          </a:p>
          <a:p>
            <a:endParaRPr lang="pt-BR" altLang="zh-CN" sz="1000" dirty="0">
              <a:latin typeface="Alte DIN 1451 Mittelschrift gep" panose="020B0603020202020204" pitchFamily="34" charset="0"/>
            </a:endParaRP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MAPE: 3.2217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R²: 0.6639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RMSE: 199.3429</a:t>
            </a:r>
            <a:endParaRPr lang="zh-CN" altLang="en-US" sz="2000" dirty="0">
              <a:latin typeface="Alte DIN 1451 Mittelschrift gep" panose="020B0603020202020204" pitchFamily="34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952D5FC-3191-879B-FEA2-54B0048141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097" y="3464294"/>
            <a:ext cx="3912324" cy="2934243"/>
          </a:xfrm>
          <a:prstGeom prst="rect">
            <a:avLst/>
          </a:prstGeom>
        </p:spPr>
      </p:pic>
      <p:sp>
        <p:nvSpPr>
          <p:cNvPr id="7" name="标题 1">
            <a:extLst>
              <a:ext uri="{FF2B5EF4-FFF2-40B4-BE49-F238E27FC236}">
                <a16:creationId xmlns:a16="http://schemas.microsoft.com/office/drawing/2014/main" id="{A3E63CD2-A08D-E83E-25B1-A4089B90801A}"/>
              </a:ext>
            </a:extLst>
          </p:cNvPr>
          <p:cNvSpPr txBox="1">
            <a:spLocks/>
          </p:cNvSpPr>
          <p:nvPr/>
        </p:nvSpPr>
        <p:spPr>
          <a:xfrm>
            <a:off x="4036422" y="3537168"/>
            <a:ext cx="2738845" cy="25933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000" dirty="0">
                <a:latin typeface="Consolas" panose="020B0609020204030204" pitchFamily="49" charset="0"/>
              </a:rPr>
              <a:t>Best params (</a:t>
            </a:r>
            <a:r>
              <a:rPr lang="en-US" altLang="zh-CN" sz="1000" dirty="0" err="1">
                <a:latin typeface="Consolas" panose="020B0609020204030204" pitchFamily="49" charset="0"/>
              </a:rPr>
              <a:t>xgboost_tuned</a:t>
            </a:r>
            <a:r>
              <a:rPr lang="en-US" altLang="zh-CN" sz="1000" dirty="0">
                <a:latin typeface="Consolas" panose="020B0609020204030204" pitchFamily="49" charset="0"/>
              </a:rPr>
              <a:t>): {'</a:t>
            </a:r>
            <a:r>
              <a:rPr lang="en-US" altLang="zh-CN" sz="1000" dirty="0" err="1">
                <a:latin typeface="Consolas" panose="020B0609020204030204" pitchFamily="49" charset="0"/>
              </a:rPr>
              <a:t>colsample_bytree</a:t>
            </a:r>
            <a:r>
              <a:rPr lang="en-US" altLang="zh-CN" sz="1000" dirty="0">
                <a:latin typeface="Consolas" panose="020B0609020204030204" pitchFamily="49" charset="0"/>
              </a:rPr>
              <a:t>': 0.9902425394993892, 'gamma': 1.6454409475075095e-06, '</a:t>
            </a:r>
            <a:r>
              <a:rPr lang="en-US" altLang="zh-CN" sz="1000" dirty="0" err="1">
                <a:latin typeface="Consolas" panose="020B0609020204030204" pitchFamily="49" charset="0"/>
              </a:rPr>
              <a:t>learning_rate</a:t>
            </a:r>
            <a:r>
              <a:rPr lang="en-US" altLang="zh-CN" sz="1000" dirty="0">
                <a:latin typeface="Consolas" panose="020B0609020204030204" pitchFamily="49" charset="0"/>
              </a:rPr>
              <a:t>': 0.13578266219061227, '</a:t>
            </a:r>
            <a:r>
              <a:rPr lang="en-US" altLang="zh-CN" sz="1000" dirty="0" err="1">
                <a:latin typeface="Consolas" panose="020B0609020204030204" pitchFamily="49" charset="0"/>
              </a:rPr>
              <a:t>max_depth</a:t>
            </a:r>
            <a:r>
              <a:rPr lang="en-US" altLang="zh-CN" sz="1000" dirty="0">
                <a:latin typeface="Consolas" panose="020B0609020204030204" pitchFamily="49" charset="0"/>
              </a:rPr>
              <a:t>': 5, '</a:t>
            </a:r>
            <a:r>
              <a:rPr lang="en-US" altLang="zh-CN" sz="1000" dirty="0" err="1">
                <a:latin typeface="Consolas" panose="020B0609020204030204" pitchFamily="49" charset="0"/>
              </a:rPr>
              <a:t>n_estimators</a:t>
            </a:r>
            <a:r>
              <a:rPr lang="en-US" altLang="zh-CN" sz="1000" dirty="0">
                <a:latin typeface="Consolas" panose="020B0609020204030204" pitchFamily="49" charset="0"/>
              </a:rPr>
              <a:t>': 440, '</a:t>
            </a:r>
            <a:r>
              <a:rPr lang="en-US" altLang="zh-CN" sz="1000" dirty="0" err="1">
                <a:latin typeface="Consolas" panose="020B0609020204030204" pitchFamily="49" charset="0"/>
              </a:rPr>
              <a:t>reg_alpha</a:t>
            </a:r>
            <a:r>
              <a:rPr lang="en-US" altLang="zh-CN" sz="1000" dirty="0">
                <a:latin typeface="Consolas" panose="020B0609020204030204" pitchFamily="49" charset="0"/>
              </a:rPr>
              <a:t>': 2.5418943562330136e-07, '</a:t>
            </a:r>
            <a:r>
              <a:rPr lang="en-US" altLang="zh-CN" sz="1000" dirty="0" err="1">
                <a:latin typeface="Consolas" panose="020B0609020204030204" pitchFamily="49" charset="0"/>
              </a:rPr>
              <a:t>reg_lambda</a:t>
            </a:r>
            <a:r>
              <a:rPr lang="en-US" altLang="zh-CN" sz="1000" dirty="0">
                <a:latin typeface="Consolas" panose="020B0609020204030204" pitchFamily="49" charset="0"/>
              </a:rPr>
              <a:t>': 1.973004444308398e-06, 'subsample': 0.8628150378383002}</a:t>
            </a:r>
          </a:p>
          <a:p>
            <a:endParaRPr lang="pt-BR" altLang="zh-CN" sz="1000" dirty="0">
              <a:latin typeface="Alte DIN 1451 Mittelschrift gep" panose="020B0603020202020204" pitchFamily="34" charset="0"/>
            </a:endParaRP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MAPE: 2.3804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R²: 0.6639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RMSE: 199.3426</a:t>
            </a:r>
            <a:endParaRPr lang="zh-CN" altLang="en-US" sz="2000" dirty="0">
              <a:latin typeface="Alte DIN 1451 Mittelschrift gep" panose="020B060302020202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811DFF3-728B-4845-724C-202A09859396}"/>
              </a:ext>
            </a:extLst>
          </p:cNvPr>
          <p:cNvSpPr txBox="1"/>
          <p:nvPr/>
        </p:nvSpPr>
        <p:spPr>
          <a:xfrm>
            <a:off x="7074794" y="3535136"/>
            <a:ext cx="4344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引入</a:t>
            </a:r>
            <a:r>
              <a:rPr lang="en-US" altLang="zh-CN" dirty="0" err="1"/>
              <a:t>RandomizedSearchCV</a:t>
            </a:r>
            <a:r>
              <a:rPr lang="zh-CN" altLang="en-US" dirty="0"/>
              <a:t>自动搜索参数</a:t>
            </a:r>
            <a:endParaRPr lang="en-US" altLang="zh-CN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04D7E9C-3C6B-5B08-143E-CBD97EF8EC88}"/>
              </a:ext>
            </a:extLst>
          </p:cNvPr>
          <p:cNvSpPr txBox="1"/>
          <p:nvPr/>
        </p:nvSpPr>
        <p:spPr>
          <a:xfrm>
            <a:off x="7074793" y="598859"/>
            <a:ext cx="4344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手动调参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1929265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0CAFC2-929D-294E-0E62-2C4B174814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>
            <a:extLst>
              <a:ext uri="{FF2B5EF4-FFF2-40B4-BE49-F238E27FC236}">
                <a16:creationId xmlns:a16="http://schemas.microsoft.com/office/drawing/2014/main" id="{6E68F4A4-0C4F-4A25-2DC9-682AAEBC7722}"/>
              </a:ext>
            </a:extLst>
          </p:cNvPr>
          <p:cNvSpPr txBox="1"/>
          <p:nvPr/>
        </p:nvSpPr>
        <p:spPr>
          <a:xfrm>
            <a:off x="1" y="1196812"/>
            <a:ext cx="1219200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Predicting runtime for Matrix_Multiply on Cortex-R5F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Test size: 0.3, Lower bound: 1.0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Method: xgboost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1: MAPE=0.1252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R2=0.9899, RMSE=9.8814 (s), RMSE%_mean=9.25%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RMSE%_range=2.65%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N=27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2: MAPE=0.1470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R2=0.9962, RMSE=7.2537 (s), RMSE%_mean=7.51%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RMSE%_range=1.94%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N=27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6: MAPE=0.1559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R2=0.9909, RMSE=8.4229 (s), RMSE%_mean=10.05%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RMSE%_range=2.37%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N=27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42: MAPE=0.1791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R2=0.9952, RMSE=6.8274 (s), RMSE%_mean=7.53%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RMSE%_range=2.05%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N=27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123: MAPE=0.1188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R2=0.9868, RMSE=12.5077 (s), RMSE%_mean=10.17%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RMSE%_range=3.64%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N=27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2025: MAPE=0.1208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R2=0.9943, RMSE=7.9483 (s), RMSE%_mean=7.37%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RMSE%_range=2.39%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N=27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33550336: MAPE=0.2045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差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R2=0.9958, RMSE=6.7213 (s), RMSE%_mean=7.28%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RMSE%_range=1.80%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N=27</a:t>
            </a:r>
          </a:p>
          <a:p>
            <a:endParaRPr lang="en-US" altLang="zh-CN" sz="1400">
              <a:latin typeface="Consolas" panose="020B0609020204030204" pitchFamily="49" charset="0"/>
              <a:ea typeface="+mj-ea"/>
              <a:cs typeface="+mj-cs"/>
            </a:endParaRP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MAPE: 0.1502 ± 0.0324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R2:   0.9928 ± 0.0036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RMSE: 8.5090 ± 2.0734 (s)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RMSE%_mean: 8.45% ± 1.32%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RMSE%_range: 2.41% ± 0.62%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  <a:endParaRPr lang="zh-CN" altLang="en-US" sz="1400">
              <a:latin typeface="Consolas" panose="020B0609020204030204" pitchFamily="49" charset="0"/>
              <a:ea typeface="+mj-ea"/>
              <a:cs typeface="+mj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E4D511A-20B9-B994-B25D-C86513722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0891"/>
            <a:ext cx="10515600" cy="595921"/>
          </a:xfrm>
        </p:spPr>
        <p:txBody>
          <a:bodyPr>
            <a:normAutofit/>
          </a:bodyPr>
          <a:lstStyle/>
          <a:p>
            <a:r>
              <a:rPr lang="zh-CN" altLang="en-US" sz="2800" b="1">
                <a:solidFill>
                  <a:srgbClr val="00B0F0"/>
                </a:solidFill>
                <a:latin typeface="+mn-ea"/>
              </a:rPr>
              <a:t>在运行时间大于</a:t>
            </a:r>
            <a:r>
              <a:rPr lang="en-US" altLang="zh-CN" sz="2800" b="1">
                <a:solidFill>
                  <a:srgbClr val="00B0F0"/>
                </a:solidFill>
                <a:latin typeface="+mn-ea"/>
              </a:rPr>
              <a:t>1</a:t>
            </a:r>
            <a:r>
              <a:rPr lang="zh-CN" altLang="en-US" sz="2800" b="1">
                <a:solidFill>
                  <a:srgbClr val="00B0F0"/>
                </a:solidFill>
                <a:latin typeface="+mn-ea"/>
              </a:rPr>
              <a:t>秒的数据上表现改善</a:t>
            </a:r>
            <a:endParaRPr lang="zh-CN" altLang="en-US" sz="280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31E3FA54-165A-7998-2F80-933EE3FA3085}"/>
              </a:ext>
            </a:extLst>
          </p:cNvPr>
          <p:cNvSpPr txBox="1">
            <a:spLocks/>
          </p:cNvSpPr>
          <p:nvPr/>
        </p:nvSpPr>
        <p:spPr>
          <a:xfrm>
            <a:off x="124096" y="3430893"/>
            <a:ext cx="5616812" cy="5959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altLang="zh-CN" sz="1600" b="1">
              <a:solidFill>
                <a:srgbClr val="00B0F0"/>
              </a:solidFill>
              <a:latin typeface="+mn-ea"/>
              <a:ea typeface="+mn-ea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85F9DD8-9804-DA17-2063-0F27C26FD219}"/>
              </a:ext>
            </a:extLst>
          </p:cNvPr>
          <p:cNvSpPr/>
          <p:nvPr/>
        </p:nvSpPr>
        <p:spPr>
          <a:xfrm>
            <a:off x="1580083" y="1420165"/>
            <a:ext cx="1864158" cy="31353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74925CBF-4B52-3551-716D-1C4C9E8FA906}"/>
              </a:ext>
            </a:extLst>
          </p:cNvPr>
          <p:cNvSpPr txBox="1">
            <a:spLocks/>
          </p:cNvSpPr>
          <p:nvPr/>
        </p:nvSpPr>
        <p:spPr>
          <a:xfrm>
            <a:off x="124097" y="143056"/>
            <a:ext cx="6950697" cy="457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/>
              <a:t>XGBoost</a:t>
            </a:r>
            <a:r>
              <a:rPr lang="zh-CN" altLang="en-US" sz="2800"/>
              <a:t>回归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02215503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93F435C8-2637-56FF-B1AF-7CDF37E949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EBCF4C-9A24-96FF-A206-3EF4BF398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097" y="143056"/>
            <a:ext cx="6950697" cy="457835"/>
          </a:xfrm>
        </p:spPr>
        <p:txBody>
          <a:bodyPr>
            <a:normAutofit fontScale="90000"/>
          </a:bodyPr>
          <a:lstStyle/>
          <a:p>
            <a:r>
              <a:rPr lang="en-US" altLang="zh-CN" sz="2800" dirty="0"/>
              <a:t>Hybrid</a:t>
            </a:r>
            <a:endParaRPr lang="zh-CN" altLang="en-US" sz="28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B8E6B64-40B9-93CF-2DAF-BD31BF4160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097" y="600891"/>
            <a:ext cx="3912325" cy="2934243"/>
          </a:xfrm>
          <a:prstGeom prst="rect">
            <a:avLst/>
          </a:prstGeom>
        </p:spPr>
      </p:pic>
      <p:sp>
        <p:nvSpPr>
          <p:cNvPr id="8" name="标题 1">
            <a:extLst>
              <a:ext uri="{FF2B5EF4-FFF2-40B4-BE49-F238E27FC236}">
                <a16:creationId xmlns:a16="http://schemas.microsoft.com/office/drawing/2014/main" id="{5F37A7FC-AA28-2BE4-EA0B-099797D5F882}"/>
              </a:ext>
            </a:extLst>
          </p:cNvPr>
          <p:cNvSpPr txBox="1">
            <a:spLocks/>
          </p:cNvSpPr>
          <p:nvPr/>
        </p:nvSpPr>
        <p:spPr>
          <a:xfrm>
            <a:off x="4036422" y="598859"/>
            <a:ext cx="2738845" cy="25933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altLang="zh-CN" sz="2000" dirty="0">
                <a:latin typeface="Alte DIN 1451 Mittelschrift gep" panose="020B0603020202020204" pitchFamily="34" charset="0"/>
              </a:rPr>
              <a:t>MAPE: 3.2217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R²: 0.6639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RMSE: 199.3429</a:t>
            </a:r>
            <a:endParaRPr lang="zh-CN" altLang="en-US" sz="2000" dirty="0">
              <a:latin typeface="Alte DIN 1451 Mittelschrift gep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676821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613135-37FD-DD5F-843B-6033AA5992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>
            <a:extLst>
              <a:ext uri="{FF2B5EF4-FFF2-40B4-BE49-F238E27FC236}">
                <a16:creationId xmlns:a16="http://schemas.microsoft.com/office/drawing/2014/main" id="{AA6D4A43-98AE-6A97-B942-A5F736734CF0}"/>
              </a:ext>
            </a:extLst>
          </p:cNvPr>
          <p:cNvSpPr txBox="1"/>
          <p:nvPr/>
        </p:nvSpPr>
        <p:spPr>
          <a:xfrm>
            <a:off x="1" y="1196812"/>
            <a:ext cx="1219200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Predicting runtime for Matrix_Multiply on Cortex-R5F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Test size: 0.3, Lower bound: 1.0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Method: hybrid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1: MAPE=0.0668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R2=0.9983, RMSE=4.0440 (s), RMSE%_mean=3.78%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RMSE%_range=1.08%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N=27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2: MAPE=0.1348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R2=0.9978, RMSE=5.4996 (s), RMSE%_mean=5.69%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RMSE%_range=1.47%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N=27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6: MAPE=0.0879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R2=0.9980, RMSE=3.9983 (s), RMSE%_mean=4.77%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RMSE%_range=1.13%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N=27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42: MAPE=0.1121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R2=0.9964, RMSE=5.9713 (s), RMSE%_mean=6.59%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RMSE%_range=1.79%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N=27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123: MAPE=0.0422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R2=0.9987, RMSE=3.8817 (s), RMSE%_mean=3.16%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RMSE%_range=1.13%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N=27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2025: MAPE=0.1146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R2=0.9990, RMSE=3.3372 (s), RMSE%_mean=3.10%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RMSE%_range=1.00%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N=27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33550336: MAPE=0.1561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R2=0.9989, RMSE=3.3865 (s), RMSE%_mean=3.67%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RMSE%_range=0.91%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N=27</a:t>
            </a:r>
          </a:p>
          <a:p>
            <a:endParaRPr lang="en-US" altLang="zh-CN" sz="1400">
              <a:latin typeface="Consolas" panose="020B0609020204030204" pitchFamily="49" charset="0"/>
              <a:ea typeface="+mj-ea"/>
              <a:cs typeface="+mj-cs"/>
            </a:endParaRP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MAPE: 0.1021 ± 0.0393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R2:   0.9982 ± 0.0009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RMSE: 4.3027 ± 1.0268 (s)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RMSE%_mean: 4.39% ± 1.34%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RMSE%_range: 1.22% ± 0.31%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  <a:endParaRPr lang="zh-CN" altLang="en-US" sz="1400">
              <a:latin typeface="Consolas" panose="020B0609020204030204" pitchFamily="49" charset="0"/>
              <a:ea typeface="+mj-ea"/>
              <a:cs typeface="+mj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348942CB-23BF-C33A-2DEA-DF1ECF28A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0891"/>
            <a:ext cx="10515600" cy="595921"/>
          </a:xfrm>
        </p:spPr>
        <p:txBody>
          <a:bodyPr>
            <a:normAutofit/>
          </a:bodyPr>
          <a:lstStyle/>
          <a:p>
            <a:r>
              <a:rPr lang="zh-CN" altLang="en-US" sz="2800" b="1">
                <a:solidFill>
                  <a:srgbClr val="00B0F0"/>
                </a:solidFill>
                <a:latin typeface="+mn-ea"/>
              </a:rPr>
              <a:t>在运行时间大于</a:t>
            </a:r>
            <a:r>
              <a:rPr lang="en-US" altLang="zh-CN" sz="2800" b="1">
                <a:solidFill>
                  <a:srgbClr val="00B0F0"/>
                </a:solidFill>
                <a:latin typeface="+mn-ea"/>
              </a:rPr>
              <a:t>1</a:t>
            </a:r>
            <a:r>
              <a:rPr lang="zh-CN" altLang="en-US" sz="2800" b="1">
                <a:solidFill>
                  <a:srgbClr val="00B0F0"/>
                </a:solidFill>
                <a:latin typeface="+mn-ea"/>
              </a:rPr>
              <a:t>秒的数据上表现改善</a:t>
            </a:r>
            <a:endParaRPr lang="zh-CN" altLang="en-US" sz="280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0D2910DA-5236-E4E3-4507-98924493CE04}"/>
              </a:ext>
            </a:extLst>
          </p:cNvPr>
          <p:cNvSpPr txBox="1">
            <a:spLocks/>
          </p:cNvSpPr>
          <p:nvPr/>
        </p:nvSpPr>
        <p:spPr>
          <a:xfrm>
            <a:off x="124096" y="3430893"/>
            <a:ext cx="5616812" cy="5959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altLang="zh-CN" sz="1600" b="1">
              <a:solidFill>
                <a:srgbClr val="00B0F0"/>
              </a:solidFill>
              <a:latin typeface="+mn-ea"/>
              <a:ea typeface="+mn-ea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D9AE348-5D59-3735-8186-3BCC591F69F0}"/>
              </a:ext>
            </a:extLst>
          </p:cNvPr>
          <p:cNvSpPr/>
          <p:nvPr/>
        </p:nvSpPr>
        <p:spPr>
          <a:xfrm>
            <a:off x="1580083" y="1420165"/>
            <a:ext cx="1864158" cy="31353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标题 1">
            <a:extLst>
              <a:ext uri="{FF2B5EF4-FFF2-40B4-BE49-F238E27FC236}">
                <a16:creationId xmlns:a16="http://schemas.microsoft.com/office/drawing/2014/main" id="{A0546ED2-26AC-5168-0656-AE3D45F65B05}"/>
              </a:ext>
            </a:extLst>
          </p:cNvPr>
          <p:cNvSpPr txBox="1">
            <a:spLocks/>
          </p:cNvSpPr>
          <p:nvPr/>
        </p:nvSpPr>
        <p:spPr>
          <a:xfrm>
            <a:off x="124097" y="143056"/>
            <a:ext cx="6950697" cy="457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/>
              <a:t>Hybrid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67471491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C0E40ECB-C3FF-7275-06B1-C98A5E9215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23386F-31BD-797D-A0BC-5CDDB51BC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097" y="143056"/>
            <a:ext cx="6950697" cy="457835"/>
          </a:xfrm>
        </p:spPr>
        <p:txBody>
          <a:bodyPr>
            <a:normAutofit fontScale="90000"/>
          </a:bodyPr>
          <a:lstStyle/>
          <a:p>
            <a:r>
              <a:rPr lang="en-US" altLang="zh-CN" sz="2800" dirty="0"/>
              <a:t>Hybrid</a:t>
            </a:r>
            <a:endParaRPr lang="zh-CN" altLang="en-US" sz="28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D7E45F6-2DB7-9E46-8399-88952A208A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097" y="600891"/>
            <a:ext cx="3912324" cy="2934243"/>
          </a:xfrm>
          <a:prstGeom prst="rect">
            <a:avLst/>
          </a:prstGeom>
        </p:spPr>
      </p:pic>
      <p:sp>
        <p:nvSpPr>
          <p:cNvPr id="8" name="标题 1">
            <a:extLst>
              <a:ext uri="{FF2B5EF4-FFF2-40B4-BE49-F238E27FC236}">
                <a16:creationId xmlns:a16="http://schemas.microsoft.com/office/drawing/2014/main" id="{4D17D35B-E058-F6C7-4805-DDC7E6C12D6B}"/>
              </a:ext>
            </a:extLst>
          </p:cNvPr>
          <p:cNvSpPr txBox="1">
            <a:spLocks/>
          </p:cNvSpPr>
          <p:nvPr/>
        </p:nvSpPr>
        <p:spPr>
          <a:xfrm>
            <a:off x="4036422" y="598859"/>
            <a:ext cx="2738845" cy="25933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altLang="zh-CN" sz="2000" dirty="0">
                <a:latin typeface="Alte DIN 1451 Mittelschrift gep" panose="020B0603020202020204" pitchFamily="34" charset="0"/>
              </a:rPr>
              <a:t>MAPE: 625.5941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R²: 0.9993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RMSE: 4.9308</a:t>
            </a:r>
            <a:endParaRPr lang="zh-CN" altLang="en-US" sz="2000" dirty="0">
              <a:latin typeface="Alte DIN 1451 Mittelschrift gep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02885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内容占位符 16">
            <a:extLst>
              <a:ext uri="{FF2B5EF4-FFF2-40B4-BE49-F238E27FC236}">
                <a16:creationId xmlns:a16="http://schemas.microsoft.com/office/drawing/2014/main" id="{2AE82ACD-8260-33E6-DAE4-8635290A94CC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683376"/>
            <a:ext cx="10515600" cy="49962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zh-CN" sz="2000"/>
              <a:t>MAPE</a:t>
            </a:r>
            <a:r>
              <a:rPr lang="zh-CN" altLang="en-US" sz="2000"/>
              <a:t>：</a:t>
            </a:r>
            <a:endParaRPr lang="en-US" altLang="zh-CN" sz="2000"/>
          </a:p>
          <a:p>
            <a:pPr marL="742950" lvl="1" indent="-285750"/>
            <a:r>
              <a:rPr lang="en-US" altLang="zh-CN" sz="2000"/>
              <a:t>&lt; 10%</a:t>
            </a:r>
            <a:r>
              <a:rPr lang="zh-CN" altLang="en-US" sz="2000"/>
              <a:t>：优秀</a:t>
            </a:r>
          </a:p>
          <a:p>
            <a:pPr marL="742950" lvl="1" indent="-285750"/>
            <a:r>
              <a:rPr lang="en-US" altLang="zh-CN" sz="2000"/>
              <a:t>10–20%</a:t>
            </a:r>
            <a:r>
              <a:rPr lang="zh-CN" altLang="en-US" sz="2000"/>
              <a:t>：中等</a:t>
            </a:r>
            <a:endParaRPr lang="en-US" altLang="zh-CN" sz="2000"/>
          </a:p>
          <a:p>
            <a:pPr marL="742950" lvl="1" indent="-285750"/>
            <a:r>
              <a:rPr lang="en-US" altLang="zh-CN" sz="2000"/>
              <a:t>&gt;20%</a:t>
            </a:r>
            <a:r>
              <a:rPr lang="zh-CN" altLang="en-US" sz="2000"/>
              <a:t>：差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sz="2000"/>
              <a:t>RMSE%_mean</a:t>
            </a:r>
            <a:r>
              <a:rPr lang="zh-CN" altLang="en-US" sz="2000"/>
              <a:t>（</a:t>
            </a:r>
            <a:r>
              <a:rPr lang="en-US" altLang="zh-CN" sz="2000"/>
              <a:t>%</a:t>
            </a:r>
            <a:r>
              <a:rPr lang="zh-CN" altLang="en-US" sz="2000"/>
              <a:t>）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zh-CN" sz="2000"/>
              <a:t>&lt; 10%</a:t>
            </a:r>
            <a:r>
              <a:rPr lang="zh-CN" altLang="en-US" sz="2000"/>
              <a:t>：优秀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zh-CN" sz="2000"/>
              <a:t>10–20%</a:t>
            </a:r>
            <a:r>
              <a:rPr lang="zh-CN" altLang="en-US" sz="2000"/>
              <a:t>：中等</a:t>
            </a:r>
            <a:endParaRPr lang="en-US" altLang="zh-CN" sz="2000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zh-CN" sz="2000"/>
              <a:t>&gt;20%</a:t>
            </a:r>
            <a:r>
              <a:rPr lang="zh-CN" altLang="en-US" sz="2000"/>
              <a:t>：差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sz="2000"/>
              <a:t>RMSE%_range</a:t>
            </a:r>
            <a:r>
              <a:rPr lang="zh-CN" altLang="en-US" sz="2000"/>
              <a:t>（</a:t>
            </a:r>
            <a:r>
              <a:rPr lang="en-US" altLang="zh-CN" sz="2000"/>
              <a:t>%</a:t>
            </a:r>
            <a:r>
              <a:rPr lang="zh-CN" altLang="en-US" sz="2000"/>
              <a:t>）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zh-CN" altLang="en-US" sz="2000"/>
              <a:t>与 </a:t>
            </a:r>
            <a:r>
              <a:rPr lang="en-US" altLang="zh-CN" sz="2000"/>
              <a:t>RMSE%_mean </a:t>
            </a:r>
            <a:r>
              <a:rPr lang="zh-CN" altLang="en-US" sz="2000"/>
              <a:t>类似，但是若数据被异常值扩大，解释要更谨慎。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sz="2000"/>
              <a:t>NRMSE_std</a:t>
            </a:r>
            <a:r>
              <a:rPr lang="zh-CN" altLang="en-US" sz="2000"/>
              <a:t>（无单位）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zh-CN" sz="2000"/>
              <a:t>&lt; 0.5</a:t>
            </a:r>
            <a:r>
              <a:rPr lang="zh-CN" altLang="en-US" sz="2000"/>
              <a:t>：误差显著小于数据自然波动（比较好）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zh-CN" sz="2000"/>
              <a:t>0.5–1.0</a:t>
            </a:r>
            <a:r>
              <a:rPr lang="zh-CN" altLang="en-US" sz="2000"/>
              <a:t>：中等，模型解释部分变异</a:t>
            </a:r>
          </a:p>
          <a:p>
            <a:pPr marL="742950" lvl="1" indent="-285750"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zh-CN" sz="2000"/>
              <a:t>1.0</a:t>
            </a:r>
            <a:r>
              <a:rPr lang="zh-CN" altLang="en-US" sz="2000"/>
              <a:t>：误差大于数据变异，模型可能表现差或数据噪声过大</a:t>
            </a:r>
          </a:p>
        </p:txBody>
      </p:sp>
    </p:spTree>
    <p:extLst>
      <p:ext uri="{BB962C8B-B14F-4D97-AF65-F5344CB8AC3E}">
        <p14:creationId xmlns:p14="http://schemas.microsoft.com/office/powerpoint/2010/main" val="346262684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FA2D35-C02E-48F6-0AF0-4368A303B8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>
            <a:extLst>
              <a:ext uri="{FF2B5EF4-FFF2-40B4-BE49-F238E27FC236}">
                <a16:creationId xmlns:a16="http://schemas.microsoft.com/office/drawing/2014/main" id="{F3BDEF52-2DF7-172F-23CB-0836E681BCB0}"/>
              </a:ext>
            </a:extLst>
          </p:cNvPr>
          <p:cNvSpPr txBox="1"/>
          <p:nvPr/>
        </p:nvSpPr>
        <p:spPr>
          <a:xfrm>
            <a:off x="1" y="1196812"/>
            <a:ext cx="1219200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Predicting runtime for KF on Cortex-R5F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Test size: 0.3, Lower bound: 1.0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Method: hybrid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1: MAPE=0.0691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R2=0.9988, RMSE=7.6440 (s), RMSE%_mean=3.40%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RMSE%_range=1.02%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N=28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2: MAPE=0.2003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差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R2=0.9969, RMSE=11.8150 (s), RMSE%_mean=6.59%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RMSE%_range=1.58%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N=28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6: MAPE=0.1352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R2=0.9977, RMSE=10.2747 (s), RMSE%_mean=5.32%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RMSE%_range=1.49%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N=28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42: MAPE=0.1009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R2=0.9997, RMSE=3.1256 (s), RMSE%_mean=1.86%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RMSE%_range=0.45%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N=28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123: MAPE=0.0602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R2=0.9972, RMSE=10.8063 (s), RMSE%_mean=4.66%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RMSE%_range=1.62%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N=28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2025: MAPE=0.3489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差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R2=0.9989, RMSE=7.6380 (s), RMSE%_mean=3.45%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RMSE%_range=1.02%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N=28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33550336: MAPE=0.2505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差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R2=0.9992, RMSE=7.0094 (s), RMSE%_mean=3.31%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RMSE%_range=0.94%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N=28</a:t>
            </a:r>
          </a:p>
          <a:p>
            <a:endParaRPr lang="en-US" altLang="zh-CN" sz="1400">
              <a:latin typeface="Consolas" panose="020B0609020204030204" pitchFamily="49" charset="0"/>
              <a:ea typeface="+mj-ea"/>
              <a:cs typeface="+mj-cs"/>
            </a:endParaRP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MAPE: 0.1664 ± 0.1061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R2:   0.9983 ± 0.0011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RMSE: 8.3305 ± 2.9393 (s)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RMSE%_mean: 4.08% ± 1.56%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RMSE%_range: 1.16% ± 0.42%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  <a:endParaRPr lang="zh-CN" altLang="en-US" sz="1400">
              <a:latin typeface="Consolas" panose="020B0609020204030204" pitchFamily="49" charset="0"/>
              <a:ea typeface="+mj-ea"/>
              <a:cs typeface="+mj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B64D10C-2F00-D4DD-CBE1-04190340D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0891"/>
            <a:ext cx="10515600" cy="595921"/>
          </a:xfrm>
        </p:spPr>
        <p:txBody>
          <a:bodyPr>
            <a:normAutofit/>
          </a:bodyPr>
          <a:lstStyle/>
          <a:p>
            <a:r>
              <a:rPr lang="zh-CN" altLang="en-US" sz="2800" b="1">
                <a:solidFill>
                  <a:srgbClr val="00B0F0"/>
                </a:solidFill>
                <a:latin typeface="+mn-ea"/>
              </a:rPr>
              <a:t>在运行时间大于</a:t>
            </a:r>
            <a:r>
              <a:rPr lang="en-US" altLang="zh-CN" sz="2800" b="1">
                <a:solidFill>
                  <a:srgbClr val="00B0F0"/>
                </a:solidFill>
                <a:latin typeface="+mn-ea"/>
              </a:rPr>
              <a:t>1</a:t>
            </a:r>
            <a:r>
              <a:rPr lang="zh-CN" altLang="en-US" sz="2800" b="1">
                <a:solidFill>
                  <a:srgbClr val="00B0F0"/>
                </a:solidFill>
                <a:latin typeface="+mn-ea"/>
              </a:rPr>
              <a:t>秒的数据上表现改善</a:t>
            </a:r>
            <a:endParaRPr lang="zh-CN" altLang="en-US" sz="280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BB588617-6100-9518-95BB-A864C7583F77}"/>
              </a:ext>
            </a:extLst>
          </p:cNvPr>
          <p:cNvSpPr txBox="1">
            <a:spLocks/>
          </p:cNvSpPr>
          <p:nvPr/>
        </p:nvSpPr>
        <p:spPr>
          <a:xfrm>
            <a:off x="124096" y="3430893"/>
            <a:ext cx="5616812" cy="5959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altLang="zh-CN" sz="1600" b="1">
              <a:solidFill>
                <a:srgbClr val="00B0F0"/>
              </a:solidFill>
              <a:latin typeface="+mn-ea"/>
              <a:ea typeface="+mn-ea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222F08B-F2FB-9867-7066-0119CF75F390}"/>
              </a:ext>
            </a:extLst>
          </p:cNvPr>
          <p:cNvSpPr/>
          <p:nvPr/>
        </p:nvSpPr>
        <p:spPr>
          <a:xfrm>
            <a:off x="1580083" y="1420165"/>
            <a:ext cx="1864158" cy="31353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标题 1">
            <a:extLst>
              <a:ext uri="{FF2B5EF4-FFF2-40B4-BE49-F238E27FC236}">
                <a16:creationId xmlns:a16="http://schemas.microsoft.com/office/drawing/2014/main" id="{D66A483E-27B2-ACEE-AA40-E8415AEA86BF}"/>
              </a:ext>
            </a:extLst>
          </p:cNvPr>
          <p:cNvSpPr txBox="1">
            <a:spLocks/>
          </p:cNvSpPr>
          <p:nvPr/>
        </p:nvSpPr>
        <p:spPr>
          <a:xfrm>
            <a:off x="124097" y="143056"/>
            <a:ext cx="6950697" cy="457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/>
              <a:t>Hybrid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30947638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359F9771-D4B6-5EE8-31AC-89F8688695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D43E69-CC8B-5CF4-7174-F82462186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097" y="143056"/>
            <a:ext cx="6950697" cy="457835"/>
          </a:xfrm>
        </p:spPr>
        <p:txBody>
          <a:bodyPr>
            <a:normAutofit fontScale="90000"/>
          </a:bodyPr>
          <a:lstStyle/>
          <a:p>
            <a:r>
              <a:rPr lang="en-US" altLang="zh-CN" sz="2800" dirty="0"/>
              <a:t>Hybrid</a:t>
            </a:r>
            <a:endParaRPr lang="zh-CN" altLang="en-US" sz="28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B515546-463E-A0BC-EBD0-F3211236F3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097" y="600891"/>
            <a:ext cx="3912324" cy="2934243"/>
          </a:xfrm>
          <a:prstGeom prst="rect">
            <a:avLst/>
          </a:prstGeom>
        </p:spPr>
      </p:pic>
      <p:sp>
        <p:nvSpPr>
          <p:cNvPr id="8" name="标题 1">
            <a:extLst>
              <a:ext uri="{FF2B5EF4-FFF2-40B4-BE49-F238E27FC236}">
                <a16:creationId xmlns:a16="http://schemas.microsoft.com/office/drawing/2014/main" id="{45204667-B1DF-651F-447E-75E51978315A}"/>
              </a:ext>
            </a:extLst>
          </p:cNvPr>
          <p:cNvSpPr txBox="1">
            <a:spLocks/>
          </p:cNvSpPr>
          <p:nvPr/>
        </p:nvSpPr>
        <p:spPr>
          <a:xfrm>
            <a:off x="4036422" y="598859"/>
            <a:ext cx="2738845" cy="25933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altLang="zh-CN" sz="2000" dirty="0">
                <a:latin typeface="Alte DIN 1451 Mittelschrift gep" panose="020B0603020202020204" pitchFamily="34" charset="0"/>
              </a:rPr>
              <a:t>MAPE: 0.9842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R²: 1.0000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RMSE: 0.5302</a:t>
            </a:r>
            <a:endParaRPr lang="zh-CN" altLang="en-US" sz="2000" dirty="0">
              <a:latin typeface="Alte DIN 1451 Mittelschrift gep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44350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9D57AB-7FEB-9807-8394-12F77D953F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>
            <a:extLst>
              <a:ext uri="{FF2B5EF4-FFF2-40B4-BE49-F238E27FC236}">
                <a16:creationId xmlns:a16="http://schemas.microsoft.com/office/drawing/2014/main" id="{D2790C20-564C-2C6E-1130-82EC2B50FE3C}"/>
              </a:ext>
            </a:extLst>
          </p:cNvPr>
          <p:cNvSpPr txBox="1"/>
          <p:nvPr/>
        </p:nvSpPr>
        <p:spPr>
          <a:xfrm>
            <a:off x="1" y="1196812"/>
            <a:ext cx="1219200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Predicting runtime for FFT on Cortex-R5F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Test size: 0.3, Lower bound: 0.0005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Method: hybrid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1: MAPE=0.0391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R2=1.0000, RMSE=0.3308 (s), RMSE%_mean=0.23%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RMSE%_range=0.04%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N=9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2: MAPE=0.0391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R2=1.0000, RMSE=0.1386 (s), RMSE%_mean=0.20%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RMSE%_range=0.03%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N=9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6: MAPE=0.1340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R2=1.0000, RMSE=0.3902 (s), RMSE%_mean=0.39%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RMSE%_range=0.05%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N=9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42: MAPE=0.0208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R2=1.0000, RMSE=0.1449 (s), RMSE%_mean=0.20%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RMSE%_range=0.04%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N=9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123: MAPE=0.0638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R2=1.0000, RMSE=0.0099 (s), RMSE%_mean=0.55%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RMSE%_range=0.10%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N=9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2025: MAPE=0.0691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R2=1.0000, RMSE=0.0506 (s), RMSE%_mean=0.14%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RMSE%_range=0.03%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N=9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33550336: MAPE=0.0458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R2=1.0000, RMSE=0.3912 (s), RMSE%_mean=0.39%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RMSE%_range=0.05%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N=9</a:t>
            </a:r>
          </a:p>
          <a:p>
            <a:endParaRPr lang="en-US" altLang="zh-CN" sz="1400">
              <a:latin typeface="Consolas" panose="020B0609020204030204" pitchFamily="49" charset="0"/>
              <a:ea typeface="+mj-ea"/>
              <a:cs typeface="+mj-cs"/>
            </a:endParaRP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MAPE: 0.0588 ± 0.0369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R2:   1.0000 ± 0.0000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RMSE: 0.2080 ± 0.1605 (s)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RMSE%_mean: 0.30% ± 0.15%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RMSE%_range: 0.05% ± 0.02%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  <a:endParaRPr lang="zh-CN" altLang="en-US" sz="1400">
              <a:latin typeface="Consolas" panose="020B0609020204030204" pitchFamily="49" charset="0"/>
              <a:ea typeface="+mj-ea"/>
              <a:cs typeface="+mj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C076B3FB-F038-38E8-FD36-D661CF80F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0891"/>
            <a:ext cx="10515600" cy="595921"/>
          </a:xfrm>
        </p:spPr>
        <p:txBody>
          <a:bodyPr>
            <a:normAutofit/>
          </a:bodyPr>
          <a:lstStyle/>
          <a:p>
            <a:r>
              <a:rPr lang="zh-CN" altLang="en-US" sz="2800" b="1">
                <a:solidFill>
                  <a:srgbClr val="00B0F0"/>
                </a:solidFill>
                <a:latin typeface="+mn-ea"/>
              </a:rPr>
              <a:t>在运行时间大于</a:t>
            </a:r>
            <a:r>
              <a:rPr lang="en-US" altLang="zh-CN" sz="2800" b="1">
                <a:solidFill>
                  <a:srgbClr val="00B0F0"/>
                </a:solidFill>
                <a:latin typeface="+mn-ea"/>
              </a:rPr>
              <a:t>0.0005</a:t>
            </a:r>
            <a:r>
              <a:rPr lang="zh-CN" altLang="en-US" sz="2800" b="1">
                <a:solidFill>
                  <a:srgbClr val="00B0F0"/>
                </a:solidFill>
                <a:latin typeface="+mn-ea"/>
              </a:rPr>
              <a:t>秒的数据上表现良好</a:t>
            </a:r>
            <a:endParaRPr lang="zh-CN" altLang="en-US" sz="2800">
              <a:solidFill>
                <a:srgbClr val="00B0F0"/>
              </a:solidFill>
            </a:endParaRP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09DE5E4B-C0CF-ADA6-71D4-ABE245B05BF0}"/>
              </a:ext>
            </a:extLst>
          </p:cNvPr>
          <p:cNvSpPr txBox="1">
            <a:spLocks/>
          </p:cNvSpPr>
          <p:nvPr/>
        </p:nvSpPr>
        <p:spPr>
          <a:xfrm>
            <a:off x="124096" y="3430893"/>
            <a:ext cx="5616812" cy="5959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altLang="zh-CN" sz="1600" b="1">
              <a:solidFill>
                <a:srgbClr val="00B0F0"/>
              </a:solidFill>
              <a:latin typeface="+mn-ea"/>
              <a:ea typeface="+mn-ea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7B93DBC-456C-622E-CDC1-CB3D8D501F2E}"/>
              </a:ext>
            </a:extLst>
          </p:cNvPr>
          <p:cNvSpPr/>
          <p:nvPr/>
        </p:nvSpPr>
        <p:spPr>
          <a:xfrm>
            <a:off x="1580082" y="1420165"/>
            <a:ext cx="2040941" cy="31353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标题 1">
            <a:extLst>
              <a:ext uri="{FF2B5EF4-FFF2-40B4-BE49-F238E27FC236}">
                <a16:creationId xmlns:a16="http://schemas.microsoft.com/office/drawing/2014/main" id="{20948450-82E8-E011-0535-DE42DDEB63F7}"/>
              </a:ext>
            </a:extLst>
          </p:cNvPr>
          <p:cNvSpPr txBox="1">
            <a:spLocks/>
          </p:cNvSpPr>
          <p:nvPr/>
        </p:nvSpPr>
        <p:spPr>
          <a:xfrm>
            <a:off x="124097" y="143056"/>
            <a:ext cx="6950697" cy="457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/>
              <a:t>Hybrid</a:t>
            </a:r>
            <a:endParaRPr lang="zh-CN" altLang="en-US" sz="28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74CA719-484E-CDC8-8663-7E8772F8D07A}"/>
              </a:ext>
            </a:extLst>
          </p:cNvPr>
          <p:cNvSpPr txBox="1"/>
          <p:nvPr/>
        </p:nvSpPr>
        <p:spPr>
          <a:xfrm>
            <a:off x="0" y="4959595"/>
            <a:ext cx="6104534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Test size: 0.3, Lower bound: 0.0001</a:t>
            </a:r>
          </a:p>
          <a:p>
            <a:endParaRPr lang="en-US" altLang="zh-CN" sz="1400">
              <a:latin typeface="Consolas" panose="020B0609020204030204" pitchFamily="49" charset="0"/>
              <a:ea typeface="+mj-ea"/>
              <a:cs typeface="+mj-cs"/>
            </a:endParaRPr>
          </a:p>
          <a:p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MAPE: 0.2050 ± 0.0923 (差)</a:t>
            </a:r>
          </a:p>
          <a:p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R2:   1.0000 ± 0.0000</a:t>
            </a:r>
          </a:p>
          <a:p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RMSE: 0.1905 ± 0.1472 (s)</a:t>
            </a:r>
          </a:p>
          <a:p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RMSE%_mean: 0.38% ± 0.25% (优秀)</a:t>
            </a:r>
          </a:p>
          <a:p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RMSE%_range: 0.05% ± 0.04% (优秀)</a:t>
            </a:r>
          </a:p>
        </p:txBody>
      </p:sp>
    </p:spTree>
    <p:extLst>
      <p:ext uri="{BB962C8B-B14F-4D97-AF65-F5344CB8AC3E}">
        <p14:creationId xmlns:p14="http://schemas.microsoft.com/office/powerpoint/2010/main" val="3756551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CBDA7C-D0D4-6498-D390-4B4992C56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R5F</a:t>
            </a:r>
            <a:endParaRPr lang="zh-CN" altLang="en-US"/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48704BF6-C5C8-616A-31A9-ACC58358B4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2381180"/>
              </p:ext>
            </p:extLst>
          </p:nvPr>
        </p:nvGraphicFramePr>
        <p:xfrm>
          <a:off x="1449571" y="1690688"/>
          <a:ext cx="9292857" cy="4547080"/>
        </p:xfrm>
        <a:graphic>
          <a:graphicData uri="http://schemas.openxmlformats.org/drawingml/2006/table">
            <a:tbl>
              <a:tblPr/>
              <a:tblGrid>
                <a:gridCol w="1327551">
                  <a:extLst>
                    <a:ext uri="{9D8B030D-6E8A-4147-A177-3AD203B41FA5}">
                      <a16:colId xmlns:a16="http://schemas.microsoft.com/office/drawing/2014/main" val="1564772401"/>
                    </a:ext>
                  </a:extLst>
                </a:gridCol>
                <a:gridCol w="1327551">
                  <a:extLst>
                    <a:ext uri="{9D8B030D-6E8A-4147-A177-3AD203B41FA5}">
                      <a16:colId xmlns:a16="http://schemas.microsoft.com/office/drawing/2014/main" val="1466801037"/>
                    </a:ext>
                  </a:extLst>
                </a:gridCol>
                <a:gridCol w="1327551">
                  <a:extLst>
                    <a:ext uri="{9D8B030D-6E8A-4147-A177-3AD203B41FA5}">
                      <a16:colId xmlns:a16="http://schemas.microsoft.com/office/drawing/2014/main" val="3888900014"/>
                    </a:ext>
                  </a:extLst>
                </a:gridCol>
                <a:gridCol w="1327551">
                  <a:extLst>
                    <a:ext uri="{9D8B030D-6E8A-4147-A177-3AD203B41FA5}">
                      <a16:colId xmlns:a16="http://schemas.microsoft.com/office/drawing/2014/main" val="1588765853"/>
                    </a:ext>
                  </a:extLst>
                </a:gridCol>
                <a:gridCol w="1327551">
                  <a:extLst>
                    <a:ext uri="{9D8B030D-6E8A-4147-A177-3AD203B41FA5}">
                      <a16:colId xmlns:a16="http://schemas.microsoft.com/office/drawing/2014/main" val="2625172039"/>
                    </a:ext>
                  </a:extLst>
                </a:gridCol>
                <a:gridCol w="1327551">
                  <a:extLst>
                    <a:ext uri="{9D8B030D-6E8A-4147-A177-3AD203B41FA5}">
                      <a16:colId xmlns:a16="http://schemas.microsoft.com/office/drawing/2014/main" val="1476438223"/>
                    </a:ext>
                  </a:extLst>
                </a:gridCol>
                <a:gridCol w="1327551">
                  <a:extLst>
                    <a:ext uri="{9D8B030D-6E8A-4147-A177-3AD203B41FA5}">
                      <a16:colId xmlns:a16="http://schemas.microsoft.com/office/drawing/2014/main" val="3069631612"/>
                    </a:ext>
                  </a:extLst>
                </a:gridCol>
              </a:tblGrid>
              <a:tr h="909416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RF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SVR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MLP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CURVE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XGB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HYBRID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7018107"/>
                  </a:ext>
                </a:extLst>
              </a:tr>
              <a:tr h="909416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MM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zh-CN" sz="2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0.0000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zh-CN" sz="2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1.0000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zh-CN" sz="2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0.5000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zh-CN" sz="2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1.0000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zh-CN" sz="2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1.0000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zh-CN" sz="2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1.0000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6627385"/>
                  </a:ext>
                </a:extLst>
              </a:tr>
              <a:tr h="909416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KF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zh-CN" sz="2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1.0000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zh-CN" sz="2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1.0000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zh-CN" sz="2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0.5000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zh-CN" sz="2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1.0000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zh-CN" sz="2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1.0000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zh-CN" sz="2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1.0000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0499298"/>
                  </a:ext>
                </a:extLst>
              </a:tr>
              <a:tr h="909416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FFT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zh-CN" sz="2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1.0000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zh-CN" sz="2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1.0000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zh-CN" sz="2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1.0000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zh-CN" sz="2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0.1000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zh-CN" sz="2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1.0000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zh-CN" sz="2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0.0005 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5602661"/>
                  </a:ext>
                </a:extLst>
              </a:tr>
              <a:tr h="909416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MPC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31213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3570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B0C0C66B-6704-8389-C0B8-159AE1D01E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4E3AAA-41AD-CD12-1C2A-64E59FF94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098" y="143056"/>
            <a:ext cx="2434506" cy="457835"/>
          </a:xfrm>
        </p:spPr>
        <p:txBody>
          <a:bodyPr>
            <a:normAutofit fontScale="90000"/>
          </a:bodyPr>
          <a:lstStyle/>
          <a:p>
            <a:r>
              <a:rPr lang="zh-CN" altLang="en-US" sz="2800" dirty="0"/>
              <a:t>随机森林回归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31BD863-E9F8-608C-26CD-7DEA4B36E3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097" y="600891"/>
            <a:ext cx="3912326" cy="2934244"/>
          </a:xfrm>
          <a:prstGeom prst="rect">
            <a:avLst/>
          </a:prstGeom>
        </p:spPr>
      </p:pic>
      <p:sp>
        <p:nvSpPr>
          <p:cNvPr id="8" name="标题 1">
            <a:extLst>
              <a:ext uri="{FF2B5EF4-FFF2-40B4-BE49-F238E27FC236}">
                <a16:creationId xmlns:a16="http://schemas.microsoft.com/office/drawing/2014/main" id="{3707775C-D8BA-E0BE-B454-0A792D4BB69C}"/>
              </a:ext>
            </a:extLst>
          </p:cNvPr>
          <p:cNvSpPr txBox="1">
            <a:spLocks/>
          </p:cNvSpPr>
          <p:nvPr/>
        </p:nvSpPr>
        <p:spPr>
          <a:xfrm>
            <a:off x="4036422" y="598859"/>
            <a:ext cx="2738845" cy="25933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000" dirty="0">
                <a:latin typeface="Consolas" panose="020B0609020204030204" pitchFamily="49" charset="0"/>
              </a:rPr>
              <a:t> model = RandomForestRegressor(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        </a:t>
            </a:r>
            <a:r>
              <a:rPr lang="en-US" altLang="zh-CN" sz="1000" dirty="0" err="1">
                <a:latin typeface="Consolas" panose="020B0609020204030204" pitchFamily="49" charset="0"/>
              </a:rPr>
              <a:t>n_estimators</a:t>
            </a:r>
            <a:r>
              <a:rPr lang="en-US" altLang="zh-CN" sz="1000" dirty="0">
                <a:latin typeface="Consolas" panose="020B0609020204030204" pitchFamily="49" charset="0"/>
              </a:rPr>
              <a:t>=100, 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        </a:t>
            </a:r>
            <a:r>
              <a:rPr lang="en-US" altLang="zh-CN" sz="1000" dirty="0" err="1">
                <a:latin typeface="Consolas" panose="020B0609020204030204" pitchFamily="49" charset="0"/>
              </a:rPr>
              <a:t>random_state</a:t>
            </a:r>
            <a:r>
              <a:rPr lang="en-US" altLang="zh-CN" sz="1000" dirty="0">
                <a:latin typeface="Consolas" panose="020B0609020204030204" pitchFamily="49" charset="0"/>
              </a:rPr>
              <a:t>=2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        )</a:t>
            </a:r>
          </a:p>
          <a:p>
            <a:endParaRPr lang="pt-BR" altLang="zh-CN" sz="1000" dirty="0">
              <a:latin typeface="Alte DIN 1451 Mittelschrift gep" panose="020B0603020202020204" pitchFamily="34" charset="0"/>
            </a:endParaRP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MAPE: 0.2768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R²: 0.9963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RMSE: 5.3571</a:t>
            </a:r>
            <a:endParaRPr lang="zh-CN" altLang="en-US" sz="2000" dirty="0">
              <a:latin typeface="Alte DIN 1451 Mittelschrift gep" panose="020B0603020202020204" pitchFamily="34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95B1AB2-8DD3-1008-47D5-E941B57C32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097" y="3464294"/>
            <a:ext cx="3912325" cy="2934244"/>
          </a:xfrm>
          <a:prstGeom prst="rect">
            <a:avLst/>
          </a:prstGeom>
        </p:spPr>
      </p:pic>
      <p:sp>
        <p:nvSpPr>
          <p:cNvPr id="7" name="标题 1">
            <a:extLst>
              <a:ext uri="{FF2B5EF4-FFF2-40B4-BE49-F238E27FC236}">
                <a16:creationId xmlns:a16="http://schemas.microsoft.com/office/drawing/2014/main" id="{C509280B-16DE-96B5-4AEC-169535F9F18A}"/>
              </a:ext>
            </a:extLst>
          </p:cNvPr>
          <p:cNvSpPr txBox="1">
            <a:spLocks/>
          </p:cNvSpPr>
          <p:nvPr/>
        </p:nvSpPr>
        <p:spPr>
          <a:xfrm>
            <a:off x="4036422" y="3537168"/>
            <a:ext cx="2738845" cy="25933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000" dirty="0">
                <a:latin typeface="Consolas" panose="020B0609020204030204" pitchFamily="49" charset="0"/>
              </a:rPr>
              <a:t> model = RandomForestRegressor(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        </a:t>
            </a:r>
            <a:r>
              <a:rPr lang="en-US" altLang="zh-CN" sz="1000" dirty="0" err="1">
                <a:latin typeface="Consolas" panose="020B0609020204030204" pitchFamily="49" charset="0"/>
              </a:rPr>
              <a:t>n_estimators</a:t>
            </a:r>
            <a:r>
              <a:rPr lang="en-US" altLang="zh-CN" sz="1000" dirty="0">
                <a:latin typeface="Consolas" panose="020B0609020204030204" pitchFamily="49" charset="0"/>
              </a:rPr>
              <a:t>=1000, 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        </a:t>
            </a:r>
            <a:r>
              <a:rPr lang="en-US" altLang="zh-CN" sz="1000" dirty="0" err="1">
                <a:latin typeface="Consolas" panose="020B0609020204030204" pitchFamily="49" charset="0"/>
              </a:rPr>
              <a:t>random_state</a:t>
            </a:r>
            <a:r>
              <a:rPr lang="en-US" altLang="zh-CN" sz="1000" dirty="0">
                <a:latin typeface="Consolas" panose="020B0609020204030204" pitchFamily="49" charset="0"/>
              </a:rPr>
              <a:t>=2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        )</a:t>
            </a:r>
          </a:p>
          <a:p>
            <a:endParaRPr lang="pt-BR" altLang="zh-CN" sz="1000" dirty="0">
              <a:latin typeface="Alte DIN 1451 Mittelschrift gep" panose="020B0603020202020204" pitchFamily="34" charset="0"/>
            </a:endParaRP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MAPE: 0.3288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R²: 0.9956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RMSE: 5.8434</a:t>
            </a:r>
            <a:endParaRPr lang="zh-CN" altLang="en-US" sz="2000" dirty="0">
              <a:latin typeface="Alte DIN 1451 Mittelschrift gep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87209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>
            <a:extLst>
              <a:ext uri="{FF2B5EF4-FFF2-40B4-BE49-F238E27FC236}">
                <a16:creationId xmlns:a16="http://schemas.microsoft.com/office/drawing/2014/main" id="{DCDCFA1E-3B34-8A59-C522-78BF027FB6AD}"/>
              </a:ext>
            </a:extLst>
          </p:cNvPr>
          <p:cNvSpPr txBox="1"/>
          <p:nvPr/>
        </p:nvSpPr>
        <p:spPr>
          <a:xfrm>
            <a:off x="1" y="1196812"/>
            <a:ext cx="1219200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Predicting runtime for Matrix_Multiply on Cortex-R5F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Test size: 0.1, Lower bound: -1.0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Method: random_forest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1: MAPE=0.0699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R2=0.9971, RMSE=5.7602 (s), RMSE%_mean=4.98%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RMSE%_range=1.67%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N=11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2: MAPE=0.2367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差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R2=0.9937, RMSE=5.3302 (s), RMSE%_mean=15.19%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RMSE%_range=2.19%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N=11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6: MAPE=0.3420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差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R2=0.9957, RMSE=5.8029 (s), RMSE%_mean=10.19%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RMSE%_range=1.90%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N=11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42: MAPE=0.1349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R2=0.9984, RMSE=4.2699 (s), RMSE%_mean=3.89%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RMSE%_range=1.28%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N=11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123: MAPE=0.0747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R2=0.9994, RMSE=2.4110 (s), RMSE%_mean=2.78%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RMSE%_range=0.93%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N=11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2025: MAPE=0.1119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R2=0.9972, RMSE=1.4969 (s), RMSE%_mean=6.24%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RMSE%_range=1.80%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N=11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33550336: MAPE=0.1358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R2=0.9924, RMSE=7.2779 (s), RMSE%_mean=9.64%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RMSE%_range=2.53%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N=11</a:t>
            </a:r>
          </a:p>
          <a:p>
            <a:endParaRPr lang="en-US" altLang="zh-CN" sz="1400">
              <a:latin typeface="Consolas" panose="020B0609020204030204" pitchFamily="49" charset="0"/>
              <a:ea typeface="+mj-ea"/>
              <a:cs typeface="+mj-cs"/>
            </a:endParaRP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MAPE: 0.1580 ± 0.0982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R2:   0.9963 ± 0.0025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RMSE: 4.6213 ± 2.0422 (s)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RMSE%_mean: 7.56% ± 4.36%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RMSE%_range: 1.76% ± 0.54%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  <a:endParaRPr lang="zh-CN" altLang="en-US" sz="1400">
              <a:latin typeface="Consolas" panose="020B0609020204030204" pitchFamily="49" charset="0"/>
              <a:ea typeface="+mj-ea"/>
              <a:cs typeface="+mj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4E5F912D-A27A-33A1-D2D6-0FB38A09B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0891"/>
            <a:ext cx="10515600" cy="595921"/>
          </a:xfrm>
        </p:spPr>
        <p:txBody>
          <a:bodyPr>
            <a:normAutofit/>
          </a:bodyPr>
          <a:lstStyle/>
          <a:p>
            <a:r>
              <a:rPr lang="zh-CN" altLang="en-US" sz="2800" b="1">
                <a:solidFill>
                  <a:srgbClr val="00B0F0"/>
                </a:solidFill>
                <a:latin typeface="+mn-ea"/>
              </a:rPr>
              <a:t>改进</a:t>
            </a:r>
            <a:r>
              <a:rPr lang="en-US" altLang="zh-CN" sz="2800" b="1">
                <a:solidFill>
                  <a:srgbClr val="00B0F0"/>
                </a:solidFill>
                <a:latin typeface="+mn-ea"/>
              </a:rPr>
              <a:t>1</a:t>
            </a:r>
            <a:r>
              <a:rPr lang="zh-CN" altLang="en-US" sz="2800" b="1">
                <a:solidFill>
                  <a:srgbClr val="00B0F0"/>
                </a:solidFill>
                <a:latin typeface="+mn-ea"/>
              </a:rPr>
              <a:t>：现在用多个随机种（数据划分、模型）进行多轮测试</a:t>
            </a:r>
            <a:endParaRPr lang="zh-CN" altLang="en-US" sz="280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C509280B-16DE-96B5-4AEC-169535F9F18A}"/>
              </a:ext>
            </a:extLst>
          </p:cNvPr>
          <p:cNvSpPr txBox="1">
            <a:spLocks/>
          </p:cNvSpPr>
          <p:nvPr/>
        </p:nvSpPr>
        <p:spPr>
          <a:xfrm>
            <a:off x="124096" y="3430893"/>
            <a:ext cx="5616812" cy="5959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altLang="zh-CN" sz="1600" b="1">
              <a:solidFill>
                <a:srgbClr val="00B0F0"/>
              </a:solidFill>
              <a:latin typeface="+mn-ea"/>
              <a:ea typeface="+mn-ea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287F427-AE33-505A-F981-E1F6BA0B50E5}"/>
              </a:ext>
            </a:extLst>
          </p:cNvPr>
          <p:cNvSpPr txBox="1">
            <a:spLocks/>
          </p:cNvSpPr>
          <p:nvPr/>
        </p:nvSpPr>
        <p:spPr>
          <a:xfrm>
            <a:off x="124098" y="143056"/>
            <a:ext cx="2434506" cy="457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/>
              <a:t>随机森林回归</a:t>
            </a:r>
            <a:endParaRPr lang="zh-CN" altLang="en-US" sz="2800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9AD1981-A7E9-7501-1525-85331CE57EEC}"/>
              </a:ext>
            </a:extLst>
          </p:cNvPr>
          <p:cNvSpPr/>
          <p:nvPr/>
        </p:nvSpPr>
        <p:spPr>
          <a:xfrm>
            <a:off x="-44450" y="2102786"/>
            <a:ext cx="11989613" cy="468964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01614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内容占位符 12">
            <a:extLst>
              <a:ext uri="{FF2B5EF4-FFF2-40B4-BE49-F238E27FC236}">
                <a16:creationId xmlns:a16="http://schemas.microsoft.com/office/drawing/2014/main" id="{550EC198-DA50-0D34-1B1A-9E14C7E4CD94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-1219" y="1598854"/>
            <a:ext cx="12193217" cy="31229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/>
              <a:t>之前表现不好的情况，应该是与随机种参数有关。随机种参数影响数据划分（不同划分可能噪声不同）和模型表现。</a:t>
            </a:r>
            <a:endParaRPr lang="en-US" altLang="zh-CN" sz="1400"/>
          </a:p>
          <a:p>
            <a:r>
              <a:rPr lang="zh-CN" altLang="en-US" sz="1400"/>
              <a:t>就这两个表现不好的样例来看：</a:t>
            </a:r>
            <a:endParaRPr lang="en-US" altLang="zh-CN" sz="1400"/>
          </a:p>
          <a:p>
            <a:r>
              <a:rPr lang="en-US" altLang="zh-CN" sz="1400"/>
              <a:t>RMSE%_range </a:t>
            </a:r>
            <a:r>
              <a:rPr lang="zh-CN" altLang="en-US" sz="1400"/>
              <a:t>很低（≈</a:t>
            </a:r>
            <a:r>
              <a:rPr lang="en-US" altLang="zh-CN" sz="1400"/>
              <a:t>2%</a:t>
            </a:r>
            <a:r>
              <a:rPr lang="zh-CN" altLang="en-US" sz="1400"/>
              <a:t>），说明把 </a:t>
            </a:r>
            <a:r>
              <a:rPr lang="en-US" altLang="zh-CN" sz="1400"/>
              <a:t>RMSE </a:t>
            </a:r>
            <a:r>
              <a:rPr lang="zh-CN" altLang="en-US" sz="1400"/>
              <a:t>相对于范围看就是一个很小的比例。</a:t>
            </a:r>
          </a:p>
          <a:p>
            <a:r>
              <a:rPr lang="en-US" altLang="zh-CN" sz="1400"/>
              <a:t>RMSE%_mean </a:t>
            </a:r>
            <a:r>
              <a:rPr lang="zh-CN" altLang="en-US" sz="1400"/>
              <a:t>给出的 </a:t>
            </a:r>
            <a:r>
              <a:rPr lang="en-US" altLang="zh-CN" sz="1400"/>
              <a:t>10–15% </a:t>
            </a:r>
            <a:r>
              <a:rPr lang="zh-CN" altLang="en-US" sz="1400"/>
              <a:t>说明 </a:t>
            </a:r>
            <a:r>
              <a:rPr lang="en-US" altLang="zh-CN" sz="1400"/>
              <a:t>RMSE </a:t>
            </a:r>
            <a:r>
              <a:rPr lang="zh-CN" altLang="en-US" sz="1400"/>
              <a:t>相对于均值仍然是中等 ，可反推均值：</a:t>
            </a:r>
          </a:p>
          <a:p>
            <a:pPr lvl="1"/>
            <a:r>
              <a:rPr lang="en-US" altLang="zh-CN" sz="1400"/>
              <a:t>mean ≈ 100 * RMSE / RMSE%_mean</a:t>
            </a:r>
          </a:p>
          <a:p>
            <a:pPr lvl="2"/>
            <a:r>
              <a:rPr lang="en-US" altLang="zh-CN" sz="1400"/>
              <a:t>Seed2 mean ≈ 100*5.3302/15.19 ≈ 35.1 s</a:t>
            </a:r>
          </a:p>
          <a:p>
            <a:pPr lvl="2"/>
            <a:r>
              <a:rPr lang="en-US" altLang="zh-CN" sz="1400"/>
              <a:t>Seed6 mean ≈ 100*5.8029/10.19 ≈ 56.9 s</a:t>
            </a:r>
          </a:p>
          <a:p>
            <a:r>
              <a:rPr lang="zh-CN" altLang="en-US" sz="1400"/>
              <a:t>然而 </a:t>
            </a:r>
            <a:r>
              <a:rPr lang="en-US" altLang="zh-CN" sz="1400"/>
              <a:t>MAPE </a:t>
            </a:r>
            <a:r>
              <a:rPr lang="zh-CN" altLang="en-US" sz="1400"/>
              <a:t>很高（</a:t>
            </a:r>
            <a:r>
              <a:rPr lang="en-US" altLang="zh-CN" sz="1400"/>
              <a:t>23.7% / 34.2%</a:t>
            </a:r>
            <a:r>
              <a:rPr lang="zh-CN" altLang="en-US" sz="1400"/>
              <a:t>），说明按“每个样本的相对百分比误差”去平均时出现了很多非常大的百分比项。我认为在这里可能的原因有：</a:t>
            </a:r>
          </a:p>
          <a:p>
            <a:pPr lvl="1"/>
            <a:r>
              <a:rPr lang="zh-CN" altLang="en-US" sz="1400"/>
              <a:t>存在不少非常小的真实值 </a:t>
            </a:r>
            <a:r>
              <a:rPr lang="en-US" altLang="zh-CN" sz="1400"/>
              <a:t>y</a:t>
            </a:r>
            <a:r>
              <a:rPr lang="zh-CN" altLang="en-US" sz="1400"/>
              <a:t>（例如接近 </a:t>
            </a:r>
            <a:r>
              <a:rPr lang="en-US" altLang="zh-CN" sz="1400"/>
              <a:t>0</a:t>
            </a:r>
            <a:r>
              <a:rPr lang="zh-CN" altLang="en-US" sz="1400"/>
              <a:t>），使得 </a:t>
            </a:r>
            <a:r>
              <a:rPr lang="en-US" altLang="zh-CN" sz="1400"/>
              <a:t>|error|/y </a:t>
            </a:r>
            <a:r>
              <a:rPr lang="zh-CN" altLang="en-US" sz="1400"/>
              <a:t>非常大，从而把平均 </a:t>
            </a:r>
            <a:r>
              <a:rPr lang="en-US" altLang="zh-CN" sz="1400"/>
              <a:t>MAPE </a:t>
            </a:r>
            <a:r>
              <a:rPr lang="zh-CN" altLang="en-US" sz="1400"/>
              <a:t>拉高。</a:t>
            </a:r>
          </a:p>
          <a:p>
            <a:pPr lvl="1"/>
            <a:r>
              <a:rPr lang="zh-CN" altLang="en-US" sz="1400"/>
              <a:t>在小 </a:t>
            </a:r>
            <a:r>
              <a:rPr lang="en-US" altLang="zh-CN" sz="1400"/>
              <a:t>y </a:t>
            </a:r>
            <a:r>
              <a:rPr lang="zh-CN" altLang="en-US" sz="1400"/>
              <a:t>上模型相对表现差。</a:t>
            </a:r>
            <a:endParaRPr lang="en-US" altLang="zh-CN" sz="1400"/>
          </a:p>
          <a:p>
            <a:pPr lvl="1"/>
            <a:r>
              <a:rPr lang="zh-CN" altLang="en-US" sz="1400"/>
              <a:t>这也印证了之前提到数据小时查表的合理性。</a:t>
            </a:r>
            <a:endParaRPr lang="en-US" altLang="zh-CN" sz="140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6C1A015-7B63-18E0-EC9D-6D7E77C89477}"/>
              </a:ext>
            </a:extLst>
          </p:cNvPr>
          <p:cNvSpPr txBox="1"/>
          <p:nvPr/>
        </p:nvSpPr>
        <p:spPr>
          <a:xfrm>
            <a:off x="-1218" y="277978"/>
            <a:ext cx="1219321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>
                <a:latin typeface="Consolas" panose="020B0609020204030204" pitchFamily="49" charset="0"/>
              </a:rPr>
              <a:t>Seed 2: MAPE=0.2367 (</a:t>
            </a:r>
            <a:r>
              <a:rPr lang="zh-CN" altLang="en-US">
                <a:latin typeface="Consolas" panose="020B0609020204030204" pitchFamily="49" charset="0"/>
              </a:rPr>
              <a:t>差</a:t>
            </a:r>
            <a:r>
              <a:rPr lang="en-US" altLang="zh-CN">
                <a:latin typeface="Consolas" panose="020B0609020204030204" pitchFamily="49" charset="0"/>
              </a:rPr>
              <a:t>), R2=0.9937, RMSE=5.3302 (s), RMSE%_mean=15.19% (</a:t>
            </a:r>
            <a:r>
              <a:rPr lang="zh-CN" altLang="en-US">
                <a:latin typeface="Consolas" panose="020B0609020204030204" pitchFamily="49" charset="0"/>
              </a:rPr>
              <a:t>中等</a:t>
            </a:r>
            <a:r>
              <a:rPr lang="en-US" altLang="zh-CN">
                <a:latin typeface="Consolas" panose="020B0609020204030204" pitchFamily="49" charset="0"/>
              </a:rPr>
              <a:t>), RMSE%_range=2.19% (</a:t>
            </a:r>
            <a:r>
              <a:rPr lang="zh-CN" altLang="en-US">
                <a:latin typeface="Consolas" panose="020B0609020204030204" pitchFamily="49" charset="0"/>
              </a:rPr>
              <a:t>优秀</a:t>
            </a:r>
            <a:r>
              <a:rPr lang="en-US" altLang="zh-CN">
                <a:latin typeface="Consolas" panose="020B0609020204030204" pitchFamily="49" charset="0"/>
              </a:rPr>
              <a:t>), N=11</a:t>
            </a:r>
          </a:p>
          <a:p>
            <a:r>
              <a:rPr lang="en-US" altLang="zh-CN">
                <a:latin typeface="Consolas" panose="020B0609020204030204" pitchFamily="49" charset="0"/>
              </a:rPr>
              <a:t>Seed 6: MAPE=0.3420 (</a:t>
            </a:r>
            <a:r>
              <a:rPr lang="zh-CN" altLang="en-US">
                <a:latin typeface="Consolas" panose="020B0609020204030204" pitchFamily="49" charset="0"/>
              </a:rPr>
              <a:t>差</a:t>
            </a:r>
            <a:r>
              <a:rPr lang="en-US" altLang="zh-CN">
                <a:latin typeface="Consolas" panose="020B0609020204030204" pitchFamily="49" charset="0"/>
              </a:rPr>
              <a:t>), R2=0.9957, RMSE=5.8029 (s), RMSE%_mean=10.19% (</a:t>
            </a:r>
            <a:r>
              <a:rPr lang="zh-CN" altLang="en-US">
                <a:latin typeface="Consolas" panose="020B0609020204030204" pitchFamily="49" charset="0"/>
              </a:rPr>
              <a:t>中等</a:t>
            </a:r>
            <a:r>
              <a:rPr lang="en-US" altLang="zh-CN">
                <a:latin typeface="Consolas" panose="020B0609020204030204" pitchFamily="49" charset="0"/>
              </a:rPr>
              <a:t>), RMSE%_range=1.90% (</a:t>
            </a:r>
            <a:r>
              <a:rPr lang="zh-CN" altLang="en-US">
                <a:latin typeface="Consolas" panose="020B0609020204030204" pitchFamily="49" charset="0"/>
              </a:rPr>
              <a:t>优秀</a:t>
            </a:r>
            <a:r>
              <a:rPr lang="en-US" altLang="zh-CN">
                <a:latin typeface="Consolas" panose="020B0609020204030204" pitchFamily="49" charset="0"/>
              </a:rPr>
              <a:t>), N=11</a:t>
            </a:r>
          </a:p>
        </p:txBody>
      </p:sp>
    </p:spTree>
    <p:extLst>
      <p:ext uri="{BB962C8B-B14F-4D97-AF65-F5344CB8AC3E}">
        <p14:creationId xmlns:p14="http://schemas.microsoft.com/office/powerpoint/2010/main" val="20624836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C8B88C-27A6-0552-5F65-241A17A450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35E746-4DEC-1430-D138-9E5022D08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0891"/>
            <a:ext cx="10515600" cy="595921"/>
          </a:xfrm>
        </p:spPr>
        <p:txBody>
          <a:bodyPr>
            <a:normAutofit/>
          </a:bodyPr>
          <a:lstStyle/>
          <a:p>
            <a:r>
              <a:rPr lang="zh-CN" altLang="en-US" sz="2800" b="1">
                <a:solidFill>
                  <a:srgbClr val="00B0F0"/>
                </a:solidFill>
                <a:latin typeface="+mn-ea"/>
              </a:rPr>
              <a:t>改进</a:t>
            </a:r>
            <a:r>
              <a:rPr lang="en-US" altLang="zh-CN" sz="2800" b="1">
                <a:solidFill>
                  <a:srgbClr val="00B0F0"/>
                </a:solidFill>
                <a:latin typeface="+mn-ea"/>
              </a:rPr>
              <a:t>2</a:t>
            </a:r>
            <a:r>
              <a:rPr lang="zh-CN" altLang="en-US" sz="2800" b="1">
                <a:solidFill>
                  <a:srgbClr val="00B0F0"/>
                </a:solidFill>
                <a:latin typeface="+mn-ea"/>
              </a:rPr>
              <a:t>：尝试修改训练集和测试集的划分，各项指标略有改善</a:t>
            </a:r>
            <a:endParaRPr lang="zh-CN" altLang="en-US" sz="280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8DEF5E8A-9559-C865-C699-C666BF36E630}"/>
              </a:ext>
            </a:extLst>
          </p:cNvPr>
          <p:cNvSpPr txBox="1">
            <a:spLocks/>
          </p:cNvSpPr>
          <p:nvPr/>
        </p:nvSpPr>
        <p:spPr>
          <a:xfrm>
            <a:off x="124096" y="3430893"/>
            <a:ext cx="5616812" cy="5959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altLang="zh-CN" sz="1600" b="1">
              <a:solidFill>
                <a:srgbClr val="00B0F0"/>
              </a:solidFill>
              <a:latin typeface="+mn-ea"/>
              <a:ea typeface="+mn-ea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ECC2F7F3-76E5-3902-31D7-9CFB6FB37C5A}"/>
              </a:ext>
            </a:extLst>
          </p:cNvPr>
          <p:cNvSpPr txBox="1">
            <a:spLocks/>
          </p:cNvSpPr>
          <p:nvPr/>
        </p:nvSpPr>
        <p:spPr>
          <a:xfrm>
            <a:off x="124098" y="143056"/>
            <a:ext cx="2434506" cy="457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/>
              <a:t>随机森林回归</a:t>
            </a:r>
            <a:endParaRPr lang="zh-CN" altLang="en-US" sz="28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8711DE2-AB1C-82A7-D779-8E25CCF9D344}"/>
              </a:ext>
            </a:extLst>
          </p:cNvPr>
          <p:cNvSpPr txBox="1"/>
          <p:nvPr/>
        </p:nvSpPr>
        <p:spPr>
          <a:xfrm>
            <a:off x="1" y="1196812"/>
            <a:ext cx="1219200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Predicting runtime for Matrix_Multiply on Cortex-R5F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Test size: 0.3, Lower bound: -1.0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Method: random_forest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1: MAPE=0.0703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R2=0.9955, RMSE=7.3870 (s), RMSE%_mean=6.49%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RMSE%_range=2.14%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N=33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2: MAPE=0.1688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R2=0.9972, RMSE=5.9634 (s), RMSE%_mean=7.81%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RMSE%_range=1.67%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N=33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6: MAPE=0.1663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R2=0.9964, RMSE=5.6810 (s), RMSE%_mean=7.50%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RMSE%_range=1.74%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N=33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42: MAPE=0.1120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R2=0.9977, RMSE=4.6514 (s), RMSE%_mean=5.25%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RMSE%_range=1.39%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N=33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123: MAPE=0.1848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R2=0.9968, RMSE=6.0358 (s), RMSE%_mean=7.15%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RMSE%_range=1.61%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N=33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2025: MAPE=0.0901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R2=0.9955, RMSE=6.0807 (s), RMSE%_mean=8.27%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RMSE%_range=1.62%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N=33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33550336: MAPE=0.0986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R2=0.9975, RMSE=5.0404 (s), RMSE%_mean=5.91%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RMSE%_range=1.46%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N=33</a:t>
            </a:r>
          </a:p>
          <a:p>
            <a:endParaRPr lang="en-US" altLang="zh-CN" sz="1400">
              <a:latin typeface="Consolas" panose="020B0609020204030204" pitchFamily="49" charset="0"/>
              <a:ea typeface="+mj-ea"/>
              <a:cs typeface="+mj-cs"/>
            </a:endParaRP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MAPE: 0.1273 ± 0.0452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R2:   0.9967 ± 0.0009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RMSE: 5.8342 ± 0.8739 (s)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RMSE%_mean: 6.91% ± 1.08%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RMSE%_range: 1.66% ± 0.24%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  <a:endParaRPr lang="zh-CN" altLang="en-US" sz="1400">
              <a:latin typeface="Consolas" panose="020B0609020204030204" pitchFamily="49" charset="0"/>
              <a:ea typeface="+mj-ea"/>
              <a:cs typeface="+mj-cs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BA80189-49F7-9FC4-7CBF-7EC2C1B7D3D3}"/>
              </a:ext>
            </a:extLst>
          </p:cNvPr>
          <p:cNvSpPr/>
          <p:nvPr/>
        </p:nvSpPr>
        <p:spPr>
          <a:xfrm>
            <a:off x="1089407" y="1420165"/>
            <a:ext cx="505307" cy="291592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53068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603</TotalTime>
  <Words>8466</Words>
  <Application>Microsoft Office PowerPoint</Application>
  <PresentationFormat>宽屏</PresentationFormat>
  <Paragraphs>662</Paragraphs>
  <Slides>42</Slides>
  <Notes>18</Notes>
  <HiddenSlides>19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42</vt:i4>
      </vt:variant>
    </vt:vector>
  </HeadingPairs>
  <TitlesOfParts>
    <vt:vector size="49" baseType="lpstr">
      <vt:lpstr>等线</vt:lpstr>
      <vt:lpstr>等线 Light</vt:lpstr>
      <vt:lpstr>Alte DIN 1451 Mittelschrift gep</vt:lpstr>
      <vt:lpstr>Arial</vt:lpstr>
      <vt:lpstr>Cambria Math</vt:lpstr>
      <vt:lpstr>Consolas</vt:lpstr>
      <vt:lpstr>Office 主题​​</vt:lpstr>
      <vt:lpstr>10/9</vt:lpstr>
      <vt:lpstr>PowerPoint 演示文稿</vt:lpstr>
      <vt:lpstr>PowerPoint 演示文稿</vt:lpstr>
      <vt:lpstr>PowerPoint 演示文稿</vt:lpstr>
      <vt:lpstr>R5F</vt:lpstr>
      <vt:lpstr>随机森林回归</vt:lpstr>
      <vt:lpstr>改进1：现在用多个随机种（数据划分、模型）进行多轮测试</vt:lpstr>
      <vt:lpstr>PowerPoint 演示文稿</vt:lpstr>
      <vt:lpstr>改进2：尝试修改训练集和测试集的划分，各项指标略有改善</vt:lpstr>
      <vt:lpstr>随机森林回归</vt:lpstr>
      <vt:lpstr>综合1、2点，测试运行时间大于1s的数据</vt:lpstr>
      <vt:lpstr>随机森林回归</vt:lpstr>
      <vt:lpstr>对FFT表现依然很差</vt:lpstr>
      <vt:lpstr>支持向量回归</vt:lpstr>
      <vt:lpstr>在运行时间大于1秒的数据上表现良好</vt:lpstr>
      <vt:lpstr>支持向量回归</vt:lpstr>
      <vt:lpstr>在运行时间大于1秒的数据上表现改善</vt:lpstr>
      <vt:lpstr>支持向量回归</vt:lpstr>
      <vt:lpstr>对FFT表现依然很差</vt:lpstr>
      <vt:lpstr>神经网络回归</vt:lpstr>
      <vt:lpstr>在运行时间大于0.5秒的数据上表现良好</vt:lpstr>
      <vt:lpstr>神经网络回归</vt:lpstr>
      <vt:lpstr>在运行时间大于0.5秒的数据上表现良好</vt:lpstr>
      <vt:lpstr>神经网络回归</vt:lpstr>
      <vt:lpstr>在运行时间大于1秒的数据上表现良好</vt:lpstr>
      <vt:lpstr>拟合多项式</vt:lpstr>
      <vt:lpstr>在运行时间大于1秒的数据上表现改善</vt:lpstr>
      <vt:lpstr>拟合多项式</vt:lpstr>
      <vt:lpstr>拟合多项式</vt:lpstr>
      <vt:lpstr>在运行时间大于0.1秒的数据上表现改善</vt:lpstr>
      <vt:lpstr>XGBoost回归</vt:lpstr>
      <vt:lpstr>在运行时间大于1秒的数据上表现改善</vt:lpstr>
      <vt:lpstr>XGBoost回归</vt:lpstr>
      <vt:lpstr>在运行时间大于1秒的数据上表现改善</vt:lpstr>
      <vt:lpstr>XGBoost回归</vt:lpstr>
      <vt:lpstr>在运行时间大于1秒的数据上表现改善</vt:lpstr>
      <vt:lpstr>Hybrid</vt:lpstr>
      <vt:lpstr>在运行时间大于1秒的数据上表现改善</vt:lpstr>
      <vt:lpstr>Hybrid</vt:lpstr>
      <vt:lpstr>在运行时间大于1秒的数据上表现改善</vt:lpstr>
      <vt:lpstr>Hybrid</vt:lpstr>
      <vt:lpstr>在运行时间大于0.0005秒的数据上表现良好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誉祺 金</dc:creator>
  <cp:lastModifiedBy>誉祺 金</cp:lastModifiedBy>
  <cp:revision>31</cp:revision>
  <dcterms:created xsi:type="dcterms:W3CDTF">2025-10-02T06:17:57Z</dcterms:created>
  <dcterms:modified xsi:type="dcterms:W3CDTF">2025-10-13T08:20:52Z</dcterms:modified>
</cp:coreProperties>
</file>