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1" r:id="rId2"/>
    <p:sldId id="284" r:id="rId3"/>
    <p:sldId id="303" r:id="rId4"/>
    <p:sldId id="260" r:id="rId5"/>
    <p:sldId id="282" r:id="rId6"/>
    <p:sldId id="286" r:id="rId7"/>
    <p:sldId id="283" r:id="rId8"/>
    <p:sldId id="266" r:id="rId9"/>
    <p:sldId id="290" r:id="rId10"/>
    <p:sldId id="275" r:id="rId11"/>
    <p:sldId id="291" r:id="rId12"/>
    <p:sldId id="262" r:id="rId13"/>
    <p:sldId id="288" r:id="rId14"/>
    <p:sldId id="268" r:id="rId15"/>
    <p:sldId id="289" r:id="rId16"/>
    <p:sldId id="276" r:id="rId17"/>
    <p:sldId id="293" r:id="rId18"/>
    <p:sldId id="259" r:id="rId19"/>
    <p:sldId id="297" r:id="rId20"/>
    <p:sldId id="267" r:id="rId21"/>
    <p:sldId id="298" r:id="rId22"/>
    <p:sldId id="274" r:id="rId23"/>
    <p:sldId id="299" r:id="rId24"/>
    <p:sldId id="263" r:id="rId25"/>
    <p:sldId id="292" r:id="rId26"/>
    <p:sldId id="269" r:id="rId27"/>
    <p:sldId id="272" r:id="rId28"/>
    <p:sldId id="304" r:id="rId29"/>
    <p:sldId id="265" r:id="rId30"/>
    <p:sldId id="300" r:id="rId31"/>
    <p:sldId id="271" r:id="rId32"/>
    <p:sldId id="301" r:id="rId33"/>
    <p:sldId id="277" r:id="rId34"/>
    <p:sldId id="302" r:id="rId35"/>
    <p:sldId id="278" r:id="rId36"/>
    <p:sldId id="294" r:id="rId37"/>
    <p:sldId id="280" r:id="rId38"/>
    <p:sldId id="295" r:id="rId39"/>
    <p:sldId id="279" r:id="rId40"/>
    <p:sldId id="296" r:id="rId41"/>
    <p:sldId id="305" r:id="rId42"/>
    <p:sldId id="306" r:id="rId43"/>
    <p:sldId id="307" r:id="rId44"/>
    <p:sldId id="309" r:id="rId45"/>
    <p:sldId id="30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4949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MAPE</a:t>
            </a:r>
            <a:r>
              <a:rPr lang="zh-CN" altLang="en-US" sz="2000"/>
              <a:t>（</a:t>
            </a:r>
            <a:r>
              <a:rPr lang="en-US" altLang="zh-CN" sz="2000"/>
              <a:t>Mean Absolute Percentage Error</a:t>
            </a:r>
            <a:r>
              <a:rPr lang="zh-CN" altLang="en-US" sz="2000"/>
              <a:t>，平均绝对百分比误差）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误差占真实值的百分比，结果以百分数表示（例如 </a:t>
            </a:r>
            <a:r>
              <a:rPr lang="en-US" altLang="zh-CN" sz="2000"/>
              <a:t>10%</a:t>
            </a:r>
            <a:r>
              <a:rPr lang="zh-CN" altLang="en-US" sz="2000"/>
              <a:t>）。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49" y="122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/>
                  <a:t>RMSE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Root Mean Squared Error</a:t>
                </a:r>
                <a:r>
                  <a:rPr lang="zh-CN" altLang="en-US" sz="2000"/>
                  <a:t>，均方根误差）</a:t>
                </a:r>
                <a:endParaRPr lang="en-US" altLang="zh-CN" sz="2000"/>
              </a:p>
              <a:p>
                <a:r>
                  <a:rPr lang="zh-CN" altLang="en-US" sz="200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/>
                  <a:t>相同。对大误差（</a:t>
                </a:r>
                <a:r>
                  <a:rPr lang="en-US" altLang="zh-CN" sz="2000"/>
                  <a:t>outliers</a:t>
                </a:r>
                <a:r>
                  <a:rPr lang="zh-CN" altLang="en-US" sz="2000"/>
                  <a:t>）惩罚更重（平方项）。</a:t>
                </a:r>
                <a:endParaRPr lang="en-US" altLang="zh-CN" sz="2000"/>
              </a:p>
              <a:p>
                <a:endParaRPr lang="en-US" altLang="zh-CN" sz="2000"/>
              </a:p>
              <a:p>
                <a:r>
                  <a:rPr lang="en-US" altLang="zh-CN" sz="2000"/>
                  <a:t>RMSE%_mean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相对于数据均值的百分比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RMSE%_range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相对于观测范围（数据最大值与最小值之差）的百分比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blipFill>
                <a:blip r:embed="rId3"/>
                <a:stretch>
                  <a:fillRect l="-773" t="-1630" r="-773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129744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R2</a:t>
            </a:r>
            <a:r>
              <a:rPr lang="zh-CN" altLang="en-US" sz="2000"/>
              <a:t>（决定系数，</a:t>
            </a:r>
            <a:r>
              <a:rPr lang="en-US" altLang="zh-CN" sz="2000"/>
              <a:t>coefficient of determination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被模型解释的方差比例（</a:t>
            </a:r>
            <a:r>
              <a:rPr lang="en-US" altLang="zh-CN" sz="2000"/>
              <a:t>0–1</a:t>
            </a:r>
            <a:r>
              <a:rPr lang="zh-CN" altLang="en-US" sz="200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18" y="124917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65" y="2535228"/>
            <a:ext cx="387721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95144" y="5908509"/>
            <a:ext cx="3196856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MAPE / RMSE%_range(%) / RMSE%_mean(%)</a:t>
            </a:r>
          </a:p>
          <a:p>
            <a:pPr marL="742950" lvl="1" indent="-285750"/>
            <a:r>
              <a:rPr lang="en-US" altLang="zh-CN" sz="1200"/>
              <a:t>&lt; 10%</a:t>
            </a:r>
            <a:r>
              <a:rPr lang="zh-CN" altLang="en-US" sz="1200"/>
              <a:t>：</a:t>
            </a:r>
            <a:r>
              <a:rPr lang="zh-CN" altLang="en-US" sz="1200">
                <a:solidFill>
                  <a:srgbClr val="00B050"/>
                </a:solidFill>
              </a:rPr>
              <a:t>优秀</a:t>
            </a:r>
          </a:p>
          <a:p>
            <a:pPr marL="742950" lvl="1" indent="-285750"/>
            <a:r>
              <a:rPr lang="en-US" altLang="zh-CN" sz="1200"/>
              <a:t>10–20%</a:t>
            </a:r>
            <a:r>
              <a:rPr lang="zh-CN" altLang="en-US" sz="1200"/>
              <a:t>：</a:t>
            </a:r>
            <a:r>
              <a:rPr lang="zh-CN" altLang="en-US" sz="1200">
                <a:solidFill>
                  <a:srgbClr val="FFC000"/>
                </a:solidFill>
              </a:rPr>
              <a:t>中等</a:t>
            </a:r>
            <a:endParaRPr lang="en-US" altLang="zh-CN" sz="1200">
              <a:solidFill>
                <a:srgbClr val="FFC000"/>
              </a:solidFill>
            </a:endParaRPr>
          </a:p>
          <a:p>
            <a:pPr marL="742950" lvl="1" indent="-285750"/>
            <a:r>
              <a:rPr lang="en-US" altLang="zh-CN" sz="1200"/>
              <a:t>&gt;20%</a:t>
            </a:r>
            <a:r>
              <a:rPr lang="zh-CN" altLang="en-US" sz="1200"/>
              <a:t>：</a:t>
            </a:r>
            <a:r>
              <a:rPr lang="zh-CN" altLang="en-US" sz="1200">
                <a:solidFill>
                  <a:srgbClr val="FF0000"/>
                </a:solidFill>
              </a:rPr>
              <a:t>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26480D-BB8E-9BF5-B834-F08A2B40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4" y="-1"/>
            <a:ext cx="10575796" cy="5908509"/>
          </a:xfrm>
          <a:prstGeom prst="rect">
            <a:avLst/>
          </a:prstGeom>
        </p:spPr>
      </p:pic>
      <p:sp>
        <p:nvSpPr>
          <p:cNvPr id="3" name="内容占位符 16">
            <a:extLst>
              <a:ext uri="{FF2B5EF4-FFF2-40B4-BE49-F238E27FC236}">
                <a16:creationId xmlns:a16="http://schemas.microsoft.com/office/drawing/2014/main" id="{EE5460BB-4573-44CA-2FC8-085057D8D06B}"/>
              </a:ext>
            </a:extLst>
          </p:cNvPr>
          <p:cNvSpPr txBox="1">
            <a:spLocks/>
          </p:cNvSpPr>
          <p:nvPr/>
        </p:nvSpPr>
        <p:spPr>
          <a:xfrm>
            <a:off x="1616204" y="5908508"/>
            <a:ext cx="737894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目前模型使用的都是默认参数，只需要在预测程序配置区修改</a:t>
            </a:r>
            <a:r>
              <a:rPr lang="en-US" altLang="zh-CN" sz="1200"/>
              <a:t>predicted_app</a:t>
            </a:r>
            <a:r>
              <a:rPr lang="zh-CN" altLang="en-US" sz="1200"/>
              <a:t>、</a:t>
            </a:r>
            <a:r>
              <a:rPr lang="en-US" altLang="zh-CN" sz="1200"/>
              <a:t>host_cpu</a:t>
            </a:r>
            <a:r>
              <a:rPr lang="zh-CN" altLang="en-US" sz="1200"/>
              <a:t>、</a:t>
            </a:r>
            <a:r>
              <a:rPr lang="en-US" altLang="zh-CN" sz="1200"/>
              <a:t>PREDICT_METHOD</a:t>
            </a:r>
            <a:r>
              <a:rPr lang="zh-CN" altLang="en-US" sz="1200"/>
              <a:t>、</a:t>
            </a:r>
            <a:r>
              <a:rPr lang="en-US" altLang="zh-CN" sz="1200"/>
              <a:t>LOWER_BOUND</a:t>
            </a:r>
            <a:r>
              <a:rPr lang="zh-CN" altLang="en-US" sz="1200"/>
              <a:t>就可以复现数据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F9424-EF32-1804-1541-7FECABE7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0"/>
            <a:ext cx="4063998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AE6572-1927-9526-3993-FB7F6531F9E9}"/>
              </a:ext>
            </a:extLst>
          </p:cNvPr>
          <p:cNvSpPr txBox="1">
            <a:spLocks/>
          </p:cNvSpPr>
          <p:nvPr/>
        </p:nvSpPr>
        <p:spPr>
          <a:xfrm>
            <a:off x="0" y="3650510"/>
            <a:ext cx="12192000" cy="222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10/17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采样了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156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组数据</a:t>
            </a:r>
            <a:endParaRPr lang="en-US" altLang="zh-CN" sz="2800" b="1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>
                <a:latin typeface="+mn-ea"/>
              </a:rPr>
              <a:t>方法：步数每次递增</a:t>
            </a:r>
            <a:r>
              <a:rPr lang="en-US" altLang="zh-CN" sz="2800" b="1">
                <a:latin typeface="+mn-ea"/>
              </a:rPr>
              <a:t>18</a:t>
            </a:r>
            <a:r>
              <a:rPr lang="zh-CN" altLang="en-US" sz="2800" b="1">
                <a:latin typeface="+mn-ea"/>
              </a:rPr>
              <a:t>至</a:t>
            </a:r>
            <a:r>
              <a:rPr lang="en-US" altLang="zh-CN" sz="2800" b="1">
                <a:latin typeface="+mn-ea"/>
              </a:rPr>
              <a:t>468</a:t>
            </a:r>
            <a:r>
              <a:rPr lang="zh-CN" altLang="en-US" sz="2800" b="1">
                <a:latin typeface="+mn-ea"/>
              </a:rPr>
              <a:t>，共在</a:t>
            </a:r>
            <a:r>
              <a:rPr lang="en-US" altLang="zh-CN" sz="2800" b="1">
                <a:latin typeface="+mn-ea"/>
              </a:rPr>
              <a:t>26</a:t>
            </a:r>
            <a:r>
              <a:rPr lang="zh-CN" altLang="en-US" sz="2800" b="1">
                <a:latin typeface="+mn-ea"/>
              </a:rPr>
              <a:t>个步数上采样，每个步数采样</a:t>
            </a:r>
            <a:r>
              <a:rPr lang="en-US" altLang="zh-CN" sz="2800" b="1">
                <a:latin typeface="+mn-ea"/>
              </a:rPr>
              <a:t>6</a:t>
            </a:r>
            <a:r>
              <a:rPr lang="zh-CN" altLang="en-US" sz="2800" b="1">
                <a:latin typeface="+mn-ea"/>
              </a:rPr>
              <a:t>次。</a:t>
            </a:r>
            <a:endParaRPr lang="en-US" altLang="zh-CN" sz="2800" b="1">
              <a:latin typeface="+mn-ea"/>
            </a:endParaRPr>
          </a:p>
          <a:p>
            <a:r>
              <a:rPr lang="en-US" altLang="zh-CN" sz="2800" b="1">
                <a:solidFill>
                  <a:srgbClr val="00B0F0"/>
                </a:solidFill>
                <a:latin typeface="+mn-ea"/>
              </a:rPr>
              <a:t>RF,CURVE,XGB,HYBRID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方法效果明显改善</a:t>
            </a:r>
            <a:endParaRPr lang="en-US" altLang="zh-CN" sz="2800" b="1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特征越复杂、数据波动越大，需要采样越多数据。</a:t>
            </a:r>
            <a:endParaRPr lang="en-US" altLang="zh-CN" sz="2800" b="1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A4B31-F364-3221-8232-128E544A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0"/>
            <a:ext cx="4064000" cy="304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CFB348-7AAB-0B72-30BA-656FA53A9117}"/>
              </a:ext>
            </a:extLst>
          </p:cNvPr>
          <p:cNvSpPr txBox="1">
            <a:spLocks/>
          </p:cNvSpPr>
          <p:nvPr/>
        </p:nvSpPr>
        <p:spPr>
          <a:xfrm>
            <a:off x="0" y="3048000"/>
            <a:ext cx="12192000" cy="38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>
                <a:latin typeface="+mn-ea"/>
              </a:rPr>
              <a:t>MPC</a:t>
            </a:r>
            <a:r>
              <a:rPr lang="zh-CN" altLang="en-US" sz="2000" b="1">
                <a:latin typeface="+mn-ea"/>
              </a:rPr>
              <a:t>算法步数与运行时间的关系在</a:t>
            </a:r>
            <a:r>
              <a:rPr lang="en-US" altLang="zh-CN" sz="2000" b="1">
                <a:latin typeface="+mn-ea"/>
              </a:rPr>
              <a:t>M7</a:t>
            </a:r>
            <a:r>
              <a:rPr lang="zh-CN" altLang="en-US" sz="2000" b="1">
                <a:latin typeface="+mn-ea"/>
              </a:rPr>
              <a:t>上是线性，但是在</a:t>
            </a:r>
            <a:r>
              <a:rPr lang="en-US" altLang="zh-CN" sz="2000" b="1">
                <a:latin typeface="+mn-ea"/>
              </a:rPr>
              <a:t>A72</a:t>
            </a:r>
            <a:r>
              <a:rPr lang="zh-CN" altLang="en-US" sz="2000" b="1">
                <a:latin typeface="+mn-ea"/>
              </a:rPr>
              <a:t>上是二次</a:t>
            </a:r>
            <a:endParaRPr lang="en-US" altLang="zh-CN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204F7-0E0D-22EF-251A-12A14348D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FBE43AA-C1B8-D386-867C-01413301618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MPC - 10/15</a:t>
            </a:r>
            <a:r>
              <a:rPr lang="zh-CN" altLang="en-US" sz="2800" b="1"/>
              <a:t>飞书数据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AEB21-C63E-4972-2BB7-AC54A8ACB7AB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0.4017 ± 0.3653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-0.7034 ± 2.0058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0.3183 ± 0.2806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68.02% ± 61.07%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42.13% ± 35.74%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B8EBE-9B28-31CA-C348-FD687E03907F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0.0794 ± 0.0790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0.9946 ± 0.0087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0.0147 ± 0.0093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3.74% ± 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2.09%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981063-C7B0-440C-4F73-66B9FA2C789E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0.3373 ± 0.3239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0.8467 ± 0.1004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0.1137 ± 0.0534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24.23% ± 11.73%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15.00% ± 6.64%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137389-07FD-2EF2-B1FB-0DA6FD0C40CA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0.0367 ± 0.0242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0.0102 ± 0.0044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2.22%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1.49%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8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此处数据代表七个数据的平均水平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CEA4C2F-3A6E-6979-8CCE-ECB1DE368015}"/>
              </a:ext>
            </a:extLst>
          </p:cNvPr>
          <p:cNvSpPr txBox="1">
            <a:spLocks/>
          </p:cNvSpPr>
          <p:nvPr/>
        </p:nvSpPr>
        <p:spPr>
          <a:xfrm>
            <a:off x="838200" y="5298741"/>
            <a:ext cx="10515600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有助于减少随机性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312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之前表现不好的情况，应该是与随机种参数有关。随机种参数影响数据划分（不同划分可能噪声不同）和模型表现。</a:t>
            </a:r>
            <a:endParaRPr lang="en-US" altLang="zh-CN" sz="1400"/>
          </a:p>
          <a:p>
            <a:r>
              <a:rPr lang="zh-CN" altLang="en-US" sz="1400"/>
              <a:t>就这两个表现不好的样例来看：</a:t>
            </a:r>
            <a:endParaRPr lang="en-US" altLang="zh-CN" sz="1400"/>
          </a:p>
          <a:p>
            <a:r>
              <a:rPr lang="en-US" altLang="zh-CN" sz="1400"/>
              <a:t>RMSE%_range </a:t>
            </a:r>
            <a:r>
              <a:rPr lang="zh-CN" altLang="en-US" sz="1400"/>
              <a:t>很低（≈</a:t>
            </a:r>
            <a:r>
              <a:rPr lang="en-US" altLang="zh-CN" sz="1400"/>
              <a:t>2%</a:t>
            </a:r>
            <a:r>
              <a:rPr lang="zh-CN" altLang="en-US" sz="1400"/>
              <a:t>），说明把 </a:t>
            </a:r>
            <a:r>
              <a:rPr lang="en-US" altLang="zh-CN" sz="1400"/>
              <a:t>RMSE </a:t>
            </a:r>
            <a:r>
              <a:rPr lang="zh-CN" altLang="en-US" sz="1400"/>
              <a:t>相对于范围看就是一个很小的比例。</a:t>
            </a:r>
          </a:p>
          <a:p>
            <a:r>
              <a:rPr lang="en-US" altLang="zh-CN" sz="1400"/>
              <a:t>RMSE%_mean </a:t>
            </a:r>
            <a:r>
              <a:rPr lang="zh-CN" altLang="en-US" sz="1400"/>
              <a:t>给出的 </a:t>
            </a:r>
            <a:r>
              <a:rPr lang="en-US" altLang="zh-CN" sz="1400"/>
              <a:t>10–15% </a:t>
            </a:r>
            <a:r>
              <a:rPr lang="zh-CN" altLang="en-US" sz="1400"/>
              <a:t>说明 </a:t>
            </a:r>
            <a:r>
              <a:rPr lang="en-US" altLang="zh-CN" sz="1400"/>
              <a:t>RMSE </a:t>
            </a:r>
            <a:r>
              <a:rPr lang="zh-CN" altLang="en-US" sz="1400"/>
              <a:t>相对于均值仍然是中等 ，可反推均值：</a:t>
            </a:r>
          </a:p>
          <a:p>
            <a:pPr lvl="1"/>
            <a:r>
              <a:rPr lang="en-US" altLang="zh-CN" sz="1400"/>
              <a:t>mean ≈ 100 * RMSE / RMSE%_mean</a:t>
            </a:r>
          </a:p>
          <a:p>
            <a:pPr lvl="2"/>
            <a:r>
              <a:rPr lang="en-US" altLang="zh-CN" sz="1400"/>
              <a:t>Seed2 mean ≈ 100*5.3302/15.19 ≈ 35.1 s</a:t>
            </a:r>
          </a:p>
          <a:p>
            <a:pPr lvl="2"/>
            <a:r>
              <a:rPr lang="en-US" altLang="zh-CN" sz="1400"/>
              <a:t>Seed6 mean ≈ 100*5.8029/10.19 ≈ 56.9 s</a:t>
            </a:r>
          </a:p>
          <a:p>
            <a:r>
              <a:rPr lang="zh-CN" altLang="en-US" sz="1400"/>
              <a:t>然而 </a:t>
            </a:r>
            <a:r>
              <a:rPr lang="en-US" altLang="zh-CN" sz="1400"/>
              <a:t>MAPE </a:t>
            </a:r>
            <a:r>
              <a:rPr lang="zh-CN" altLang="en-US" sz="1400"/>
              <a:t>很高（</a:t>
            </a:r>
            <a:r>
              <a:rPr lang="en-US" altLang="zh-CN" sz="1400"/>
              <a:t>23.7% / 34.2%</a:t>
            </a:r>
            <a:r>
              <a:rPr lang="zh-CN" altLang="en-US" sz="140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1400"/>
              <a:t>存在不少非常小的真实值 </a:t>
            </a:r>
            <a:r>
              <a:rPr lang="en-US" altLang="zh-CN" sz="1400"/>
              <a:t>y</a:t>
            </a:r>
            <a:r>
              <a:rPr lang="zh-CN" altLang="en-US" sz="1400"/>
              <a:t>（例如接近 </a:t>
            </a:r>
            <a:r>
              <a:rPr lang="en-US" altLang="zh-CN" sz="1400"/>
              <a:t>0</a:t>
            </a:r>
            <a:r>
              <a:rPr lang="zh-CN" altLang="en-US" sz="1400"/>
              <a:t>），使得 </a:t>
            </a:r>
            <a:r>
              <a:rPr lang="en-US" altLang="zh-CN" sz="1400"/>
              <a:t>|error|/y </a:t>
            </a:r>
            <a:r>
              <a:rPr lang="zh-CN" altLang="en-US" sz="1400"/>
              <a:t>非常大，从而把平均 </a:t>
            </a:r>
            <a:r>
              <a:rPr lang="en-US" altLang="zh-CN" sz="1400"/>
              <a:t>MAPE </a:t>
            </a:r>
            <a:r>
              <a:rPr lang="zh-CN" altLang="en-US" sz="1400"/>
              <a:t>拉高。</a:t>
            </a:r>
          </a:p>
          <a:p>
            <a:pPr lvl="1"/>
            <a:r>
              <a:rPr lang="zh-CN" altLang="en-US" sz="1400"/>
              <a:t>在小 </a:t>
            </a:r>
            <a:r>
              <a:rPr lang="en-US" altLang="zh-CN" sz="1400"/>
              <a:t>y </a:t>
            </a:r>
            <a:r>
              <a:rPr lang="zh-CN" altLang="en-US" sz="1400"/>
              <a:t>上模型相对表现差。</a:t>
            </a:r>
            <a:endParaRPr lang="en-US" altLang="zh-CN" sz="1400"/>
          </a:p>
          <a:p>
            <a:pPr lvl="1"/>
            <a:r>
              <a:rPr lang="zh-CN" altLang="en-US" sz="1400"/>
              <a:t>这也印证了之前提到数据小时查表的合理性。</a:t>
            </a:r>
            <a:endParaRPr lang="en-US" altLang="zh-CN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RMSE=7.3870 (s), RMSE%_mean=6.49%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RMSE=5.9634 (s), RMSE%_mean=7.81%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RMSE=5.6810 (s), RMSE%_mean=7.50%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RMSE=4.6514 (s), RMSE%_mean=5.25%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RMSE=6.0358 (s), RMSE%_mean=7.15%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RMSE=6.0807 (s), RMSE%_mean=8.27%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R2=0.9975, RMSE=5.0404 (s), RMSE%_mean=5.91%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6.91% ± 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1.66% ± 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4C2A7-7CA1-FAF4-0F75-A4429B7D2DD9}"/>
              </a:ext>
            </a:extLst>
          </p:cNvPr>
          <p:cNvSpPr txBox="1">
            <a:spLocks/>
          </p:cNvSpPr>
          <p:nvPr/>
        </p:nvSpPr>
        <p:spPr>
          <a:xfrm>
            <a:off x="1" y="4736242"/>
            <a:ext cx="12191999" cy="212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从训练集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测试集按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划分改为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70%/30%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划分。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>
                <a:solidFill>
                  <a:srgbClr val="00B0F0"/>
                </a:solidFill>
                <a:latin typeface="+mn-ea"/>
              </a:rPr>
              <a:t>70/30 提供更稳定、更低方差的测试误差估计，更容易发现模型的泛化问题（比如过拟合）。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>
                <a:solidFill>
                  <a:srgbClr val="00B0F0"/>
                </a:solidFill>
                <a:latin typeface="+mn-ea"/>
              </a:rPr>
              <a:t>90/10 给训练更多数据，可能让模型在训练上表现更好，但测试集太小会导致评估结果高度不稳定（噪声大），容易被“幸运的划分”误导。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数据量很大（几万）时可以用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，因为此时测试集依然很大。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此外还可以准备额外的独立测试集，或者使用交叉验证。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9958</Words>
  <Application>Microsoft Office PowerPoint</Application>
  <PresentationFormat>宽屏</PresentationFormat>
  <Paragraphs>832</Paragraphs>
  <Slides>45</Slides>
  <Notes>18</Notes>
  <HiddenSlides>19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47</cp:revision>
  <dcterms:created xsi:type="dcterms:W3CDTF">2025-10-02T06:17:57Z</dcterms:created>
  <dcterms:modified xsi:type="dcterms:W3CDTF">2025-10-17T09:30:51Z</dcterms:modified>
</cp:coreProperties>
</file>