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1" r:id="rId2"/>
    <p:sldId id="284" r:id="rId3"/>
    <p:sldId id="303" r:id="rId4"/>
    <p:sldId id="260" r:id="rId5"/>
    <p:sldId id="282" r:id="rId6"/>
    <p:sldId id="286" r:id="rId7"/>
    <p:sldId id="283" r:id="rId8"/>
    <p:sldId id="266" r:id="rId9"/>
    <p:sldId id="290" r:id="rId10"/>
    <p:sldId id="275" r:id="rId11"/>
    <p:sldId id="291" r:id="rId12"/>
    <p:sldId id="262" r:id="rId13"/>
    <p:sldId id="288" r:id="rId14"/>
    <p:sldId id="268" r:id="rId15"/>
    <p:sldId id="289" r:id="rId16"/>
    <p:sldId id="276" r:id="rId17"/>
    <p:sldId id="293" r:id="rId18"/>
    <p:sldId id="259" r:id="rId19"/>
    <p:sldId id="297" r:id="rId20"/>
    <p:sldId id="267" r:id="rId21"/>
    <p:sldId id="298" r:id="rId22"/>
    <p:sldId id="274" r:id="rId23"/>
    <p:sldId id="299" r:id="rId24"/>
    <p:sldId id="263" r:id="rId25"/>
    <p:sldId id="292" r:id="rId26"/>
    <p:sldId id="269" r:id="rId27"/>
    <p:sldId id="272" r:id="rId28"/>
    <p:sldId id="304" r:id="rId29"/>
    <p:sldId id="265" r:id="rId30"/>
    <p:sldId id="300" r:id="rId31"/>
    <p:sldId id="271" r:id="rId32"/>
    <p:sldId id="301" r:id="rId33"/>
    <p:sldId id="277" r:id="rId34"/>
    <p:sldId id="302" r:id="rId35"/>
    <p:sldId id="278" r:id="rId36"/>
    <p:sldId id="294" r:id="rId37"/>
    <p:sldId id="280" r:id="rId38"/>
    <p:sldId id="295" r:id="rId39"/>
    <p:sldId id="279" r:id="rId40"/>
    <p:sldId id="296" r:id="rId41"/>
    <p:sldId id="305" r:id="rId42"/>
    <p:sldId id="306" r:id="rId43"/>
    <p:sldId id="307" r:id="rId44"/>
    <p:sldId id="309" r:id="rId45"/>
    <p:sldId id="313" r:id="rId46"/>
    <p:sldId id="310" r:id="rId47"/>
    <p:sldId id="312" r:id="rId48"/>
    <p:sldId id="311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65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BE2E-C0A0-91AC-16C1-A6F80E22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FD7B51-9BE7-B4CD-F67F-527A430C5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FFD340-F9F0-0B30-B90A-387C96D39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56B4C-B961-4719-B6D0-7AB804D43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3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3645-4DD3-11CF-2F67-8A382E23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E408D1-A7B2-2052-4D60-C4DA8394E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30B01F-0FCA-F7E7-04AE-235BE8B97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80577-73AE-81D0-5CB4-586492AFE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EFF1F-EE47-5957-DBE2-F47220F7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184750-B089-59C9-3F4B-5F9BFBCB0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493136-9DE2-BFEB-1467-7D0200EEC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84054-053D-16C8-CF46-F7A15F1C2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7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507118-AED5-2E28-7606-2B191D012962}"/>
              </a:ext>
            </a:extLst>
          </p:cNvPr>
          <p:cNvSpPr txBox="1"/>
          <p:nvPr/>
        </p:nvSpPr>
        <p:spPr>
          <a:xfrm>
            <a:off x="385261" y="163033"/>
            <a:ext cx="1133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同平台程序运行时间预测（静态特征）：通过输入规模</a:t>
            </a:r>
            <a:r>
              <a:rPr lang="en-US" altLang="zh-CN" sz="2800" dirty="0"/>
              <a:t>n</a:t>
            </a:r>
            <a:r>
              <a:rPr lang="zh-CN" altLang="en-US" sz="2800" dirty="0"/>
              <a:t>预测运行时间</a:t>
            </a:r>
            <a:r>
              <a:rPr lang="en-US" altLang="zh-CN" sz="2800" dirty="0"/>
              <a:t>T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555F39-84D7-53C4-EAB1-220E4E9A44EA}"/>
              </a:ext>
            </a:extLst>
          </p:cNvPr>
          <p:cNvSpPr txBox="1"/>
          <p:nvPr/>
        </p:nvSpPr>
        <p:spPr>
          <a:xfrm>
            <a:off x="180757" y="964018"/>
            <a:ext cx="117489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预测算法：卡尔曼滤波</a:t>
            </a:r>
            <a:r>
              <a:rPr lang="en-US" altLang="zh-CN" sz="2400" dirty="0"/>
              <a:t>KF</a:t>
            </a:r>
            <a:r>
              <a:rPr lang="zh-CN" altLang="en-US" sz="2400" dirty="0"/>
              <a:t>，快速傅里叶变换</a:t>
            </a:r>
            <a:r>
              <a:rPr lang="en-US" altLang="zh-CN" sz="2400" dirty="0"/>
              <a:t>FFT</a:t>
            </a:r>
            <a:r>
              <a:rPr lang="zh-CN" altLang="en-US" sz="2400" dirty="0"/>
              <a:t>，模型预测控制</a:t>
            </a:r>
            <a:r>
              <a:rPr lang="en-US" altLang="zh-CN" sz="2400" dirty="0"/>
              <a:t>MPC</a:t>
            </a:r>
            <a:r>
              <a:rPr lang="zh-CN" altLang="en-US" sz="2400" dirty="0"/>
              <a:t>，安全算法</a:t>
            </a:r>
            <a:r>
              <a:rPr lang="en-US" altLang="zh-CN" sz="2400" dirty="0"/>
              <a:t>AES</a:t>
            </a:r>
            <a:r>
              <a:rPr lang="zh-CN" altLang="en-US" sz="2400" dirty="0"/>
              <a:t>，</a:t>
            </a:r>
            <a:r>
              <a:rPr lang="en-US" altLang="zh-CN" sz="2400" dirty="0"/>
              <a:t>MD5</a:t>
            </a:r>
            <a:r>
              <a:rPr lang="zh-CN" altLang="en-US" sz="2400" dirty="0"/>
              <a:t>，</a:t>
            </a:r>
            <a:r>
              <a:rPr lang="en-US" altLang="zh-CN" sz="2400" dirty="0"/>
              <a:t>SHA256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平台：</a:t>
            </a:r>
            <a:r>
              <a:rPr lang="en-US" altLang="zh-CN" sz="2400" dirty="0"/>
              <a:t>J721</a:t>
            </a:r>
            <a:r>
              <a:rPr lang="zh-CN" altLang="en-US" sz="2400" dirty="0"/>
              <a:t>的</a:t>
            </a:r>
            <a:r>
              <a:rPr lang="en-US" altLang="zh-CN" sz="2400" dirty="0"/>
              <a:t>A72</a:t>
            </a:r>
            <a:r>
              <a:rPr lang="zh-CN" altLang="en-US" sz="2400" dirty="0"/>
              <a:t>，</a:t>
            </a:r>
            <a:r>
              <a:rPr lang="en-US" altLang="zh-CN" sz="2400" dirty="0"/>
              <a:t>J721</a:t>
            </a:r>
            <a:r>
              <a:rPr lang="zh-CN" altLang="en-US" sz="2400" dirty="0"/>
              <a:t>的</a:t>
            </a:r>
            <a:r>
              <a:rPr lang="en-US" altLang="zh-CN" sz="2400" dirty="0"/>
              <a:t>R5</a:t>
            </a:r>
            <a:r>
              <a:rPr lang="zh-CN" altLang="en-US" sz="2400" dirty="0"/>
              <a:t>，</a:t>
            </a:r>
            <a:r>
              <a:rPr lang="en-US" altLang="zh-CN" sz="2400" dirty="0"/>
              <a:t>OK8MP</a:t>
            </a:r>
            <a:r>
              <a:rPr lang="zh-CN" altLang="en-US" sz="2400" dirty="0"/>
              <a:t>的</a:t>
            </a:r>
            <a:r>
              <a:rPr lang="en-US" altLang="zh-CN" sz="2400" dirty="0"/>
              <a:t>M7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预测方法：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随机森林回归</a:t>
            </a:r>
            <a:r>
              <a:rPr lang="en-US" altLang="zh-CN" sz="2400" b="1" dirty="0"/>
              <a:t>RF</a:t>
            </a:r>
            <a:r>
              <a:rPr lang="en-US" altLang="zh-CN" sz="2400" dirty="0"/>
              <a:t>,</a:t>
            </a:r>
            <a:r>
              <a:rPr lang="zh-CN" altLang="en-US" sz="2400" dirty="0"/>
              <a:t>对非线性、异常值鲁棒，外推弱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支持向量回归</a:t>
            </a:r>
            <a:r>
              <a:rPr lang="en-US" altLang="zh-CN" sz="2400" b="1" dirty="0"/>
              <a:t>SVR</a:t>
            </a:r>
            <a:r>
              <a:rPr lang="en-US" altLang="zh-CN" sz="2400" dirty="0"/>
              <a:t>,</a:t>
            </a:r>
            <a:r>
              <a:rPr lang="zh-CN" altLang="en-US" sz="2400" dirty="0"/>
              <a:t>对单变量平滑非线性拟合好；对尺度敏感需标准化；外推弱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多层感知机回归</a:t>
            </a:r>
            <a:r>
              <a:rPr lang="en-US" altLang="zh-CN" sz="2400" b="1" dirty="0"/>
              <a:t>MLP</a:t>
            </a:r>
            <a:r>
              <a:rPr lang="en-US" altLang="zh-CN" sz="2400" dirty="0"/>
              <a:t>,</a:t>
            </a:r>
            <a:r>
              <a:rPr lang="zh-CN" altLang="en-US" sz="2400" dirty="0"/>
              <a:t>表达力强，可拟合复杂曲线；需要较多数据与正则</a:t>
            </a:r>
            <a:r>
              <a:rPr lang="en-US" altLang="zh-CN" sz="2400" dirty="0"/>
              <a:t>/</a:t>
            </a:r>
            <a:r>
              <a:rPr lang="zh-CN" altLang="en-US" sz="2400" dirty="0"/>
              <a:t>早停来防过拟合；对尺度敏感；外推一般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解析模型的非线性最小二乘</a:t>
            </a:r>
            <a:r>
              <a:rPr lang="en-US" altLang="zh-CN" sz="2400" b="1" dirty="0"/>
              <a:t>CURVE</a:t>
            </a:r>
            <a:r>
              <a:rPr lang="en-US" altLang="zh-CN" sz="2400" dirty="0"/>
              <a:t>,</a:t>
            </a:r>
            <a:r>
              <a:rPr lang="zh-CN" altLang="en-US" sz="2400" dirty="0"/>
              <a:t>可解释、外推性好（当先验正确时）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梯度提升树</a:t>
            </a:r>
            <a:r>
              <a:rPr lang="en-US" altLang="zh-CN" sz="2400" b="1" dirty="0"/>
              <a:t>XGB</a:t>
            </a:r>
            <a:r>
              <a:rPr lang="zh-CN" altLang="en-US" sz="2400" dirty="0"/>
              <a:t>：对非线性、异常值鲁棒，外推弱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解析先验 </a:t>
            </a:r>
            <a:r>
              <a:rPr lang="en-US" altLang="zh-CN" sz="2400" b="1" dirty="0"/>
              <a:t>+ </a:t>
            </a:r>
            <a:r>
              <a:rPr lang="zh-CN" altLang="en-US" sz="2400" b="1" dirty="0"/>
              <a:t>残差学习</a:t>
            </a:r>
            <a:r>
              <a:rPr lang="en-US" altLang="zh-CN" sz="2400" b="1" dirty="0"/>
              <a:t>HYBRID</a:t>
            </a:r>
            <a:r>
              <a:rPr lang="en-US" altLang="zh-CN" sz="2400" dirty="0"/>
              <a:t>,</a:t>
            </a:r>
            <a:r>
              <a:rPr lang="zh-CN" altLang="en-US" sz="2400" dirty="0"/>
              <a:t>兼顾可解释性与灵活性，常比单一模型更稳健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每个方法会在</a:t>
            </a:r>
            <a:r>
              <a:rPr lang="en-US" altLang="zh-CN" sz="2400" dirty="0"/>
              <a:t>7</a:t>
            </a:r>
            <a:r>
              <a:rPr lang="zh-CN" altLang="en-US" sz="2400" dirty="0"/>
              <a:t>个不同的种子下测试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144590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MAPE</a:t>
            </a:r>
            <a:r>
              <a:rPr lang="zh-CN" altLang="en-US" sz="2000" dirty="0"/>
              <a:t>（</a:t>
            </a:r>
            <a:r>
              <a:rPr lang="en-US" altLang="zh-CN" sz="2000" dirty="0"/>
              <a:t>Mean Absolute Percentage Error</a:t>
            </a:r>
            <a:r>
              <a:rPr lang="zh-CN" altLang="en-US" sz="2000" dirty="0"/>
              <a:t>，平均绝对百分比误差）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误差占真实值的百分比，结果以百分数表示（例如 </a:t>
            </a:r>
            <a:r>
              <a:rPr lang="en-US" altLang="zh-CN" sz="2000" dirty="0"/>
              <a:t>10%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49" y="139763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403544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RMSE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Root Mean Squared Error</a:t>
                </a:r>
                <a:r>
                  <a:rPr lang="zh-CN" altLang="en-US" sz="2000" dirty="0"/>
                  <a:t>，均方根误差）</a:t>
                </a:r>
                <a:endParaRPr lang="en-US" altLang="zh-CN" sz="2000" dirty="0"/>
              </a:p>
              <a:p>
                <a:r>
                  <a:rPr lang="zh-CN" altLang="en-US" sz="2000" dirty="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相同。对大误差惩罚更重（平方项）。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RMSE%_mean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RMSE</a:t>
                </a:r>
                <a:r>
                  <a:rPr lang="zh-CN" altLang="en-US" sz="2000" dirty="0"/>
                  <a:t>相对于数据均值的百分比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err="1"/>
                  <a:t>RMSE%_range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RMSE</a:t>
                </a:r>
                <a:r>
                  <a:rPr lang="zh-CN" altLang="en-US" sz="2000" dirty="0"/>
                  <a:t>相对于观测范围（数据最大值与最小值之差）的百分比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4035449"/>
                <a:ext cx="7883247" cy="2246769"/>
              </a:xfrm>
              <a:prstGeom prst="rect">
                <a:avLst/>
              </a:prstGeom>
              <a:blipFill>
                <a:blip r:embed="rId4"/>
                <a:stretch>
                  <a:fillRect l="-773" t="-1626" r="-773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269385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R2</a:t>
            </a:r>
            <a:r>
              <a:rPr lang="zh-CN" altLang="en-US" sz="2000" dirty="0"/>
              <a:t>（决定系数，</a:t>
            </a:r>
            <a:r>
              <a:rPr lang="en-US" altLang="zh-CN" sz="2000" dirty="0"/>
              <a:t>coefficient of determination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被模型解释的方差比例，越靠近</a:t>
            </a:r>
            <a:r>
              <a:rPr lang="en-US" altLang="zh-CN" sz="2000" dirty="0"/>
              <a:t>1</a:t>
            </a:r>
            <a:r>
              <a:rPr lang="zh-CN" altLang="en-US" sz="2000" dirty="0"/>
              <a:t>越好（</a:t>
            </a:r>
            <a:r>
              <a:rPr lang="en-US" altLang="zh-CN" sz="2000" dirty="0"/>
              <a:t>0–1</a:t>
            </a:r>
            <a:r>
              <a:rPr lang="zh-CN" altLang="en-US" sz="2000" dirty="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018" y="264558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965" y="3931638"/>
            <a:ext cx="3877216" cy="15337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C8D0D0-F8CF-757D-5E98-3099E4458B03}"/>
              </a:ext>
            </a:extLst>
          </p:cNvPr>
          <p:cNvSpPr txBox="1"/>
          <p:nvPr/>
        </p:nvSpPr>
        <p:spPr>
          <a:xfrm>
            <a:off x="5285522" y="1630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指标</a:t>
            </a:r>
          </a:p>
        </p:txBody>
      </p:sp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" y="0"/>
            <a:ext cx="6570921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MAPE / </a:t>
            </a:r>
            <a:r>
              <a:rPr lang="en-US" altLang="zh-CN" sz="2000" dirty="0" err="1"/>
              <a:t>RMSE%_range</a:t>
            </a:r>
            <a:r>
              <a:rPr lang="en-US" altLang="zh-CN" sz="2000" dirty="0"/>
              <a:t>(%) / </a:t>
            </a:r>
            <a:r>
              <a:rPr lang="en-US" altLang="zh-CN" sz="2000" dirty="0" err="1"/>
              <a:t>RMSE%_mean</a:t>
            </a:r>
            <a:r>
              <a:rPr lang="en-US" altLang="zh-CN" sz="2000" dirty="0"/>
              <a:t>(%)</a:t>
            </a:r>
          </a:p>
          <a:p>
            <a:pPr marL="457200" lvl="1" indent="0">
              <a:buNone/>
            </a:pPr>
            <a:r>
              <a:rPr lang="en-US" altLang="zh-CN" sz="2000" dirty="0"/>
              <a:t>&lt; 10%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00B050"/>
                </a:solidFill>
              </a:rPr>
              <a:t>优秀</a:t>
            </a:r>
          </a:p>
          <a:p>
            <a:pPr marL="457200" lvl="1" indent="0">
              <a:buNone/>
            </a:pPr>
            <a:r>
              <a:rPr lang="en-US" altLang="zh-CN" sz="2000" dirty="0"/>
              <a:t>10–20%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C000"/>
                </a:solidFill>
              </a:rPr>
              <a:t>中等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&gt;20%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差</a:t>
            </a:r>
            <a:endParaRPr lang="en-US" altLang="zh-CN" sz="2000" dirty="0"/>
          </a:p>
        </p:txBody>
      </p:sp>
      <p:sp>
        <p:nvSpPr>
          <p:cNvPr id="3" name="内容占位符 16">
            <a:extLst>
              <a:ext uri="{FF2B5EF4-FFF2-40B4-BE49-F238E27FC236}">
                <a16:creationId xmlns:a16="http://schemas.microsoft.com/office/drawing/2014/main" id="{EE5460BB-4573-44CA-2FC8-085057D8D06B}"/>
              </a:ext>
            </a:extLst>
          </p:cNvPr>
          <p:cNvSpPr txBox="1">
            <a:spLocks/>
          </p:cNvSpPr>
          <p:nvPr/>
        </p:nvSpPr>
        <p:spPr>
          <a:xfrm>
            <a:off x="5829060" y="6433268"/>
            <a:ext cx="636294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目前模型使用的都是相同参数，只需要在预测程序配置区修改</a:t>
            </a:r>
            <a:r>
              <a:rPr lang="en-US" altLang="zh-CN" sz="1200" dirty="0" err="1"/>
              <a:t>predicted_app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host_cpu</a:t>
            </a:r>
            <a:r>
              <a:rPr lang="zh-CN" altLang="en-US" sz="1200" dirty="0"/>
              <a:t>、</a:t>
            </a:r>
            <a:r>
              <a:rPr lang="en-US" altLang="zh-CN" sz="1200" dirty="0"/>
              <a:t>PREDICT_METHOD</a:t>
            </a:r>
            <a:r>
              <a:rPr lang="zh-CN" altLang="en-US" sz="1200" dirty="0"/>
              <a:t>、</a:t>
            </a:r>
            <a:r>
              <a:rPr lang="en-US" altLang="zh-CN" sz="1200" dirty="0"/>
              <a:t>LOWER_BOUND</a:t>
            </a:r>
            <a:r>
              <a:rPr lang="zh-CN" altLang="en-US" sz="1200" dirty="0"/>
              <a:t>就可以复现数据</a:t>
            </a: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5809B-AF5C-3A4F-41D8-BBB91DE9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89" y="0"/>
            <a:ext cx="12192001" cy="58833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EF6D18-1050-172A-8D6D-18F8976670A7}"/>
              </a:ext>
            </a:extLst>
          </p:cNvPr>
          <p:cNvSpPr txBox="1"/>
          <p:nvPr/>
        </p:nvSpPr>
        <p:spPr>
          <a:xfrm>
            <a:off x="0" y="139268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表格中的数字代表忽略了运行时间小于该数字</a:t>
            </a:r>
            <a:r>
              <a:rPr lang="en-US" altLang="zh-CN" sz="2000" dirty="0"/>
              <a:t>(</a:t>
            </a:r>
            <a:r>
              <a:rPr lang="zh-CN" altLang="en-US" sz="2000" dirty="0"/>
              <a:t>秒</a:t>
            </a:r>
            <a:r>
              <a:rPr lang="en-US" altLang="zh-CN" sz="2000" dirty="0"/>
              <a:t>)</a:t>
            </a:r>
            <a:r>
              <a:rPr lang="zh-CN" altLang="en-US" sz="2000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61344-6BEB-24A0-C0A2-B566CC751545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0.0177 ± 0.0123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0.56% ± 0.27%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0.31% ± 0.25% (优秀)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37E85B-2E06-B0D9-7494-BFEACD1D4AA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AES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8D51-A807-8672-C678-7BC613E439FD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0.0196 ± 0.0120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0.58% ± 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0.33% ± 0.25%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B5F24-AFF4-91E8-1D0D-819A406AA9D7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A72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E40A6-673F-D7C0-0B27-61F066E1AB6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3DAD2-148B-4905-7E5F-B2EDCA329E92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C6543-6A52-DEDC-CD65-34C1A830D52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383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8384-0702-E2E9-2513-1FCB6A79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C720BB-FABB-B4E8-D83A-2DBE4DD08B62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0.2809 ± 0.1202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0.8010 ± 0.2110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29.00% ± 11.20%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18.08% ± 7.61%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28EDAE-D453-330A-B0B8-AC0EE7EE4BF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MD5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57100-6EBB-78A0-F219-A47AE557D223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0.2294 ± 0.1005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0.8237 ± 0.2214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26.38% ± 11.65%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16.55% ± 8.22%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80C16-A4FE-B2A5-5851-7B87C12C9F44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BC6C9-6EEF-AD16-BBC9-D21707C19BF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ED87D-533C-4159-4BFC-81EFA84C2D9C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5F8E-AF74-48A8-6D5C-B9C536AC4F8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14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70FE-E869-459F-A3B7-4476DE1C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691DB-EA77-F20E-1455-04AD558E91B6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0.1227 ± 0.0916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0.9784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8.99% ± 4.23%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5.16% ± 3.73%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C11E6D-F74D-C81C-4066-731DE6C3F500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SHA256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E6F08-8B6A-1285-25D7-CEF214772F9B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0.1367 ± 0.0550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0.9792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8.38% ± 4.49%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4.90% ± 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D87E8-8F99-F9C0-11B7-51EFC888312F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41691-5060-D0D2-3AE3-3C0A44905392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90.9086 ± 75.0311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78440-A2FF-1FE5-E27C-E1186BA6B140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B24D5-B944-369F-BDBA-F9855DCEB2C9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79.6302 ± 79.4545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110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FB1971-A6C4-8A4E-E7D9-751814CE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3048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FF9424-EF32-1804-1541-7FECABE7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0"/>
            <a:ext cx="4063998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AE6572-1927-9526-3993-FB7F6531F9E9}"/>
              </a:ext>
            </a:extLst>
          </p:cNvPr>
          <p:cNvSpPr txBox="1">
            <a:spLocks/>
          </p:cNvSpPr>
          <p:nvPr/>
        </p:nvSpPr>
        <p:spPr>
          <a:xfrm>
            <a:off x="0" y="3650510"/>
            <a:ext cx="12192000" cy="25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采样了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156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组数据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方法：步数从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每次递增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至</a:t>
            </a:r>
            <a:r>
              <a:rPr lang="en-US" altLang="zh-CN" sz="2400" b="1" dirty="0">
                <a:latin typeface="+mn-ea"/>
              </a:rPr>
              <a:t>468</a:t>
            </a:r>
            <a:r>
              <a:rPr lang="zh-CN" altLang="en-US" sz="2400" b="1" dirty="0">
                <a:latin typeface="+mn-ea"/>
              </a:rPr>
              <a:t>，共在</a:t>
            </a:r>
            <a:r>
              <a:rPr lang="en-US" altLang="zh-CN" sz="2400" b="1" dirty="0">
                <a:latin typeface="+mn-ea"/>
              </a:rPr>
              <a:t>26</a:t>
            </a:r>
            <a:r>
              <a:rPr lang="zh-CN" altLang="en-US" sz="2400" b="1" dirty="0">
                <a:latin typeface="+mn-ea"/>
              </a:rPr>
              <a:t>个步数上采样，每个步数采样</a:t>
            </a:r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次。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RF,CURVE,XGB,HYBRID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方法效果明显改善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特征越复杂、数据波动越大，需要采样越多数据。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在相同输入特征下多次采样运行时间，可取均值，减少数据波动的影响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9A4B31-F364-3221-8232-128E544A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0"/>
            <a:ext cx="4064000" cy="3048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CFB348-7AAB-0B72-30BA-656FA53A9117}"/>
              </a:ext>
            </a:extLst>
          </p:cNvPr>
          <p:cNvSpPr txBox="1">
            <a:spLocks/>
          </p:cNvSpPr>
          <p:nvPr/>
        </p:nvSpPr>
        <p:spPr>
          <a:xfrm>
            <a:off x="0" y="3048000"/>
            <a:ext cx="12192000" cy="38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>
                <a:latin typeface="+mn-ea"/>
              </a:rPr>
              <a:t>MPC</a:t>
            </a:r>
            <a:r>
              <a:rPr lang="zh-CN" altLang="en-US" sz="2000" b="1">
                <a:latin typeface="+mn-ea"/>
              </a:rPr>
              <a:t>算法步数与运行时间的关系在</a:t>
            </a:r>
            <a:r>
              <a:rPr lang="en-US" altLang="zh-CN" sz="2000" b="1">
                <a:latin typeface="+mn-ea"/>
              </a:rPr>
              <a:t>M7</a:t>
            </a:r>
            <a:r>
              <a:rPr lang="zh-CN" altLang="en-US" sz="2000" b="1">
                <a:latin typeface="+mn-ea"/>
              </a:rPr>
              <a:t>上是线性，但是在</a:t>
            </a:r>
            <a:r>
              <a:rPr lang="en-US" altLang="zh-CN" sz="2000" b="1">
                <a:latin typeface="+mn-ea"/>
              </a:rPr>
              <a:t>A72</a:t>
            </a:r>
            <a:r>
              <a:rPr lang="zh-CN" altLang="en-US" sz="2000" b="1">
                <a:latin typeface="+mn-ea"/>
              </a:rPr>
              <a:t>上是二次</a:t>
            </a:r>
            <a:endParaRPr lang="en-US" altLang="zh-CN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73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1D3C0-24FF-9F42-9E38-4EF0A7B6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03BB398-3120-E618-BE37-87C18B6BE8A1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MAPE=0.0268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R2=0.9986, RMSE=0.0160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=1.12%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MAPE=0.0675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R2=0.9981, RMSE=0.0173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=3.90%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=1.30%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MAPE=0.0498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R2=0.9973, RMSE=0.0230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=4.52%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=1.53%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MAPE=0.0288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R2=0.9983, RMSE=0.0176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=3.50%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=1.21%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MAPE=0.0776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R2=0.9980, RMSE=0.0216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=3.93%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=1.56%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MAPE=0.2295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R2=0.9981, RMSE=0.0193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=3.74%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=1.28%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MAPE=0.0391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R2=0.9988, RMSE=0.0150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=3.27%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=1.02%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0.0741 ± 0.0711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0.9982 ± 0.0005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0.0186 ± 0.0029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3.71% ± 0.47%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1.29% ± 0.20%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1AE339-98AC-C163-629E-381B4865DA2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F03E676-DC78-9382-D8C5-579B5B820E7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MPC-M7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4738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B375-9047-AAE5-948C-C57EB8641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B0DCDF-08CF-C77F-ED2C-7B36DA8B6716}"/>
              </a:ext>
            </a:extLst>
          </p:cNvPr>
          <p:cNvSpPr txBox="1"/>
          <p:nvPr/>
        </p:nvSpPr>
        <p:spPr>
          <a:xfrm>
            <a:off x="0" y="116314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对于要拟合的</a:t>
            </a:r>
            <a:r>
              <a:rPr lang="en-US" altLang="zh-CN" sz="2400" dirty="0"/>
              <a:t>n</a:t>
            </a:r>
            <a:r>
              <a:rPr lang="zh-CN" altLang="en-US" sz="2400" dirty="0"/>
              <a:t>与</a:t>
            </a:r>
            <a:r>
              <a:rPr lang="en-US" altLang="zh-CN" sz="2400" dirty="0"/>
              <a:t>T</a:t>
            </a:r>
            <a:r>
              <a:rPr lang="zh-CN" altLang="en-US" sz="2400" dirty="0"/>
              <a:t>，采样更多</a:t>
            </a:r>
            <a:r>
              <a:rPr lang="en-US" altLang="zh-CN" sz="2400" dirty="0"/>
              <a:t>n</a:t>
            </a:r>
            <a:r>
              <a:rPr lang="zh-CN" altLang="en-US" sz="2400" dirty="0"/>
              <a:t>能使模型更贴合数据，对同一个</a:t>
            </a:r>
            <a:r>
              <a:rPr lang="en-US" altLang="zh-CN" sz="2400" dirty="0"/>
              <a:t>n</a:t>
            </a:r>
            <a:r>
              <a:rPr lang="zh-CN" altLang="en-US" sz="2400" dirty="0"/>
              <a:t>采样更多</a:t>
            </a:r>
            <a:r>
              <a:rPr lang="en-US" altLang="zh-CN" sz="2400" dirty="0"/>
              <a:t>T</a:t>
            </a:r>
            <a:r>
              <a:rPr lang="zh-CN" altLang="en-US" sz="2400" dirty="0"/>
              <a:t>有助于降低噪声影响，提高精度。现在要拟合的关系大多数都是知道函数的形式的，因此可以更多地考虑后者。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当某个随机种子在当前数据上表现很好，能否推到别的数据上？</a:t>
            </a:r>
            <a:endParaRPr lang="en-US" altLang="zh-CN" sz="2400" dirty="0"/>
          </a:p>
          <a:p>
            <a:r>
              <a:rPr lang="zh-CN" altLang="en-US" sz="2400" dirty="0"/>
              <a:t>不能保证，一次好的结果可能是随机性与样本噪声、具体数据划分、超参恰好“契合”。在其他的数据上未必如此。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随机种与其他参数的区别：</a:t>
            </a:r>
            <a:endParaRPr lang="en-US" altLang="zh-CN" sz="2400" dirty="0"/>
          </a:p>
          <a:p>
            <a:r>
              <a:rPr lang="zh-CN" altLang="en-US" sz="2400" dirty="0"/>
              <a:t>模型参数（超参数）：如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learning_rate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hidden_layer_sizes</a:t>
            </a:r>
            <a:r>
              <a:rPr lang="zh-CN" altLang="en-US" sz="2400" dirty="0"/>
              <a:t>；决定模型的结构、复杂度、学习能力等，直接影响性能。</a:t>
            </a:r>
            <a:endParaRPr lang="en-US" altLang="zh-CN" sz="2400" dirty="0"/>
          </a:p>
          <a:p>
            <a:r>
              <a:rPr lang="zh-CN" altLang="en-US" sz="2400" dirty="0"/>
              <a:t>训练参数：决定训练过程的收敛路径，影响收敛效果</a:t>
            </a:r>
            <a:endParaRPr lang="en-US" altLang="zh-CN" sz="2400" dirty="0"/>
          </a:p>
          <a:p>
            <a:r>
              <a:rPr lang="zh-CN" altLang="en-US" sz="2400" dirty="0"/>
              <a:t>随机种：控制随机过程（初始化、抽样、打乱），只影响随机性。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对一组固定超参，使用多个 </a:t>
            </a:r>
            <a:r>
              <a:rPr lang="en-US" altLang="zh-CN" sz="2400" dirty="0"/>
              <a:t>seed </a:t>
            </a:r>
            <a:r>
              <a:rPr lang="zh-CN" altLang="en-US" sz="2400" dirty="0"/>
              <a:t>看指标的标准差能量化对随机性的敏感度。如果标准差大说明模型稳定性差，应该考虑更多数据或者调参，或者是某个特定的</a:t>
            </a:r>
            <a:r>
              <a:rPr lang="en-US" altLang="zh-CN" sz="2400" dirty="0"/>
              <a:t>seed</a:t>
            </a:r>
            <a:r>
              <a:rPr lang="zh-CN" altLang="en-US" sz="2400" dirty="0"/>
              <a:t>出现了极端情况。</a:t>
            </a:r>
          </a:p>
        </p:txBody>
      </p:sp>
    </p:spTree>
    <p:extLst>
      <p:ext uri="{BB962C8B-B14F-4D97-AF65-F5344CB8AC3E}">
        <p14:creationId xmlns:p14="http://schemas.microsoft.com/office/powerpoint/2010/main" val="4227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9889AFB-4A20-B478-B705-AAB33F7CCC06}"/>
              </a:ext>
            </a:extLst>
          </p:cNvPr>
          <p:cNvSpPr txBox="1"/>
          <p:nvPr/>
        </p:nvSpPr>
        <p:spPr>
          <a:xfrm>
            <a:off x="0" y="1118173"/>
            <a:ext cx="38986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0.0034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0.0022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1.0000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0.0001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0.0001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0.27% ± 0.15%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0.15% ± 0.08%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5294C-6051-62A8-516C-3A4A53A1962D}"/>
              </a:ext>
            </a:extLst>
          </p:cNvPr>
          <p:cNvSpPr txBox="1"/>
          <p:nvPr/>
        </p:nvSpPr>
        <p:spPr>
          <a:xfrm>
            <a:off x="0" y="3798199"/>
            <a:ext cx="38986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0.0009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0.0002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1.0000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0.0001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0.25% ± 0.04%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0.12% ± 0.02%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BCB5EB0-CDA1-9200-B404-D34460A0D049}"/>
              </a:ext>
            </a:extLst>
          </p:cNvPr>
          <p:cNvSpPr txBox="1">
            <a:spLocks/>
          </p:cNvSpPr>
          <p:nvPr/>
        </p:nvSpPr>
        <p:spPr>
          <a:xfrm>
            <a:off x="77419" y="3283610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4671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473CDD-64FB-8017-26FD-D028E883AFF0}"/>
              </a:ext>
            </a:extLst>
          </p:cNvPr>
          <p:cNvSpPr txBox="1">
            <a:spLocks/>
          </p:cNvSpPr>
          <p:nvPr/>
        </p:nvSpPr>
        <p:spPr>
          <a:xfrm>
            <a:off x="135940" y="603584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47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603E52-4EC6-ED9D-F9A0-9250F4EF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95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数据量增大，在不同随机种下的表现差异减小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75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942E-04BA-80C4-5A10-E6DCEE49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DD730A-4219-B746-10C7-5C85DEED537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B78469-0695-7D15-0DCA-F22CEDD4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57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BCBD7-E161-D74A-92AE-52F7A2846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4572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4A7FF83-8171-1C9C-F55D-85769C04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5548"/>
            <a:ext cx="10515600" cy="188245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FFT</a:t>
            </a:r>
            <a:r>
              <a:rPr lang="zh-CN" altLang="en-US" sz="2400" b="1" dirty="0">
                <a:solidFill>
                  <a:srgbClr val="FF0000"/>
                </a:solidFill>
              </a:rPr>
              <a:t>的问题：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输入规模是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的幂次，能采样的点有限，并且分布稀疏，可能受数据噪音影响较大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想法：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多次采样取均值</a:t>
            </a:r>
          </a:p>
        </p:txBody>
      </p:sp>
    </p:spTree>
    <p:extLst>
      <p:ext uri="{BB962C8B-B14F-4D97-AF65-F5344CB8AC3E}">
        <p14:creationId xmlns:p14="http://schemas.microsoft.com/office/powerpoint/2010/main" val="3572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此处数据代表七个数据的平均水平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CEA4C2F-3A6E-6979-8CCE-ECB1DE368015}"/>
              </a:ext>
            </a:extLst>
          </p:cNvPr>
          <p:cNvSpPr txBox="1">
            <a:spLocks/>
          </p:cNvSpPr>
          <p:nvPr/>
        </p:nvSpPr>
        <p:spPr>
          <a:xfrm>
            <a:off x="838200" y="5298741"/>
            <a:ext cx="10515600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有助于减少随机性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之前表现不好的情况，应该是与随机种参数有关。随机种参数影响数据划分（不同划分可能噪声不同）和模型表现。</a:t>
            </a:r>
            <a:endParaRPr lang="en-US" altLang="zh-CN" sz="2000" dirty="0"/>
          </a:p>
          <a:p>
            <a:r>
              <a:rPr lang="zh-CN" altLang="en-US" sz="2000" dirty="0"/>
              <a:t>就这两个表现不好的样例来看：</a:t>
            </a:r>
            <a:endParaRPr lang="en-US" altLang="zh-CN" sz="2000" dirty="0"/>
          </a:p>
          <a:p>
            <a:r>
              <a:rPr lang="en-US" altLang="zh-CN" sz="2000" dirty="0" err="1"/>
              <a:t>RMSE%_range</a:t>
            </a:r>
            <a:r>
              <a:rPr lang="en-US" altLang="zh-CN" sz="2000" dirty="0"/>
              <a:t> </a:t>
            </a:r>
            <a:r>
              <a:rPr lang="zh-CN" altLang="en-US" sz="2000" dirty="0"/>
              <a:t>很低（≈</a:t>
            </a:r>
            <a:r>
              <a:rPr lang="en-US" altLang="zh-CN" sz="2000" dirty="0"/>
              <a:t>2%</a:t>
            </a:r>
            <a:r>
              <a:rPr lang="zh-CN" altLang="en-US" sz="2000" dirty="0"/>
              <a:t>），说明把均方根误差相对于范围看就是一个很小的比例。</a:t>
            </a:r>
          </a:p>
          <a:p>
            <a:r>
              <a:rPr lang="en-US" altLang="zh-CN" sz="2000" dirty="0" err="1"/>
              <a:t>RMSE%_mean</a:t>
            </a:r>
            <a:r>
              <a:rPr lang="en-US" altLang="zh-CN" sz="2000" dirty="0"/>
              <a:t> </a:t>
            </a:r>
            <a:r>
              <a:rPr lang="zh-CN" altLang="en-US" sz="2000" dirty="0"/>
              <a:t>给出的 </a:t>
            </a:r>
            <a:r>
              <a:rPr lang="en-US" altLang="zh-CN" sz="2000" dirty="0"/>
              <a:t>10–15% </a:t>
            </a:r>
            <a:r>
              <a:rPr lang="zh-CN" altLang="en-US" sz="2000" dirty="0"/>
              <a:t>说明均方根误差相对于均值仍然是中等 ，可反推均值：</a:t>
            </a:r>
          </a:p>
          <a:p>
            <a:pPr lvl="1"/>
            <a:r>
              <a:rPr lang="en-US" altLang="zh-CN" sz="2000" dirty="0"/>
              <a:t>mean ≈ 100 * RMSE / </a:t>
            </a:r>
            <a:r>
              <a:rPr lang="en-US" altLang="zh-CN" sz="2000" dirty="0" err="1"/>
              <a:t>RMSE%_mean</a:t>
            </a:r>
            <a:endParaRPr lang="en-US" altLang="zh-CN" sz="2000" dirty="0"/>
          </a:p>
          <a:p>
            <a:pPr lvl="2"/>
            <a:r>
              <a:rPr lang="en-US" altLang="zh-CN" dirty="0"/>
              <a:t>Seed2 mean ≈ 100*5.3302/15.19 ≈ 35.1 s</a:t>
            </a:r>
          </a:p>
          <a:p>
            <a:pPr lvl="2"/>
            <a:r>
              <a:rPr lang="en-US" altLang="zh-CN" dirty="0"/>
              <a:t>Seed6 mean ≈ 100*5.8029/10.19 ≈ 56.9 s</a:t>
            </a:r>
          </a:p>
          <a:p>
            <a:r>
              <a:rPr lang="zh-CN" altLang="en-US" sz="2000" dirty="0"/>
              <a:t>然而 </a:t>
            </a:r>
            <a:r>
              <a:rPr lang="en-US" altLang="zh-CN" sz="2000" dirty="0"/>
              <a:t>MAPE</a:t>
            </a:r>
            <a:r>
              <a:rPr lang="zh-CN" altLang="en-US" sz="2000" dirty="0"/>
              <a:t>（平均绝对百分比误差）很高（</a:t>
            </a:r>
            <a:r>
              <a:rPr lang="en-US" altLang="zh-CN" sz="2000" dirty="0"/>
              <a:t>23.7% / 34.2%</a:t>
            </a:r>
            <a:r>
              <a:rPr lang="zh-CN" altLang="en-US" sz="2000" dirty="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2000" dirty="0"/>
              <a:t>存在不少非常小的真实值 </a:t>
            </a:r>
            <a:r>
              <a:rPr lang="en-US" altLang="zh-CN" sz="2000" dirty="0"/>
              <a:t>y</a:t>
            </a:r>
            <a:r>
              <a:rPr lang="zh-CN" altLang="en-US" sz="2000" dirty="0"/>
              <a:t>（例如接近 </a:t>
            </a:r>
            <a:r>
              <a:rPr lang="en-US" altLang="zh-CN" sz="2000" dirty="0"/>
              <a:t>0</a:t>
            </a:r>
            <a:r>
              <a:rPr lang="zh-CN" altLang="en-US" sz="2000" dirty="0"/>
              <a:t>），使得 </a:t>
            </a:r>
            <a:r>
              <a:rPr lang="en-US" altLang="zh-CN" sz="2000" dirty="0"/>
              <a:t>|error|/y </a:t>
            </a:r>
            <a:r>
              <a:rPr lang="zh-CN" altLang="en-US" sz="2000" dirty="0"/>
              <a:t>非常大，从而把平均 </a:t>
            </a:r>
            <a:r>
              <a:rPr lang="en-US" altLang="zh-CN" sz="2000" dirty="0"/>
              <a:t>MAPE </a:t>
            </a:r>
            <a:r>
              <a:rPr lang="zh-CN" altLang="en-US" sz="2000" dirty="0"/>
              <a:t>拉高。</a:t>
            </a:r>
          </a:p>
          <a:p>
            <a:pPr lvl="1"/>
            <a:r>
              <a:rPr lang="zh-CN" altLang="en-US" sz="2000" dirty="0"/>
              <a:t>在小 </a:t>
            </a:r>
            <a:r>
              <a:rPr lang="en-US" altLang="zh-CN" sz="2000" dirty="0"/>
              <a:t>y </a:t>
            </a:r>
            <a:r>
              <a:rPr lang="zh-CN" altLang="en-US" sz="2000" dirty="0"/>
              <a:t>上模型相对表现差。</a:t>
            </a:r>
            <a:endParaRPr lang="en-US" altLang="zh-CN" sz="2000" dirty="0"/>
          </a:p>
          <a:p>
            <a:pPr lvl="1"/>
            <a:r>
              <a:rPr lang="zh-CN" altLang="en-US" sz="2000" dirty="0"/>
              <a:t>这也印证了之前提到数据小时查表的合理性。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Matrix_Multiply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on Cortex-R5F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random_forest</a:t>
            </a:r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R2=0.9955, RMSE=7.3870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=6.49%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=2.14%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R2=0.9972, RMSE=5.9634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=7.81%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R2=0.9964, RMSE=5.6810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=7.50%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=1.74%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R2=0.9977, RMSE=4.6514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=5.25%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=1.39%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R2=0.9968, RMSE=6.0358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=7.15%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R2=0.9955, RMSE=6.0807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=8.27%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R2=0.9975, RMSE=5.0404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=5.91%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=1.46%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6.91% ± 1.08%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1.66% ± 0.24%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4C2A7-7CA1-FAF4-0F75-A4429B7D2DD9}"/>
              </a:ext>
            </a:extLst>
          </p:cNvPr>
          <p:cNvSpPr txBox="1">
            <a:spLocks/>
          </p:cNvSpPr>
          <p:nvPr/>
        </p:nvSpPr>
        <p:spPr>
          <a:xfrm>
            <a:off x="1" y="4736242"/>
            <a:ext cx="12191999" cy="2121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从训练集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测试集按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划分改为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70%/30%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划分。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solidFill>
                  <a:srgbClr val="00B0F0"/>
                </a:solidFill>
                <a:latin typeface="+mn-ea"/>
              </a:rPr>
              <a:t>70/30 提供更稳定、更低方差的测试误差估计，更容易发现模型的泛化问题（比如过拟合）。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solidFill>
                  <a:srgbClr val="00B0F0"/>
                </a:solidFill>
                <a:latin typeface="+mn-ea"/>
              </a:rPr>
              <a:t>90/10 给训练更多数据，可能让模型在训练上表现更好，但测试集太小会导致评估结果高度不稳定（噪声大），容易被“幸运的划分”误导。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数据量很大（几千）时可以用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，因为此时测试集依然很大。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此外还可以准备额外的独立测试集，或者使用交叉验证。</a:t>
            </a:r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10643</Words>
  <Application>Microsoft Office PowerPoint</Application>
  <PresentationFormat>宽屏</PresentationFormat>
  <Paragraphs>864</Paragraphs>
  <Slides>48</Slides>
  <Notes>22</Notes>
  <HiddenSlides>18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5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数据量增大，在不同随机种下的表现差异减小</vt:lpstr>
      <vt:lpstr>FFT的问题： 输入规模是2的幂次，能采样的点有限，并且分布稀疏，可能受数据噪音影响较大 想法： 多次采样取均值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68</cp:revision>
  <dcterms:created xsi:type="dcterms:W3CDTF">2025-10-02T06:17:57Z</dcterms:created>
  <dcterms:modified xsi:type="dcterms:W3CDTF">2025-10-23T06:28:08Z</dcterms:modified>
</cp:coreProperties>
</file>