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3" r:id="rId2"/>
    <p:sldId id="281" r:id="rId3"/>
    <p:sldId id="284" r:id="rId4"/>
    <p:sldId id="285" r:id="rId5"/>
    <p:sldId id="260" r:id="rId6"/>
    <p:sldId id="282" r:id="rId7"/>
    <p:sldId id="286" r:id="rId8"/>
    <p:sldId id="283" r:id="rId9"/>
    <p:sldId id="266" r:id="rId10"/>
    <p:sldId id="275" r:id="rId11"/>
    <p:sldId id="262" r:id="rId12"/>
    <p:sldId id="268" r:id="rId13"/>
    <p:sldId id="276" r:id="rId14"/>
    <p:sldId id="259" r:id="rId15"/>
    <p:sldId id="267" r:id="rId16"/>
    <p:sldId id="274" r:id="rId17"/>
    <p:sldId id="263" r:id="rId18"/>
    <p:sldId id="269" r:id="rId19"/>
    <p:sldId id="272" r:id="rId20"/>
    <p:sldId id="265" r:id="rId21"/>
    <p:sldId id="271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A1BD-EBB2-4221-B6F1-84446E81673C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21C38-39FE-4F8D-AC4A-724D319BA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0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8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F85F-D620-C0D9-3F26-727A1CA2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39F05-15A6-CACA-38B6-8D34D2A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93517-3297-891A-8480-A00EF567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66F60-4427-34BA-6217-B8100B6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B616-B2AA-9FD5-A2F2-5EFE1074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5A723-1E6F-4E4B-252A-8A10EEFB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FF3DB-C670-4A4B-CD40-57182075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6C398-9A7E-DAA4-1882-D9218055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C714C-CC0A-9E01-092C-8C85024D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421D-592A-C38D-94C6-2981AD9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0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032FF-D5B8-F2B5-9206-C0B3312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C3F79-C3ED-64B8-A3EA-9D15E3A7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2C2A3-1767-0073-DBA6-623F750F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24B4-5853-701B-B6BF-696A97D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6A39-2D87-5EAD-83CF-CD368128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4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D353-80CD-5A65-DED6-860DB06D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E1922-E7AC-5026-69FC-D415C8CC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9ACD-8FBF-24D1-3C15-B2C57BD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E4395-9026-A228-F860-66E00EA8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A1E-DC1F-0E75-3618-354E010B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2969-4079-4736-1587-F3EF03F1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E1610-FFB3-1FA1-57CC-F913CDBE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94957-4FD1-257B-664D-6283FA04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868A-E16D-CCCF-5575-2D7D46E4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2A177-F3C7-7EFD-0C6F-20CAAE7D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0BADD-A670-6303-FBB3-8F9F9AA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D050-D8D1-F913-0DE5-26105C51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20D78-F808-7F8A-DC10-7B3DFA6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636E0-F57E-9437-90F3-48527DFB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43AF-7129-84AC-2CC2-D770E857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573A9-8BF8-614E-BB94-018797C1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2461-B3E7-6BE9-BAB3-17B43A57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3E9E8-ACB4-F75A-121C-F4F9405D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A56C-62D9-AA03-FE61-3610DEFB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B596F-8FC9-C00D-10F9-1F87B9C4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E8EFF-4F4F-8ED5-47E0-750DB719F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BEAE7-5A50-0C3B-764F-DD81AEC4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EBDD7-FF78-EE68-CC2A-B62BF04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A80D4-85A6-F9A9-D191-824183D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A8A7-45A4-49E5-101C-7B89F4D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8936F-DC12-E288-AC52-3AA7BCE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B3427-AD26-7BF2-5B36-0E3464E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2B1FE-7D4C-11D2-1B7C-37D39DDA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94198-98CD-74DB-862D-91DA800F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6C827-1D33-7E07-E0CA-3173153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E79D6-E1EB-D707-7BEB-2D546C21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74B2C-15C4-67B1-A194-ACBB62E7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97DD7-992A-27D0-3BC4-45A76F4F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1FE3B-07B3-D19C-74E3-3FF747A9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5E577-16A0-8F1B-D777-F6A32B3B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C9985-65E8-1037-B9B5-0C2F197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21764-FC0B-0A88-0C43-BCBD4F78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7E01-6F55-FFEC-5339-67B5271F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3B64C-9F32-C3B8-F6A8-C5FC5A68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BA1FA-3297-8DE5-5950-B81EE391F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9B7D9-3D43-A662-87DE-74AFDF0E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40528-54AB-EC40-1DE1-BF08B53C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16F75-4592-F169-2D5D-604F7FF8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4F798-CA71-CD73-5861-1FD0D50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138D5-B6D3-AE28-5637-908F4EC7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7E960-9065-6507-E06B-8FFBEBDF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6963-EF35-41F4-B235-3A3F02295E84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42E9B-F136-A170-4051-0718B49E5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EB638-B930-E77C-02EA-BE42247D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CCC46-24BC-0E1A-D845-B8369ED6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10/9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76943-FE15-6FCA-AA6C-CF2BE99E1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拟合了</a:t>
                </a:r>
                <a:r>
                  <a:rPr lang="en-US" altLang="zh-CN" sz="2000" dirty="0" err="1"/>
                  <a:t>Matrix_Multiply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FFT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KF</a:t>
                </a:r>
                <a:r>
                  <a:rPr lang="zh-CN" altLang="en-US" sz="2000" dirty="0"/>
                  <a:t>在</a:t>
                </a:r>
                <a:r>
                  <a:rPr lang="en-US" altLang="zh-CN" sz="2000" dirty="0"/>
                  <a:t>Cortex-R5F</a:t>
                </a:r>
                <a:r>
                  <a:rPr lang="zh-CN" altLang="en-US" sz="2000" dirty="0"/>
                  <a:t>上的数据。</a:t>
                </a:r>
                <a:endParaRPr lang="en-US" altLang="zh-CN" sz="2000" dirty="0"/>
              </a:p>
              <a:p>
                <a:r>
                  <a:rPr lang="zh-CN" altLang="en-US" sz="2000" dirty="0"/>
                  <a:t>使用的方法有：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/>
                  <a:t>	random</a:t>
                </a:r>
                <a:r>
                  <a:rPr lang="en-US" altLang="zh-CN" sz="2000" dirty="0" err="1"/>
                  <a:t>_forest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svr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mlp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curve_fit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xgboost</a:t>
                </a:r>
                <a:r>
                  <a:rPr lang="en-US" altLang="zh-CN" sz="2000" dirty="0"/>
                  <a:t>, hybrid</a:t>
                </a:r>
              </a:p>
              <a:p>
                <a:r>
                  <a:rPr lang="zh-CN" altLang="en-US" sz="2000" dirty="0"/>
                  <a:t>现在认为，</a:t>
                </a:r>
                <a:r>
                  <a:rPr lang="en-US" altLang="zh-CN" sz="2000" dirty="0" err="1"/>
                  <a:t>svr</a:t>
                </a:r>
                <a:r>
                  <a:rPr lang="zh-CN" altLang="en-US" sz="2000" dirty="0"/>
                  <a:t>是不适合用于预测的。其余的方法在至少一个程序表现</a:t>
                </a:r>
                <a14:m>
                  <m:oMath xmlns:m="http://schemas.openxmlformats.org/officeDocument/2006/math">
                    <m:r>
                      <a:rPr lang="zh-CN" altLang="en-US" sz="2000" i="1" u="sng" dirty="0">
                        <a:latin typeface="Cambria Math" panose="02040503050406030204" pitchFamily="18" charset="0"/>
                      </a:rPr>
                      <m:t>相对</m:t>
                    </m:r>
                  </m:oMath>
                </a14:m>
                <a:r>
                  <a:rPr lang="zh-CN" altLang="en-US" sz="2000" u="sng" dirty="0"/>
                  <a:t>较好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en-US" altLang="zh-CN" sz="2000" dirty="0"/>
                  <a:t>MPC</a:t>
                </a:r>
                <a:r>
                  <a:rPr lang="zh-CN" altLang="en-US" sz="2000" dirty="0"/>
                  <a:t>的代码暂时还没有整合进测试框架中。</a:t>
                </a:r>
                <a:endParaRPr lang="en-US" altLang="zh-CN" sz="2000" dirty="0"/>
              </a:p>
              <a:p>
                <a:r>
                  <a:rPr lang="zh-CN" altLang="en-US" sz="2000" dirty="0"/>
                  <a:t>解决堆栈大小问题后，还要采样更多</a:t>
                </a:r>
                <a:r>
                  <a:rPr lang="zh-CN" altLang="en-US" sz="2000"/>
                  <a:t>数据。</a:t>
                </a:r>
                <a:endParaRPr lang="en-US" altLang="zh-CN" sz="200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76943-FE15-6FCA-AA6C-CF2BE99E1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88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86FCF-2823-B591-4B2D-9EAF5E445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AB34-5255-682D-FDE0-44D8C513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06633-1BEF-17BB-C068-B596C9F6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62CA8A9-C1BB-5871-DA14-B70FD3F9AF6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0.1769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0.5288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236.0175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1C0209-B043-D39A-24E5-06E00A85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8B14501-8D1A-0B60-C3AE-C0F32664CC9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random_forest_tuned</a:t>
            </a:r>
            <a:r>
              <a:rPr lang="en-US" altLang="zh-CN" sz="1000" dirty="0">
                <a:latin typeface="Consolas" panose="020B0609020204030204" pitchFamily="49" charset="0"/>
              </a:rPr>
              <a:t>, FFT): {'bootstrap': False,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max_features</a:t>
            </a:r>
            <a:r>
              <a:rPr lang="en-US" altLang="zh-CN" sz="1000" dirty="0">
                <a:latin typeface="Consolas" panose="020B0609020204030204" pitchFamily="49" charset="0"/>
              </a:rPr>
              <a:t>': 'log2',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min_samples_leaf</a:t>
            </a:r>
            <a:r>
              <a:rPr lang="en-US" altLang="zh-CN" sz="1000" dirty="0">
                <a:latin typeface="Consolas" panose="020B0609020204030204" pitchFamily="49" charset="0"/>
              </a:rPr>
              <a:t>': 3,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min_samples_split</a:t>
            </a:r>
            <a:r>
              <a:rPr lang="en-US" altLang="zh-CN" sz="1000" dirty="0">
                <a:latin typeface="Consolas" panose="020B0609020204030204" pitchFamily="49" charset="0"/>
              </a:rPr>
              <a:t>': 7,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284}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0.5116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0.3419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278.9316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6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19434-7FB6-4DB2-99C5-63CB8AED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9291-CA2A-2C82-B1B1-FB5C8D1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46CF9-4808-059F-B4E6-8E260C05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D314C31-812B-9817-F16F-96150BA9B8D3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3784.3033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1.8431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949E60-4F73-5555-920A-1801172C3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C39BA7B-6752-617F-CA85-E05BAA197AC5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2892.1275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1.7198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A6BAB-4B5A-7BEE-638B-176CBC70C30F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84A97-FA51-DBEC-1985-722E870EE4F2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30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4DE5B-B970-AF26-5A17-0ABEEAE0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B1353-6F95-21C0-14C7-7CFF163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A0AB3-C398-C774-CEFD-DBE87C2D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5F8F62B-13DB-66B7-FAEE-7AD42101F83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1357.1281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3.3460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C876F-C61F-78B9-4A8F-0608BBFE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A1DCDE6-B313-E067-FB81-7A61372740E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1335.9732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4.5853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F2C502-8E46-BF58-950B-0DBFCE2251F1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5AE84-E363-182B-EA10-8ED82D695907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84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914B-0D79-1F41-C8A4-6822F7D6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E67AE-9DB8-00A5-6CB2-8BFAE549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42A88-6901-A5A0-B9CF-6B9C01460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2C90F70-C452-5F86-535C-2AE1D56D58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6909.5662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0.2224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303.2106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E39883-DB11-F34B-A9DF-FAF9FFDF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FA2DA3E-F9EE-46A5-C501-CF475E0E11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577.8627854332454, 'degree': 3, 'epsilon': 0.11958479832931303, 'gamma': 1.0963607629633412e-05,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1662.4767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-0.2448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383.6208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5B27A-7D60-37BB-5F6B-E925AE2CFFD7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B23BCC-899C-72CE-9435-8ED2539255BC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87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A36EC-11E0-E2D2-7496-77B1618B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6AE17-2726-0191-EAC1-02531696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7A3C9-0CF2-F497-B3AA-AE74D4D2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" y="600891"/>
            <a:ext cx="3912326" cy="293424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F84EE26-013C-51AB-6775-C0052A7BCCD1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err="1">
                <a:latin typeface="Consolas" panose="020B0609020204030204" pitchFamily="49" charset="0"/>
              </a:rPr>
              <a:t>mlp</a:t>
            </a:r>
            <a:r>
              <a:rPr lang="en-US" altLang="zh-CN" sz="1000" dirty="0"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latin typeface="Consolas" panose="020B0609020204030204" pitchFamily="49" charset="0"/>
              </a:rPr>
              <a:t>MLPRegressor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=(100, 50),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activation='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solver='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max_iter</a:t>
            </a:r>
            <a:r>
              <a:rPr lang="en-US" altLang="zh-CN" sz="1000" dirty="0">
                <a:latin typeface="Consolas" panose="020B0609020204030204" pitchFamily="49" charset="0"/>
              </a:rPr>
              <a:t>=10000,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544.7565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1.7809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2CB0F-87C6-7DAC-8FFC-2205F728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0E97B04-9E6F-C06C-A48D-CF770D62726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335.4517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2.1308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2F568-C28A-6F84-C04D-D4D27E71A7A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88A30-28A4-B505-6102-940CCBBB2FF3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98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A324E-4F03-1E1C-0F81-CCDE866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8A8F7-7F19-D411-E0AA-3BDB8258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90701-8AA6-A719-41BB-1633DFAE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3EFC040-718C-9FF3-20AE-B622C984C3F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46.8010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3.9219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4B1D66E-D670-7DD9-4DAB-48DD2803DBE4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00B050"/>
                </a:solidFill>
              </a:rPr>
              <a:t>相对较好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3C1D7-B3E3-AD09-C722-B38111E6E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68676-7CE1-A2B7-49C5-24975D09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77262D-7E2B-0D9A-D71D-90D58E677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54D641-4CE2-7FBB-E5DF-622CBB75F7C4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'logistic',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0.027638772178671115,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0.0251637321277227,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4376.2991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384.2825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EECF1-6507-DD4B-B156-62FDDA545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FF46-DD9C-94F8-9778-CB9E7AAC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59035-F5DA-901D-2D63-63D1A35E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D98A111-CF32-1FB1-5096-F8E1D66E91A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poly = </a:t>
            </a:r>
            <a:r>
              <a:rPr lang="en-US" altLang="zh-CN" sz="1000" dirty="0" err="1">
                <a:latin typeface="Consolas" panose="020B0609020204030204" pitchFamily="49" charset="0"/>
              </a:rPr>
              <a:t>PolynomialFeatures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degree=3,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include_bias</a:t>
            </a:r>
            <a:r>
              <a:rPr lang="en-US" altLang="zh-CN" sz="10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2011.0220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2.3611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T(N) = 5.038849091828685e-07 * N^3 + -0.00013313793040276603 * N^2 + 0.008000656253323172 * N + 0.257575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8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0C702-1A76-DC11-56A6-53000220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3F7F1-808D-9206-38B1-FA1C9889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2D35C-DB79-AAB6-D2D3-3C76FE37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11AB25-CBF2-0C54-3894-7726B5E8C59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645.0855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2.5920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1.0143942756480705e-06 * N^3 + -0.00027262610626153634 * N^2 + 0.016611600964441024 * N + 0.669018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0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4FBB3-B68A-9B41-5700-63CCE9E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65C6-1FB5-AD5B-ABDB-610D359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791E7-C8DD-1DE1-6A23-149C8336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D4129F2-45CE-E96F-B37F-A9D6A4185685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50.0670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0.5282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4.933307294951645e-07 * N log2(N) + 0.003611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C5ABB88-D8AE-8933-9BA9-16786CF0593C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50"/>
                </a:solidFill>
              </a:rPr>
              <a:t>表现较好</a:t>
            </a:r>
          </a:p>
        </p:txBody>
      </p:sp>
    </p:spTree>
    <p:extLst>
      <p:ext uri="{BB962C8B-B14F-4D97-AF65-F5344CB8AC3E}">
        <p14:creationId xmlns:p14="http://schemas.microsoft.com/office/powerpoint/2010/main" val="364902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393ABF-9F24-F096-C557-C86E9F413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86989"/>
            <a:ext cx="4808134" cy="668402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E91587-80EA-B382-B053-1BCD073545B2}"/>
              </a:ext>
            </a:extLst>
          </p:cNvPr>
          <p:cNvSpPr txBox="1"/>
          <p:nvPr/>
        </p:nvSpPr>
        <p:spPr>
          <a:xfrm>
            <a:off x="5444949" y="994867"/>
            <a:ext cx="629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有时某一次的测试数据与其他的测试数据差一个数量级，目前不知道原因。应该采用这部分数据吗？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DA9FD2-5238-0AA6-69ED-765FB03A52A5}"/>
              </a:ext>
            </a:extLst>
          </p:cNvPr>
          <p:cNvSpPr/>
          <p:nvPr/>
        </p:nvSpPr>
        <p:spPr>
          <a:xfrm>
            <a:off x="160934" y="1697126"/>
            <a:ext cx="3716122" cy="1316736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9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82F3-3561-7555-429B-B9EB0A92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9DEFA-C841-7196-F1C0-27C0F741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DA8929C-3E7C-8957-77F1-CD7A4E2BDA8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4.7861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884ED-A998-A4F8-52FF-AD67F2EF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292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743E2B4-D3D7-1BA6-FFC2-4E155135B22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0.9447600319730725, 'gamma': 1.1871972283905326e-05,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0.0339394647270345,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858,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6.751542867668973e-06,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0.00016239865993185278, 'subsample': 0.63708662969523}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4.8126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8C4FC-08E8-CECA-2F94-5C3D94750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6030D3-2C14-01A9-E0CF-973EC74DCE8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D4B85-93DB-8CA6-BE3C-31795EE3F61F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D430CD7-8B5D-2087-8D3C-71BE57F65DE8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00B050"/>
                </a:solidFill>
              </a:rPr>
              <a:t>相对较好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9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478A4-D215-02BE-5CD9-86C0943E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FEBB-D2E8-AE32-B1B0-C611BDA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58C2D-61DC-2B60-E725-325961BB9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8BE2AB3-60A7-BE0D-D730-AF232C2E69B0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1.4526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11.0045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69945A-C558-8075-1A67-61EF2EFC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0C23F7D-536E-AB9B-AA54-CC7D8BDDF0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0.5875581919673329, 'gamma': 0.0004302614800676075,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0.23717426076930576,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14,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245,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0.00017320857784693374,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2.9143439864895515e-06, 'subsample': 0.5131920745577545}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7.7352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11.0036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ECCC18-A132-0D27-576F-27656030E2B3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9925B-72DD-3232-D3BF-145995C8285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7D88F01-03A3-71F3-A09A-ED4355D4C4D9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00B050"/>
                </a:solidFill>
              </a:rPr>
              <a:t>相对较好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36B94-1F0A-DA0F-A011-E14903C5F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80CCB-004E-F278-78F3-59950AAC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8FDF2-E58D-7D31-FE01-920E630E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71FC5EC-80DD-47D3-2719-D146D92E91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52D5FC-3191-879B-FEA2-54B004814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3E63CD2-A08D-E83E-25B1-A4089B90801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0.9902425394993892, 'gamma': 1.6454409475075095e-06,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0.13578266219061227,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5,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440,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2.5418943562330136e-07,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1.973004444308398e-06, 'subsample': 0.8628150378383002}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2.3804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11DFF3-728B-4845-724C-202A09859396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D7E9C-3C6B-5B08-143E-CBD97EF8EC8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292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35C8-2637-56FF-B1AF-7CDF37E9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BCF4C-9A24-96FF-A206-3EF4BF39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E6B64-40B9-93CF-2DAF-BD31BF41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F37A7FC-AA28-2BE4-EA0B-099797D5F88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68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0ECB-C3FF-7275-06B1-C98A5E9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386F-31BD-797D-A0BC-5CDDB51B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E45F6-2DB7-9E46-8399-88952A20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D17D35B-E058-F6C7-4805-DDC7E6C12D6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625.5941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4.9308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8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F9771-D4B6-5EE8-31AC-89F86886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3E69-CC8B-5CF4-7174-F8246218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515546-463E-A0BC-EBD0-F3211236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5204667-B1DF-651F-447E-75E51978315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0.9842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0.5302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1CD39F0-2C63-3F80-7F27-0AAAE8AF400A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00B050"/>
                </a:solidFill>
              </a:rPr>
              <a:t>相对较好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9A636-633D-2CAD-1164-D524388D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8" y="49498"/>
            <a:ext cx="7497431" cy="922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MAPE</a:t>
            </a:r>
            <a:r>
              <a:rPr lang="zh-CN" altLang="en-US" sz="2000"/>
              <a:t>（</a:t>
            </a:r>
            <a:r>
              <a:rPr lang="en-US" altLang="zh-CN" sz="2000"/>
              <a:t>Mean Absolute Percentage Error</a:t>
            </a:r>
            <a:r>
              <a:rPr lang="zh-CN" altLang="en-US" sz="2000"/>
              <a:t>，平均绝对百分比误差）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误差占真实值的百分比，结果以百分数表示（例如 </a:t>
            </a:r>
            <a:r>
              <a:rPr lang="en-US" altLang="zh-CN" sz="2000"/>
              <a:t>10%</a:t>
            </a:r>
            <a:r>
              <a:rPr lang="zh-CN" altLang="en-US" sz="2000"/>
              <a:t>）。</a:t>
            </a:r>
            <a:endParaRPr lang="en-US" altLang="zh-CN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41308-5D08-AA82-E17B-D2FC52AE6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149" y="1225"/>
            <a:ext cx="4648849" cy="12479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/>
              <p:nvPr/>
            </p:nvSpPr>
            <p:spPr>
              <a:xfrm>
                <a:off x="45717" y="2639039"/>
                <a:ext cx="7883247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/>
                  <a:t>RMSE</a:t>
                </a:r>
                <a:r>
                  <a:rPr lang="zh-CN" altLang="en-US" sz="2000"/>
                  <a:t>（</a:t>
                </a:r>
                <a:r>
                  <a:rPr lang="en-US" altLang="zh-CN" sz="2000"/>
                  <a:t>Root Mean Squared Error</a:t>
                </a:r>
                <a:r>
                  <a:rPr lang="zh-CN" altLang="en-US" sz="2000"/>
                  <a:t>，均方根误差）</a:t>
                </a:r>
                <a:endParaRPr lang="en-US" altLang="zh-CN" sz="2000"/>
              </a:p>
              <a:p>
                <a:r>
                  <a:rPr lang="zh-CN" altLang="en-US" sz="2000"/>
                  <a:t>误差的标准差式度量，单位与原始 </a:t>
                </a:r>
                <a14:m>
                  <m:oMath xmlns:m="http://schemas.openxmlformats.org/officeDocument/2006/math">
                    <m:r>
                      <a:rPr lang="zh-CN" altLang="en-US" i="1"/>
                      <m:t>𝑦</m:t>
                    </m:r>
                  </m:oMath>
                </a14:m>
                <a:r>
                  <a:rPr lang="zh-CN" altLang="en-US" sz="2000"/>
                  <a:t>相同。对大误差（</a:t>
                </a:r>
                <a:r>
                  <a:rPr lang="en-US" altLang="zh-CN" sz="2000"/>
                  <a:t>outliers</a:t>
                </a:r>
                <a:r>
                  <a:rPr lang="zh-CN" altLang="en-US" sz="2000"/>
                  <a:t>）惩罚更重（平方项）。</a:t>
                </a:r>
                <a:endParaRPr lang="en-US" altLang="zh-CN" sz="2000"/>
              </a:p>
              <a:p>
                <a:endParaRPr lang="en-US" altLang="zh-CN" sz="2000"/>
              </a:p>
              <a:p>
                <a:r>
                  <a:rPr lang="en-US" altLang="zh-CN" sz="2000"/>
                  <a:t>RMSE%_mean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RMSE</a:t>
                </a:r>
                <a:r>
                  <a:rPr lang="zh-CN" altLang="en-US" sz="2000"/>
                  <a:t>相对于数据均值的百分比</a:t>
                </a: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RMSE%_range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RMSE</a:t>
                </a:r>
                <a:r>
                  <a:rPr lang="zh-CN" altLang="en-US" sz="2000"/>
                  <a:t>相对于观测范围（数据最大值与最小值之差）的百分比</a:t>
                </a: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NRMSE_std</a:t>
                </a:r>
                <a:r>
                  <a:rPr lang="zh-CN" altLang="en-US" sz="2000"/>
                  <a:t>：标准差归一化的 </a:t>
                </a:r>
                <a:r>
                  <a:rPr lang="en-US" altLang="zh-CN" sz="2000"/>
                  <a:t>NRMSE</a:t>
                </a:r>
              </a:p>
              <a:p>
                <a:r>
                  <a:rPr lang="zh-CN" altLang="en-US"/>
                  <a:t>误差与数据标准差的比值，用于衡量误差是否超过数据本身噪声。</a:t>
                </a:r>
                <a:endParaRPr lang="zh-CN" altLang="en-US" sz="200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" y="2639039"/>
                <a:ext cx="7883247" cy="3139321"/>
              </a:xfrm>
              <a:prstGeom prst="rect">
                <a:avLst/>
              </a:prstGeom>
              <a:blipFill>
                <a:blip r:embed="rId3"/>
                <a:stretch>
                  <a:fillRect l="-773" t="-1165" r="-773" b="-2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397A9AA-850F-CA7E-815B-62A3BB886FA6}"/>
              </a:ext>
            </a:extLst>
          </p:cNvPr>
          <p:cNvSpPr txBox="1"/>
          <p:nvPr/>
        </p:nvSpPr>
        <p:spPr>
          <a:xfrm>
            <a:off x="1" y="1297447"/>
            <a:ext cx="75431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R2</a:t>
            </a:r>
            <a:r>
              <a:rPr lang="zh-CN" altLang="en-US" sz="2000"/>
              <a:t>（决定系数，</a:t>
            </a:r>
            <a:r>
              <a:rPr lang="en-US" altLang="zh-CN" sz="2000"/>
              <a:t>coefficient of determination</a:t>
            </a:r>
            <a:r>
              <a:rPr lang="zh-CN" altLang="en-US" sz="2000"/>
              <a:t>）</a:t>
            </a:r>
            <a:endParaRPr lang="en-US" altLang="zh-CN" sz="2000"/>
          </a:p>
          <a:p>
            <a:r>
              <a:rPr lang="zh-CN" altLang="en-US" sz="2000"/>
              <a:t>被模型解释的方差比例（</a:t>
            </a:r>
            <a:r>
              <a:rPr lang="en-US" altLang="zh-CN" sz="2000"/>
              <a:t>0–1</a:t>
            </a:r>
            <a:r>
              <a:rPr lang="zh-CN" altLang="en-US" sz="2000"/>
              <a:t>通常表示解释能力，但也可为负，表示模型比用均值预测更差）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843555-E18B-1C4A-9A09-04A0DDBA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18" y="1249174"/>
            <a:ext cx="3477110" cy="12860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B93B68-8464-093D-C904-DE559DCCB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65" y="2535228"/>
            <a:ext cx="3877216" cy="15337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CE9527B-5C4B-2B42-5D79-0ED11C53E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992" y="4951433"/>
            <a:ext cx="295316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2AE82ACD-8260-33E6-DAE4-8635290A94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683376"/>
            <a:ext cx="10515600" cy="5491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/>
              <a:t>MAPE</a:t>
            </a:r>
            <a:r>
              <a:rPr lang="zh-CN" altLang="en-US" sz="2000"/>
              <a:t>：</a:t>
            </a:r>
            <a:endParaRPr lang="en-US" altLang="zh-CN" sz="2000"/>
          </a:p>
          <a:p>
            <a:pPr marL="742950" lvl="1" indent="-285750"/>
            <a:r>
              <a:rPr lang="en-US" altLang="zh-CN" sz="2000"/>
              <a:t>&lt; 10%</a:t>
            </a:r>
            <a:r>
              <a:rPr lang="zh-CN" altLang="en-US" sz="2000"/>
              <a:t>：优秀</a:t>
            </a:r>
          </a:p>
          <a:p>
            <a:pPr marL="742950" lvl="1" indent="-285750"/>
            <a:r>
              <a:rPr lang="en-US" altLang="zh-CN" sz="2000"/>
              <a:t>10–20%</a:t>
            </a:r>
            <a:r>
              <a:rPr lang="zh-CN" altLang="en-US" sz="2000"/>
              <a:t>：良好</a:t>
            </a:r>
            <a:r>
              <a:rPr lang="en-US" altLang="zh-CN" sz="2000"/>
              <a:t>/</a:t>
            </a:r>
            <a:r>
              <a:rPr lang="zh-CN" altLang="en-US" sz="2000"/>
              <a:t>可接受</a:t>
            </a:r>
            <a:endParaRPr lang="en-US" altLang="zh-CN" sz="2000"/>
          </a:p>
          <a:p>
            <a:pPr marL="742950" lvl="1" indent="-285750"/>
            <a:r>
              <a:rPr lang="en-US" altLang="zh-CN" sz="2000"/>
              <a:t>&gt;20%</a:t>
            </a:r>
            <a:r>
              <a:rPr lang="zh-CN" altLang="en-US" sz="2000"/>
              <a:t>：差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/>
              <a:t>RMSE%_mean</a:t>
            </a:r>
            <a:r>
              <a:rPr lang="zh-CN" altLang="en-US" sz="2000"/>
              <a:t>（</a:t>
            </a:r>
            <a:r>
              <a:rPr lang="en-US" altLang="zh-CN" sz="2000"/>
              <a:t>%</a:t>
            </a:r>
            <a:r>
              <a:rPr lang="zh-CN" altLang="en-US" sz="2000"/>
              <a:t>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&lt; 10%</a:t>
            </a:r>
            <a:r>
              <a:rPr lang="zh-CN" altLang="en-US" sz="2000"/>
              <a:t>：优秀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10–20%</a:t>
            </a:r>
            <a:r>
              <a:rPr lang="zh-CN" altLang="en-US" sz="2000"/>
              <a:t>：良好</a:t>
            </a:r>
            <a:r>
              <a:rPr lang="en-US" altLang="zh-CN" sz="2000"/>
              <a:t>/</a:t>
            </a:r>
            <a:r>
              <a:rPr lang="zh-CN" altLang="en-US" sz="2000"/>
              <a:t>可接受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20–50%</a:t>
            </a:r>
            <a:r>
              <a:rPr lang="zh-CN" altLang="en-US" sz="2000"/>
              <a:t>：可接受</a:t>
            </a:r>
            <a:r>
              <a:rPr lang="en-US" altLang="zh-CN" sz="2000"/>
              <a:t>/</a:t>
            </a:r>
            <a:r>
              <a:rPr lang="zh-CN" altLang="en-US" sz="2000"/>
              <a:t>需改进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50%</a:t>
            </a:r>
            <a:r>
              <a:rPr lang="zh-CN" altLang="en-US" sz="2000"/>
              <a:t>：差（不能接受）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/>
              <a:t>RMSE%_range</a:t>
            </a:r>
            <a:r>
              <a:rPr lang="zh-CN" altLang="en-US" sz="2000"/>
              <a:t>（</a:t>
            </a:r>
            <a:r>
              <a:rPr lang="en-US" altLang="zh-CN" sz="2000"/>
              <a:t>%</a:t>
            </a:r>
            <a:r>
              <a:rPr lang="zh-CN" altLang="en-US" sz="2000"/>
              <a:t>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2000"/>
              <a:t>与 </a:t>
            </a:r>
            <a:r>
              <a:rPr lang="en-US" altLang="zh-CN" sz="2000"/>
              <a:t>RMSE%_mean </a:t>
            </a:r>
            <a:r>
              <a:rPr lang="zh-CN" altLang="en-US" sz="2000"/>
              <a:t>类似，但是若数据被异常值扩大，解释要更谨慎。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/>
              <a:t>NRMSE_std</a:t>
            </a:r>
            <a:r>
              <a:rPr lang="zh-CN" altLang="en-US" sz="2000"/>
              <a:t>（无单位）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&lt; 0.5</a:t>
            </a:r>
            <a:r>
              <a:rPr lang="zh-CN" altLang="en-US" sz="2000"/>
              <a:t>：误差显著小于数据自然波动（比较好）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0.5–1.0</a:t>
            </a:r>
            <a:r>
              <a:rPr lang="zh-CN" altLang="en-US" sz="2000"/>
              <a:t>：中等，模型解释部分变异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1.0</a:t>
            </a:r>
            <a:r>
              <a:rPr lang="zh-CN" altLang="en-US" sz="2000"/>
              <a:t>：误差大于数据变异，模型可能表现差或数据噪声过大</a:t>
            </a:r>
          </a:p>
        </p:txBody>
      </p:sp>
    </p:spTree>
    <p:extLst>
      <p:ext uri="{BB962C8B-B14F-4D97-AF65-F5344CB8AC3E}">
        <p14:creationId xmlns:p14="http://schemas.microsoft.com/office/powerpoint/2010/main" val="346262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0C0C66B-6704-8389-C0B8-159AE1D0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E3AAA-41AD-CD12-1C2A-64E59FF9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8" y="143056"/>
            <a:ext cx="2434506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BD863-E9F8-608C-26CD-7DEA4B36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707775C-D8BA-E0BE-B454-0A792D4BB69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0.2768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5.3571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5B1AB2-8DD3-1008-47D5-E941B57C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0.3288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0.9956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5.8434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2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CDCFA1E-3B34-8A59-C522-78BF027FB6AD}"/>
              </a:ext>
            </a:extLst>
          </p:cNvPr>
          <p:cNvSpPr txBox="1"/>
          <p:nvPr/>
        </p:nvSpPr>
        <p:spPr>
          <a:xfrm>
            <a:off x="1" y="1196812"/>
            <a:ext cx="12192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RMSE=5.7602 (s), RMSE%_mean=4.98%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NRMSE_std=0.05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MAPE=0.2367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R2=0.9937, RMSE=5.3302 (s), RMSE%_mean=15.19%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良好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NRMSE_std=0.08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MAPE=0.3420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RMSE=5.8029 (s), RMSE%_mean=10.19%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良好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NRMSE_std=0.07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MAPE=0.1349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良好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R2=0.9984, RMSE=4.2699 (s), RMSE%_mean=3.89%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NRMSE_std=0.04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RMSE=2.4110 (s), RMSE%_mean=2.78%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NRMSE_std=0.02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良好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RMSE=1.4969 (s), RMSE%_mean=6.24%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NRMSE_std=0.05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良好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RMSE=7.2779 (s), RMSE%_mean=9.64%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NRMSE_std=0.09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Aggregated metrics (mean ± std):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0.1580 ± 0.0982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良好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0.9963 ± 0.0025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4.6213 ± 2.0422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7.56% ± 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1.76% ± 0.54%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NRMSE_std: 0.06 ± 0.02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5F912D-A27A-33A1-D2D6-0FB38A09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：现在用多个随机种（数据划分、模型）进行多轮测试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87F427-AE33-505A-F981-E1F6BA0B50E5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AD1981-A7E9-7501-1525-85331CE57EEC}"/>
              </a:ext>
            </a:extLst>
          </p:cNvPr>
          <p:cNvSpPr/>
          <p:nvPr/>
        </p:nvSpPr>
        <p:spPr>
          <a:xfrm>
            <a:off x="0" y="2286936"/>
            <a:ext cx="11989613" cy="9098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6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0EC198-DA50-0D34-1B1A-9E14C7E4CD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1219" y="1598854"/>
            <a:ext cx="12193217" cy="4219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之前表现不好的情况，应该是与随机种参数有关。随机种参数影响数据划分（不同划分可能噪声不同）和模型表现。</a:t>
            </a:r>
            <a:endParaRPr lang="en-US" altLang="zh-CN" sz="1400"/>
          </a:p>
          <a:p>
            <a:r>
              <a:rPr lang="zh-CN" altLang="en-US" sz="1400"/>
              <a:t>就这两个表现不好的样例来看：</a:t>
            </a:r>
            <a:endParaRPr lang="en-US" altLang="zh-CN" sz="1400"/>
          </a:p>
          <a:p>
            <a:r>
              <a:rPr lang="en-US" altLang="zh-CN" sz="1400"/>
              <a:t>RMSE</a:t>
            </a:r>
            <a:r>
              <a:rPr lang="zh-CN" altLang="en-US" sz="1400"/>
              <a:t>（绝对误差）大约是 </a:t>
            </a:r>
            <a:r>
              <a:rPr lang="en-US" altLang="zh-CN" sz="1400"/>
              <a:t>5–6 </a:t>
            </a:r>
            <a:r>
              <a:rPr lang="zh-CN" altLang="en-US" sz="1400"/>
              <a:t>秒。把这个绝对误差放到整体数据波动上看：</a:t>
            </a:r>
          </a:p>
          <a:p>
            <a:pPr lvl="1"/>
            <a:r>
              <a:rPr lang="zh-CN" altLang="en-US" sz="1400"/>
              <a:t>从 </a:t>
            </a:r>
            <a:r>
              <a:rPr lang="en-US" altLang="zh-CN" sz="1400"/>
              <a:t>NRMSE_std = RMSE / std </a:t>
            </a:r>
            <a:r>
              <a:rPr lang="zh-CN" altLang="en-US" sz="1400"/>
              <a:t>可反推数据的标准差：</a:t>
            </a:r>
          </a:p>
          <a:p>
            <a:pPr lvl="2"/>
            <a:r>
              <a:rPr lang="en-US" altLang="zh-CN" sz="1400"/>
              <a:t>Seed2: std ≈ 5.3302 / 0.08 ≈ 66.6 s</a:t>
            </a:r>
          </a:p>
          <a:p>
            <a:pPr lvl="2"/>
            <a:r>
              <a:rPr lang="en-US" altLang="zh-CN" sz="1400"/>
              <a:t>Seed6: std ≈ 5.8029 / 0.07 ≈ 82.9 s </a:t>
            </a:r>
            <a:r>
              <a:rPr lang="zh-CN" altLang="en-US" sz="1400"/>
              <a:t>说明数据本身标准差非常大，远大于 </a:t>
            </a:r>
            <a:r>
              <a:rPr lang="en-US" altLang="zh-CN" sz="1400"/>
              <a:t>RMSE</a:t>
            </a:r>
            <a:r>
              <a:rPr lang="zh-CN" altLang="en-US" sz="1400"/>
              <a:t>，因此 </a:t>
            </a:r>
            <a:r>
              <a:rPr lang="en-US" altLang="zh-CN" sz="1400"/>
              <a:t>NRMSE_std </a:t>
            </a:r>
            <a:r>
              <a:rPr lang="zh-CN" altLang="en-US" sz="1400"/>
              <a:t>很小。</a:t>
            </a:r>
          </a:p>
          <a:p>
            <a:r>
              <a:rPr lang="en-US" altLang="zh-CN" sz="1400"/>
              <a:t>RMSE%_range </a:t>
            </a:r>
            <a:r>
              <a:rPr lang="zh-CN" altLang="en-US" sz="1400"/>
              <a:t>很低（≈</a:t>
            </a:r>
            <a:r>
              <a:rPr lang="en-US" altLang="zh-CN" sz="1400"/>
              <a:t>2%</a:t>
            </a:r>
            <a:r>
              <a:rPr lang="zh-CN" altLang="en-US" sz="1400"/>
              <a:t>），说明把 </a:t>
            </a:r>
            <a:r>
              <a:rPr lang="en-US" altLang="zh-CN" sz="1400"/>
              <a:t>RMSE </a:t>
            </a:r>
            <a:r>
              <a:rPr lang="zh-CN" altLang="en-US" sz="1400"/>
              <a:t>相对于范围看就是一个很小的比例。</a:t>
            </a:r>
          </a:p>
          <a:p>
            <a:r>
              <a:rPr lang="en-US" altLang="zh-CN" sz="1400"/>
              <a:t>RMSE%_mean </a:t>
            </a:r>
            <a:r>
              <a:rPr lang="zh-CN" altLang="en-US" sz="1400"/>
              <a:t>给出的 </a:t>
            </a:r>
            <a:r>
              <a:rPr lang="en-US" altLang="zh-CN" sz="1400"/>
              <a:t>10–15% </a:t>
            </a:r>
            <a:r>
              <a:rPr lang="zh-CN" altLang="en-US" sz="1400"/>
              <a:t>说明 </a:t>
            </a:r>
            <a:r>
              <a:rPr lang="en-US" altLang="zh-CN" sz="1400"/>
              <a:t>RMSE </a:t>
            </a:r>
            <a:r>
              <a:rPr lang="zh-CN" altLang="en-US" sz="1400"/>
              <a:t>相对于均值仍然是中等或良好 ，可反推均值：</a:t>
            </a:r>
          </a:p>
          <a:p>
            <a:pPr lvl="1"/>
            <a:r>
              <a:rPr lang="en-US" altLang="zh-CN" sz="1400"/>
              <a:t>mean ≈ 100 * RMSE / RMSE%_mean</a:t>
            </a:r>
          </a:p>
          <a:p>
            <a:pPr lvl="2"/>
            <a:r>
              <a:rPr lang="en-US" altLang="zh-CN" sz="1400"/>
              <a:t>Seed2 mean ≈ 100*5.3302/15.19 ≈ 35.1 s</a:t>
            </a:r>
          </a:p>
          <a:p>
            <a:pPr lvl="2"/>
            <a:r>
              <a:rPr lang="en-US" altLang="zh-CN" sz="1400"/>
              <a:t>Seed6 mean ≈ 100*5.8029/10.19 ≈ 56.9 s</a:t>
            </a:r>
          </a:p>
          <a:p>
            <a:r>
              <a:rPr lang="zh-CN" altLang="en-US" sz="1400"/>
              <a:t>然而 </a:t>
            </a:r>
            <a:r>
              <a:rPr lang="en-US" altLang="zh-CN" sz="1400"/>
              <a:t>MAPE </a:t>
            </a:r>
            <a:r>
              <a:rPr lang="zh-CN" altLang="en-US" sz="1400"/>
              <a:t>很高（</a:t>
            </a:r>
            <a:r>
              <a:rPr lang="en-US" altLang="zh-CN" sz="1400"/>
              <a:t>23.7% / 34.2%</a:t>
            </a:r>
            <a:r>
              <a:rPr lang="zh-CN" altLang="en-US" sz="1400"/>
              <a:t>），说明按“每个样本的相对百分比误差”去平均时出现了很多非常大的百分比项。我认为在这里可能的原因有：</a:t>
            </a:r>
          </a:p>
          <a:p>
            <a:pPr lvl="1"/>
            <a:r>
              <a:rPr lang="zh-CN" altLang="en-US" sz="1400"/>
              <a:t>存在不少非常小的真实值 </a:t>
            </a:r>
            <a:r>
              <a:rPr lang="en-US" altLang="zh-CN" sz="1400"/>
              <a:t>y</a:t>
            </a:r>
            <a:r>
              <a:rPr lang="zh-CN" altLang="en-US" sz="1400"/>
              <a:t>（例如接近 </a:t>
            </a:r>
            <a:r>
              <a:rPr lang="en-US" altLang="zh-CN" sz="1400"/>
              <a:t>0</a:t>
            </a:r>
            <a:r>
              <a:rPr lang="zh-CN" altLang="en-US" sz="1400"/>
              <a:t>），使得 </a:t>
            </a:r>
            <a:r>
              <a:rPr lang="en-US" altLang="zh-CN" sz="1400"/>
              <a:t>|error|/y </a:t>
            </a:r>
            <a:r>
              <a:rPr lang="zh-CN" altLang="en-US" sz="1400"/>
              <a:t>非常大，从而把平均 </a:t>
            </a:r>
            <a:r>
              <a:rPr lang="en-US" altLang="zh-CN" sz="1400"/>
              <a:t>MAPE </a:t>
            </a:r>
            <a:r>
              <a:rPr lang="zh-CN" altLang="en-US" sz="1400"/>
              <a:t>拉高。</a:t>
            </a:r>
          </a:p>
          <a:p>
            <a:pPr lvl="1"/>
            <a:r>
              <a:rPr lang="zh-CN" altLang="en-US" sz="1400"/>
              <a:t>或者在小 </a:t>
            </a:r>
            <a:r>
              <a:rPr lang="en-US" altLang="zh-CN" sz="1400"/>
              <a:t>y </a:t>
            </a:r>
            <a:r>
              <a:rPr lang="zh-CN" altLang="en-US" sz="1400"/>
              <a:t>上模型相对表现差（绝对误差在小 </a:t>
            </a:r>
            <a:r>
              <a:rPr lang="en-US" altLang="zh-CN" sz="1400"/>
              <a:t>y </a:t>
            </a:r>
            <a:r>
              <a:rPr lang="zh-CN" altLang="en-US" sz="1400"/>
              <a:t>上与 </a:t>
            </a:r>
            <a:r>
              <a:rPr lang="en-US" altLang="zh-CN" sz="1400"/>
              <a:t>y </a:t>
            </a:r>
            <a:r>
              <a:rPr lang="zh-CN" altLang="en-US" sz="1400"/>
              <a:t>同量级）。</a:t>
            </a:r>
            <a:endParaRPr lang="en-US" altLang="zh-CN" sz="1400"/>
          </a:p>
          <a:p>
            <a:pPr lvl="1"/>
            <a:r>
              <a:rPr lang="zh-CN" altLang="en-US" sz="1400"/>
              <a:t>这也印证了之前提到数据小时查表的合理性。</a:t>
            </a:r>
            <a:endParaRPr lang="en-US" altLang="zh-CN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C1A015-7B63-18E0-EC9D-6D7E77C89477}"/>
              </a:ext>
            </a:extLst>
          </p:cNvPr>
          <p:cNvSpPr txBox="1"/>
          <p:nvPr/>
        </p:nvSpPr>
        <p:spPr>
          <a:xfrm>
            <a:off x="-1218" y="277978"/>
            <a:ext cx="12193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latin typeface="Consolas" panose="020B0609020204030204" pitchFamily="49" charset="0"/>
                <a:ea typeface="+mj-ea"/>
                <a:cs typeface="+mj-cs"/>
              </a:rPr>
              <a:t>Seed 2: MAPE=0.2367 (</a:t>
            </a:r>
            <a:r>
              <a:rPr lang="zh-CN" altLang="en-US" sz="18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800">
                <a:latin typeface="Consolas" panose="020B0609020204030204" pitchFamily="49" charset="0"/>
                <a:ea typeface="+mj-ea"/>
                <a:cs typeface="+mj-cs"/>
              </a:rPr>
              <a:t>), R2=0.9937, RMSE=5.3302 (s), RMSE%_mean=15.19% (</a:t>
            </a:r>
            <a:r>
              <a:rPr lang="zh-CN" altLang="en-US" sz="1800">
                <a:latin typeface="Consolas" panose="020B0609020204030204" pitchFamily="49" charset="0"/>
                <a:ea typeface="+mj-ea"/>
                <a:cs typeface="+mj-cs"/>
              </a:rPr>
              <a:t>良好</a:t>
            </a:r>
            <a:r>
              <a:rPr lang="en-US" altLang="zh-CN" sz="1800">
                <a:latin typeface="Consolas" panose="020B0609020204030204" pitchFamily="49" charset="0"/>
                <a:ea typeface="+mj-ea"/>
                <a:cs typeface="+mj-cs"/>
              </a:rPr>
              <a:t>), RMSE%_range=2.19% (</a:t>
            </a:r>
            <a:r>
              <a:rPr lang="zh-CN" altLang="en-US" sz="18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800">
                <a:latin typeface="Consolas" panose="020B0609020204030204" pitchFamily="49" charset="0"/>
                <a:ea typeface="+mj-ea"/>
                <a:cs typeface="+mj-cs"/>
              </a:rPr>
              <a:t>), NRMSE_std=0.08 (</a:t>
            </a:r>
            <a:r>
              <a:rPr lang="zh-CN" altLang="en-US" sz="18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8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800">
                <a:latin typeface="Consolas" panose="020B0609020204030204" pitchFamily="49" charset="0"/>
                <a:ea typeface="+mj-ea"/>
                <a:cs typeface="+mj-cs"/>
              </a:rPr>
              <a:t>Seed 6: MAPE=0.3420 (</a:t>
            </a:r>
            <a:r>
              <a:rPr lang="zh-CN" altLang="en-US" sz="18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800">
                <a:latin typeface="Consolas" panose="020B0609020204030204" pitchFamily="49" charset="0"/>
                <a:ea typeface="+mj-ea"/>
                <a:cs typeface="+mj-cs"/>
              </a:rPr>
              <a:t>), R2=0.9957, RMSE=5.8029 (s), RMSE%_mean=10.19% (</a:t>
            </a:r>
            <a:r>
              <a:rPr lang="zh-CN" altLang="en-US" sz="1800">
                <a:latin typeface="Consolas" panose="020B0609020204030204" pitchFamily="49" charset="0"/>
                <a:ea typeface="+mj-ea"/>
                <a:cs typeface="+mj-cs"/>
              </a:rPr>
              <a:t>良好</a:t>
            </a:r>
            <a:r>
              <a:rPr lang="en-US" altLang="zh-CN" sz="1800">
                <a:latin typeface="Consolas" panose="020B0609020204030204" pitchFamily="49" charset="0"/>
                <a:ea typeface="+mj-ea"/>
                <a:cs typeface="+mj-cs"/>
              </a:rPr>
              <a:t>), RMSE%_range=1.90% (</a:t>
            </a:r>
            <a:r>
              <a:rPr lang="zh-CN" altLang="en-US" sz="18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800">
                <a:latin typeface="Consolas" panose="020B0609020204030204" pitchFamily="49" charset="0"/>
                <a:ea typeface="+mj-ea"/>
                <a:cs typeface="+mj-cs"/>
              </a:rPr>
              <a:t>), NRMSE_std=0.07 (</a:t>
            </a:r>
            <a:r>
              <a:rPr lang="zh-CN" altLang="en-US" sz="18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8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</p:txBody>
      </p:sp>
    </p:spTree>
    <p:extLst>
      <p:ext uri="{BB962C8B-B14F-4D97-AF65-F5344CB8AC3E}">
        <p14:creationId xmlns:p14="http://schemas.microsoft.com/office/powerpoint/2010/main" val="206248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8B88C-27A6-0552-5F65-241A17A4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5E746-4DEC-1430-D138-9E5022D0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：尝试修改训练集和测试集的划分，各项指标稍有改善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DEF5E8A-9559-C865-C699-C666BF36E63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CC2F7F3-76E5-3902-31D7-9CFB6FB37C5A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711DE2-AB1C-82A7-D779-8E25CCF9D344}"/>
              </a:ext>
            </a:extLst>
          </p:cNvPr>
          <p:cNvSpPr txBox="1"/>
          <p:nvPr/>
        </p:nvSpPr>
        <p:spPr>
          <a:xfrm>
            <a:off x="1" y="1196812"/>
            <a:ext cx="12192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MAPE=0.0703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R2=0.9955, RMSE=7.3870 (s), RMSE%_mean=6.49%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NRMSE_std=0.07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MAPE=0.1688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良好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RMSE=5.9634 (s), RMSE%_mean=7.81%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NRMSE_std=0.05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MAPE=0.1663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良好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RMSE=5.6810 (s), RMSE%_mean=7.50%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NRMSE_std=0.06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MAPE=0.1120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良好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RMSE=4.6514 (s), RMSE%_mean=5.25%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NRMSE_std=0.05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MAPE=0.1848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良好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RMSE=6.0358 (s), RMSE%_mean=7.15%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NRMSE_std=0.06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MAPE=0.0901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R2=0.9955, RMSE=6.0807 (s), RMSE%_mean=8.27%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NRMSE_std=0.07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MAPE=0.0986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R2=0.9975, RMSE=5.0404 (s), RMSE%_mean=5.91%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NRMSE_std=0.05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Aggregated metrics (mean ± std):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0.1273 ± 0.0452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良好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0.9967 ± 0.0009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5.8342 ± 0.8739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6.91% ± 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1.66% ± 0.24%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NRMSE_std: 0.06 ± 0.01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530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E2E7B-040F-4DFE-D456-54562534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44B3-3AFC-BFC4-7F7B-4E47495D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DF74E-4838-7A09-B407-62D34C21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653816E-05C5-08FB-2A44-26971F71051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2.0482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7.1898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89FED-23A1-B204-B33F-E715533C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7DF5CB0-9604-C12C-2F9E-E222FD741549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1.8589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6.6951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296497-8C6A-3620-E022-CA29532E0570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00B050"/>
                </a:solidFill>
              </a:rPr>
              <a:t>相对较好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6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2823</Words>
  <Application>Microsoft Office PowerPoint</Application>
  <PresentationFormat>宽屏</PresentationFormat>
  <Paragraphs>325</Paragraphs>
  <Slides>25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Alte DIN 1451 Mittelschrift gep</vt:lpstr>
      <vt:lpstr>Arial</vt:lpstr>
      <vt:lpstr>Cambria Math</vt:lpstr>
      <vt:lpstr>Consolas</vt:lpstr>
      <vt:lpstr>Office 主题​​</vt:lpstr>
      <vt:lpstr>10/9</vt:lpstr>
      <vt:lpstr>PowerPoint 演示文稿</vt:lpstr>
      <vt:lpstr>PowerPoint 演示文稿</vt:lpstr>
      <vt:lpstr>PowerPoint 演示文稿</vt:lpstr>
      <vt:lpstr>随机森林回归</vt:lpstr>
      <vt:lpstr>改进1：现在用多个随机种（数据划分、模型）进行多轮测试</vt:lpstr>
      <vt:lpstr>PowerPoint 演示文稿</vt:lpstr>
      <vt:lpstr>改进2：尝试修改训练集和测试集的划分，各项指标稍有改善</vt:lpstr>
      <vt:lpstr>随机森林回归</vt:lpstr>
      <vt:lpstr>随机森林回归</vt:lpstr>
      <vt:lpstr>支持向量回归</vt:lpstr>
      <vt:lpstr>支持向量回归</vt:lpstr>
      <vt:lpstr>支持向量回归</vt:lpstr>
      <vt:lpstr>神经网络回归</vt:lpstr>
      <vt:lpstr>神经网络回归</vt:lpstr>
      <vt:lpstr>神经网络回归</vt:lpstr>
      <vt:lpstr>拟合多项式</vt:lpstr>
      <vt:lpstr>拟合多项式</vt:lpstr>
      <vt:lpstr>拟合多项式</vt:lpstr>
      <vt:lpstr>XGBoost回归</vt:lpstr>
      <vt:lpstr>XGBoost回归</vt:lpstr>
      <vt:lpstr>XGBoost回归</vt:lpstr>
      <vt:lpstr>Hybrid</vt:lpstr>
      <vt:lpstr>Hybrid</vt:lpstr>
      <vt:lpstr>Hybrid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誉祺 金</dc:creator>
  <cp:lastModifiedBy>誉祺 金</cp:lastModifiedBy>
  <cp:revision>18</cp:revision>
  <dcterms:created xsi:type="dcterms:W3CDTF">2025-10-02T06:17:57Z</dcterms:created>
  <dcterms:modified xsi:type="dcterms:W3CDTF">2025-10-09T18:00:33Z</dcterms:modified>
</cp:coreProperties>
</file>