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</p:sldMasterIdLst>
  <p:notesMasterIdLst>
    <p:notesMasterId r:id="rId16"/>
  </p:notesMasterIdLst>
  <p:handoutMasterIdLst>
    <p:handoutMasterId r:id="rId17"/>
  </p:handoutMasterIdLst>
  <p:sldIdLst>
    <p:sldId id="472" r:id="rId3"/>
    <p:sldId id="495" r:id="rId4"/>
    <p:sldId id="564" r:id="rId5"/>
    <p:sldId id="543" r:id="rId6"/>
    <p:sldId id="563" r:id="rId7"/>
    <p:sldId id="532" r:id="rId8"/>
    <p:sldId id="555" r:id="rId9"/>
    <p:sldId id="561" r:id="rId10"/>
    <p:sldId id="556" r:id="rId11"/>
    <p:sldId id="534" r:id="rId12"/>
    <p:sldId id="562" r:id="rId13"/>
    <p:sldId id="565" r:id="rId14"/>
    <p:sldId id="507" r:id="rId15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4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83C937"/>
    <a:srgbClr val="B23431"/>
    <a:srgbClr val="202AEC"/>
    <a:srgbClr val="4635AF"/>
    <a:srgbClr val="FF9999"/>
    <a:srgbClr val="69D8FF"/>
    <a:srgbClr val="FBA89F"/>
    <a:srgbClr val="00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17" autoAdjust="0"/>
    <p:restoredTop sz="64862" autoAdjust="0"/>
  </p:normalViewPr>
  <p:slideViewPr>
    <p:cSldViewPr>
      <p:cViewPr varScale="1">
        <p:scale>
          <a:sx n="114" d="100"/>
          <a:sy n="114" d="100"/>
        </p:scale>
        <p:origin x="1116" y="108"/>
      </p:cViewPr>
      <p:guideLst>
        <p:guide orient="horz" pos="3067"/>
        <p:guide pos="46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898" y="90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9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0CA1-264A-40DA-BBFB-677326172EB1}" type="datetimeFigureOut">
              <a:rPr lang="zh-CN" altLang="en-US" smtClean="0"/>
              <a:pPr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9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5ED6-1DD3-4E7F-A3DB-D1D48E1CF8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65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9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C15ED44-6FD5-4737-8EA7-F4FBDBEA7468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10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9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3DA7FC-66B3-45EA-8929-D5D2B8AF9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31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9E34C-D1CE-440A-B0FE-A7FDE5F2E01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4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34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5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789040"/>
            <a:ext cx="6984776" cy="93610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482453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79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270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409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6815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8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004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570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83306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99669"/>
            <a:ext cx="9144000" cy="432048"/>
          </a:xfrm>
        </p:spPr>
        <p:txBody>
          <a:bodyPr lIns="180000" rIns="18000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459788" y="6597650"/>
            <a:ext cx="595312" cy="144463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D6E9760-0A37-423F-92DB-861B7DBD0D2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 descr="C:\Users\temp\Desktop\PPT模板规范\CMB_招商银行PPT内页_4比3_16051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6079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348696" y="456202"/>
            <a:ext cx="1357291" cy="44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 userDrawn="1"/>
        </p:nvCxnSpPr>
        <p:spPr>
          <a:xfrm flipH="1">
            <a:off x="539552" y="0"/>
            <a:ext cx="72008" cy="66693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279131" y="3871419"/>
            <a:ext cx="5184576" cy="411306"/>
          </a:xfrm>
          <a:prstGeom prst="rect">
            <a:avLst/>
          </a:prstGeom>
        </p:spPr>
        <p:txBody>
          <a:bodyPr wrap="square" lIns="180000" rIns="180000">
            <a:spAutoFit/>
          </a:bodyPr>
          <a:lstStyle>
            <a:lvl1pPr algn="l">
              <a:buFontTx/>
              <a:buNone/>
              <a:defRPr sz="2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单击此处添加栏目导航</a:t>
            </a:r>
          </a:p>
        </p:txBody>
      </p:sp>
    </p:spTree>
    <p:extLst>
      <p:ext uri="{BB962C8B-B14F-4D97-AF65-F5344CB8AC3E}">
        <p14:creationId xmlns:p14="http://schemas.microsoft.com/office/powerpoint/2010/main" val="906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1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789040"/>
            <a:ext cx="6984776" cy="93610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482453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2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>
          <a:xfrm>
            <a:off x="0" y="71414"/>
            <a:ext cx="8715404" cy="6429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557242" y="1071546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1463" indent="-271463">
              <a:buFont typeface="Arial" pitchFamily="34" charset="0"/>
              <a:buChar char="•"/>
              <a:defRPr sz="2400"/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buFont typeface="Arial" pitchFamily="34" charset="0"/>
              <a:buChar char="•"/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buFont typeface="Arial" pitchFamily="34" charset="0"/>
              <a:buNone/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buFont typeface="Arial" pitchFamily="34" charset="0"/>
              <a:buChar char="•"/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0CC617-AD07-4778-9C0D-B5D82A8072EA}" type="datetime1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3950" y="6492875"/>
            <a:ext cx="40005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804AA9-21AF-4F1D-8EF8-9116A4B96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AFEED-891F-4042-93BF-7E41B780A5F4}" type="datetimeFigureOut">
              <a:rPr lang="zh-CN" altLang="en-US" smtClean="0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4F972-D47F-4960-9957-E94F1CF05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1B4-D5A0-4DF7-9F72-5162CD1AE3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4CEE-3A35-444D-B74C-D4239E2F0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7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581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102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7213" y="10715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0" y="71438"/>
            <a:ext cx="8715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8F3A38-1BAA-4309-9CFF-CDB2E33A8646}" type="datetimeFigureOut">
              <a:rPr lang="zh-CN" altLang="en-US" smtClean="0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15375" y="6492875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9F782A-9EFB-42F3-A7F5-CEC74A35968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89" r:id="rId4"/>
    <p:sldLayoutId id="214748369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12788" indent="-3508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982663" indent="-2603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343025" indent="-269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4pPr>
      <a:lvl5pPr marL="1704975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2022/3/23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40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988840"/>
            <a:ext cx="9153526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2420888"/>
            <a:ext cx="8965090" cy="1571636"/>
          </a:xfrm>
          <a:prstGeom prst="rect">
            <a:avLst/>
          </a:prstGeom>
        </p:spPr>
        <p:txBody>
          <a:bodyPr vert="horz" lIns="78145" tIns="39072" rIns="78145" bIns="39072" rtlCol="0" anchor="b">
            <a:normAutofit fontScale="55000" lnSpcReduction="20000"/>
          </a:bodyPr>
          <a:lstStyle/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13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3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自动内存管理</a:t>
            </a:r>
            <a:endParaRPr lang="en-US" altLang="zh-CN" sz="13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						</a:t>
            </a:r>
          </a:p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</a:p>
        </p:txBody>
      </p:sp>
      <p:sp>
        <p:nvSpPr>
          <p:cNvPr id="7" name="副标题 3"/>
          <p:cNvSpPr txBox="1">
            <a:spLocks/>
          </p:cNvSpPr>
          <p:nvPr/>
        </p:nvSpPr>
        <p:spPr>
          <a:xfrm>
            <a:off x="2428860" y="4700736"/>
            <a:ext cx="4572032" cy="117653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/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分享人 ：江军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所属室组：同业互联网开发二室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平台组</a:t>
            </a:r>
            <a:endParaRPr lang="en-US" altLang="zh-CN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分享日期：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8706704" y="6564337"/>
            <a:ext cx="365890" cy="293687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FB610CDC-7A9A-490D-A98A-DE7354DAF677}" type="slidenum">
              <a:rPr lang="zh-CN" altLang="en-US" sz="1400" b="1" smtClean="0">
                <a:solidFill>
                  <a:prstClr val="black">
                    <a:tint val="75000"/>
                  </a:prstClr>
                </a:solidFill>
                <a:latin typeface="微软雅黑" pitchFamily="34" charset="-122"/>
                <a:ea typeface="微软雅黑" pitchFamily="34" charset="-122"/>
              </a:rPr>
              <a:pPr algn="r">
                <a:defRPr/>
              </a:pPr>
              <a:t>1</a:t>
            </a:fld>
            <a:endParaRPr lang="zh-CN" altLang="en-US" sz="1400" b="1" dirty="0">
              <a:solidFill>
                <a:prstClr val="black">
                  <a:tint val="7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111829" cy="4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8A6D070-4ED1-4DAD-A65F-2839BADC4234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如何回收？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B32797-01E7-452D-9934-6BF5EA2CDA34}"/>
              </a:ext>
            </a:extLst>
          </p:cNvPr>
          <p:cNvSpPr txBox="1"/>
          <p:nvPr/>
        </p:nvSpPr>
        <p:spPr>
          <a:xfrm>
            <a:off x="395536" y="1052736"/>
            <a:ext cx="8568952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分代收集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两次标记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垃圾收集算法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垃圾收集器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54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BC7E6-6624-44DD-9F51-9EA75BF94ABB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垃圾收集算法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B3A3C5-0846-4329-9FB5-0507C85CBDD1}"/>
              </a:ext>
            </a:extLst>
          </p:cNvPr>
          <p:cNvSpPr txBox="1"/>
          <p:nvPr/>
        </p:nvSpPr>
        <p:spPr>
          <a:xfrm>
            <a:off x="539552" y="1196752"/>
            <a:ext cx="4572000" cy="46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标记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清除、标记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复制、标记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523C2D0-4A10-4695-B99B-ECECC5E2A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42783"/>
              </p:ext>
            </p:extLst>
          </p:nvPr>
        </p:nvGraphicFramePr>
        <p:xfrm>
          <a:off x="899592" y="2132856"/>
          <a:ext cx="6624736" cy="233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0280662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1536697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67598101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0569226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清除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复制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整理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6505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没有内存碎片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没有内存碎片；整体性能好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9153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产生内存碎片；随着对象增多效率降低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浪费一部分内存；对象存活率高会影响效率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移动对象需要更新引用，对系统有负担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6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0324D-812A-4D38-B8FF-D96A8FA9B4C1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垃圾收集器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E7402F-5FE2-4427-AA5D-B5D5C56DC12A}"/>
              </a:ext>
            </a:extLst>
          </p:cNvPr>
          <p:cNvSpPr txBox="1"/>
          <p:nvPr/>
        </p:nvSpPr>
        <p:spPr>
          <a:xfrm>
            <a:off x="395536" y="1196752"/>
            <a:ext cx="856895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Serial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ParNew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Parallel Scavenge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Serial Old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Parallel Old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CMS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G1</a:t>
            </a:r>
          </a:p>
        </p:txBody>
      </p:sp>
    </p:spTree>
    <p:extLst>
      <p:ext uri="{BB962C8B-B14F-4D97-AF65-F5344CB8AC3E}">
        <p14:creationId xmlns:p14="http://schemas.microsoft.com/office/powerpoint/2010/main" val="356448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/>
          <p:nvPr/>
        </p:nvSpPr>
        <p:spPr>
          <a:xfrm>
            <a:off x="2483768" y="2708920"/>
            <a:ext cx="450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C00000"/>
                </a:solidFill>
              </a:rPr>
              <a:t>Thanks!</a:t>
            </a:r>
            <a:endParaRPr lang="zh-CN" altLang="en-US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 vert="horz" lIns="180000" tIns="45720" rIns="18000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9D616-FE6A-4DB8-9F4D-77EC00044CC1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47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5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74440"/>
              </p:ext>
            </p:extLst>
          </p:nvPr>
        </p:nvGraphicFramePr>
        <p:xfrm>
          <a:off x="1403648" y="2293403"/>
          <a:ext cx="6715172" cy="2071701"/>
        </p:xfrm>
        <a:graphic>
          <a:graphicData uri="http://schemas.openxmlformats.org/drawingml/2006/table">
            <a:tbl>
              <a:tblPr firstRow="1" bandRow="1"/>
              <a:tblGrid>
                <a:gridCol w="60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0 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内存区域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内存分配策略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Bernard MT Condensed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Bernard MT Condensed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eaLnBrk="0" hangingPunct="0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垃圾回收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92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4F1D-376C-4CDC-A5BA-9CFADA6F6B60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内存区域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05F140-83EC-4199-8652-D463E9C633CF}"/>
              </a:ext>
            </a:extLst>
          </p:cNvPr>
          <p:cNvSpPr txBox="1"/>
          <p:nvPr/>
        </p:nvSpPr>
        <p:spPr>
          <a:xfrm>
            <a:off x="323528" y="980728"/>
            <a:ext cx="7776864" cy="379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程序计数器：当前线程所执行的字节码行号指示器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虚拟机栈：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方法执行的内存模型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本地方法栈：与虚拟机栈作用类似，本地方法栈是为本地（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Native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）方法服务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堆：存放对象实例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方法区：用于存储已被虚拟机加载的类型信息、常量、静态变量、即时编译器编译后的代码缓存等数据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运行时常量池：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class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文件中常量池表在类加载后存放到方法区运行时常量池，符号引用翻译出来的直接引用也存在运行时常量池中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62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内存区域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05461-DD8E-41DF-A4CF-789535E9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61531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A239B-31F7-4BBE-A2F1-C5D55B3193DE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对象的创建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10953-C13D-4721-AD69-564B8AE65BCB}"/>
              </a:ext>
            </a:extLst>
          </p:cNvPr>
          <p:cNvSpPr txBox="1"/>
          <p:nvPr/>
        </p:nvSpPr>
        <p:spPr>
          <a:xfrm>
            <a:off x="323528" y="980728"/>
            <a:ext cx="7776864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如果类没加载，先加载类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为对象分配内存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设置对象零值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设置对象头信息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执行构造函数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12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内存分配策略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52904-1EC8-4216-817D-01F5B3929F1C}"/>
              </a:ext>
            </a:extLst>
          </p:cNvPr>
          <p:cNvSpPr txBox="1"/>
          <p:nvPr/>
        </p:nvSpPr>
        <p:spPr>
          <a:xfrm>
            <a:off x="323528" y="1124744"/>
            <a:ext cx="7776864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对象优先在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Eden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区分配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大对象直接进入老年代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长期存活的对象进入老年代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空间分配担保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60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5F3A655-F82B-4632-8A83-FCC87DACC032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哪些内存需要回收？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803724-0DF0-47FE-AF4A-AE82229986DC}"/>
              </a:ext>
            </a:extLst>
          </p:cNvPr>
          <p:cNvSpPr txBox="1"/>
          <p:nvPr/>
        </p:nvSpPr>
        <p:spPr>
          <a:xfrm>
            <a:off x="323528" y="1196752"/>
            <a:ext cx="7776864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堆、方法区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其他区域随着线程而生，随线程而死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8CC0-060F-4B4F-88B3-78088AF59184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对象是否存活？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620E72-C15A-4263-9B05-AC0314C0F24F}"/>
              </a:ext>
            </a:extLst>
          </p:cNvPr>
          <p:cNvSpPr txBox="1"/>
          <p:nvPr/>
        </p:nvSpPr>
        <p:spPr>
          <a:xfrm>
            <a:off x="221865" y="1021221"/>
            <a:ext cx="7776864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引用计数法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强引用、软引用、弱引用、虚引用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可达性分析算法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GC Root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0FFD53-237C-40D8-AB17-88636A4191B3}"/>
              </a:ext>
            </a:extLst>
          </p:cNvPr>
          <p:cNvSpPr txBox="1"/>
          <p:nvPr/>
        </p:nvSpPr>
        <p:spPr>
          <a:xfrm>
            <a:off x="223865" y="2924944"/>
            <a:ext cx="7776864" cy="29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STKaiti" charset="-122"/>
                <a:ea typeface="STKaiti" charset="-122"/>
                <a:cs typeface="STKaiti" charset="-122"/>
              </a:rPr>
              <a:t>哪些对象可作为</a:t>
            </a:r>
            <a:r>
              <a:rPr kumimoji="1" lang="en-US" altLang="zh-CN" b="1" dirty="0">
                <a:latin typeface="STKaiti" charset="-122"/>
                <a:ea typeface="STKaiti" charset="-122"/>
                <a:cs typeface="STKaiti" charset="-122"/>
              </a:rPr>
              <a:t>GC Root</a:t>
            </a:r>
            <a:r>
              <a:rPr kumimoji="1" lang="zh-CN" altLang="en-US" b="1" dirty="0">
                <a:latin typeface="STKaiti" charset="-122"/>
                <a:ea typeface="STKaiti" charset="-122"/>
                <a:cs typeface="STKaiti" charset="-122"/>
              </a:rPr>
              <a:t>？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在虚拟机栈中引用的对象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在方法区中静态属性引用的对象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在方法区中常量引用的对象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在本地方法栈中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JNI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引用的对象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Java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虚拟机内部的引用，如基本数据类型对应的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Class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对象、异常对象等</a:t>
            </a:r>
            <a:endParaRPr kumimoji="1"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STKaiti" charset="-122"/>
                <a:ea typeface="STKaiti" charset="-122"/>
              </a:rPr>
              <a:t>所有被同步锁持有的对象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9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151C21-2693-4D8C-B88A-EBB7BF7312AB}"/>
              </a:ext>
            </a:extLst>
          </p:cNvPr>
          <p:cNvSpPr txBox="1"/>
          <p:nvPr/>
        </p:nvSpPr>
        <p:spPr>
          <a:xfrm>
            <a:off x="395536" y="908720"/>
            <a:ext cx="8568952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安全区域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BA89F6-A35B-4989-864D-6A9163E1AAA8}"/>
              </a:ext>
            </a:extLst>
          </p:cNvPr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什么时候回收？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81615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楷体GB">
      <a:majorFont>
        <a:latin typeface="Calibri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58214</TotalTime>
  <Words>439</Words>
  <Application>Microsoft Office PowerPoint</Application>
  <PresentationFormat>全屏显示(4:3)</PresentationFormat>
  <Paragraphs>72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华文楷体</vt:lpstr>
      <vt:lpstr>华文楷体</vt:lpstr>
      <vt:lpstr>楷体_GB2312</vt:lpstr>
      <vt:lpstr>微软雅黑</vt:lpstr>
      <vt:lpstr>Arial</vt:lpstr>
      <vt:lpstr>Bernard MT Condensed</vt:lpstr>
      <vt:lpstr>Calibri</vt:lpstr>
      <vt:lpstr>Calibri Light</vt:lpstr>
      <vt:lpstr>Wingdings</vt:lpstr>
      <vt:lpstr>主题1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热烈欢迎田书记莅临我部指导工作！</dc:title>
  <dc:creator>air</dc:creator>
  <cp:lastModifiedBy>Jay</cp:lastModifiedBy>
  <cp:revision>5067</cp:revision>
  <dcterms:modified xsi:type="dcterms:W3CDTF">2022-03-23T13:16:07Z</dcterms:modified>
</cp:coreProperties>
</file>