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926" r:id="rId2"/>
    <p:sldId id="1003" r:id="rId3"/>
    <p:sldId id="1004" r:id="rId4"/>
    <p:sldId id="1009" r:id="rId5"/>
    <p:sldId id="1074" r:id="rId6"/>
    <p:sldId id="1036" r:id="rId7"/>
    <p:sldId id="985" r:id="rId8"/>
    <p:sldId id="986" r:id="rId9"/>
    <p:sldId id="987" r:id="rId10"/>
    <p:sldId id="1070" r:id="rId11"/>
    <p:sldId id="1038" r:id="rId12"/>
    <p:sldId id="1071" r:id="rId13"/>
    <p:sldId id="1072" r:id="rId14"/>
    <p:sldId id="1073" r:id="rId15"/>
    <p:sldId id="1075" r:id="rId16"/>
    <p:sldId id="1076" r:id="rId17"/>
    <p:sldId id="1077" r:id="rId18"/>
    <p:sldId id="1058" r:id="rId19"/>
    <p:sldId id="969" r:id="rId20"/>
    <p:sldId id="817" r:id="rId21"/>
    <p:sldId id="1042" r:id="rId22"/>
    <p:sldId id="1043" r:id="rId23"/>
    <p:sldId id="970" r:id="rId24"/>
    <p:sldId id="945" r:id="rId25"/>
    <p:sldId id="1078" r:id="rId26"/>
    <p:sldId id="1079" r:id="rId27"/>
    <p:sldId id="1080" r:id="rId28"/>
    <p:sldId id="1081" r:id="rId29"/>
    <p:sldId id="1028" r:id="rId30"/>
    <p:sldId id="1029" r:id="rId31"/>
    <p:sldId id="1030" r:id="rId32"/>
    <p:sldId id="1032" r:id="rId33"/>
    <p:sldId id="956" r:id="rId34"/>
    <p:sldId id="913" r:id="rId35"/>
    <p:sldId id="1082" r:id="rId36"/>
    <p:sldId id="1022" r:id="rId37"/>
    <p:sldId id="1023" r:id="rId38"/>
    <p:sldId id="1024" r:id="rId39"/>
    <p:sldId id="1025" r:id="rId40"/>
    <p:sldId id="1026" r:id="rId41"/>
    <p:sldId id="845" r:id="rId42"/>
    <p:sldId id="909" r:id="rId43"/>
    <p:sldId id="999" r:id="rId44"/>
    <p:sldId id="1000" r:id="rId45"/>
    <p:sldId id="1001" r:id="rId46"/>
    <p:sldId id="958" r:id="rId47"/>
    <p:sldId id="960" r:id="rId48"/>
    <p:sldId id="961" r:id="rId49"/>
    <p:sldId id="1091" r:id="rId50"/>
    <p:sldId id="1095" r:id="rId51"/>
    <p:sldId id="1092" r:id="rId52"/>
    <p:sldId id="1093" r:id="rId53"/>
    <p:sldId id="1094" r:id="rId54"/>
    <p:sldId id="1088" r:id="rId55"/>
    <p:sldId id="1089" r:id="rId56"/>
    <p:sldId id="1090" r:id="rId57"/>
    <p:sldId id="1086" r:id="rId58"/>
    <p:sldId id="1084" r:id="rId59"/>
    <p:sldId id="1087"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A1B"/>
    <a:srgbClr val="333333"/>
    <a:srgbClr val="B31B1B"/>
    <a:srgbClr val="FF5050"/>
    <a:srgbClr val="B3B3B3"/>
    <a:srgbClr val="FFFFFF"/>
    <a:srgbClr val="0BEBDE"/>
    <a:srgbClr val="FF75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63" autoAdjust="0"/>
    <p:restoredTop sz="81180" autoAdjust="0"/>
  </p:normalViewPr>
  <p:slideViewPr>
    <p:cSldViewPr snapToGrid="0">
      <p:cViewPr>
        <p:scale>
          <a:sx n="47" d="100"/>
          <a:sy n="47" d="100"/>
        </p:scale>
        <p:origin x="80" y="172"/>
      </p:cViewPr>
      <p:guideLst/>
    </p:cSldViewPr>
  </p:slideViewPr>
  <p:outlineViewPr>
    <p:cViewPr>
      <p:scale>
        <a:sx n="33" d="100"/>
        <a:sy n="33" d="100"/>
      </p:scale>
      <p:origin x="0" y="-20604"/>
    </p:cViewPr>
  </p:outlineViewPr>
  <p:notesTextViewPr>
    <p:cViewPr>
      <p:scale>
        <a:sx n="1" d="1"/>
        <a:sy n="1" d="1"/>
      </p:scale>
      <p:origin x="0" y="0"/>
    </p:cViewPr>
  </p:notesTextViewPr>
  <p:sorterViewPr>
    <p:cViewPr>
      <p:scale>
        <a:sx n="70" d="100"/>
        <a:sy n="70" d="100"/>
      </p:scale>
      <p:origin x="0" y="-2080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2021-01-14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a:t>
            </a:r>
            <a:r>
              <a:rPr lang="en-US" baseline="0" dirty="0"/>
              <a:t> going to </a:t>
            </a:r>
          </a:p>
          <a:p>
            <a:pPr marL="171450" indent="-171450">
              <a:buFontTx/>
              <a:buChar char="-"/>
            </a:pPr>
            <a:r>
              <a:rPr lang="en-US" baseline="0" dirty="0"/>
              <a:t>Very briefly describe the background we are coming from</a:t>
            </a:r>
          </a:p>
          <a:p>
            <a:pPr marL="171450" indent="-171450">
              <a:buFontTx/>
              <a:buChar char="-"/>
            </a:pPr>
            <a:r>
              <a:rPr lang="en-US" baseline="0" dirty="0"/>
              <a:t> Make note of the various elements of progress (and the broader picture) of open science</a:t>
            </a:r>
          </a:p>
          <a:p>
            <a:pPr marL="171450" indent="-171450">
              <a:buFontTx/>
              <a:buChar char="-"/>
            </a:pPr>
            <a:r>
              <a:rPr lang="en-US" baseline="0" dirty="0"/>
              <a:t>Describe some of the ongoing challenges</a:t>
            </a:r>
          </a:p>
          <a:p>
            <a:pPr marL="171450" indent="-171450">
              <a:buFontTx/>
              <a:buChar char="-"/>
            </a:pPr>
            <a:r>
              <a:rPr lang="en-US" baseline="0" dirty="0" smtClean="0"/>
              <a:t>Provide some guidance based on the lessons learned </a:t>
            </a:r>
            <a:r>
              <a:rPr lang="en-US" baseline="0" smtClean="0"/>
              <a:t>in the past year</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a:t>
            </a:fld>
            <a:endParaRPr lang="en-US"/>
          </a:p>
        </p:txBody>
      </p:sp>
    </p:spTree>
    <p:extLst>
      <p:ext uri="{BB962C8B-B14F-4D97-AF65-F5344CB8AC3E}">
        <p14:creationId xmlns:p14="http://schemas.microsoft.com/office/powerpoint/2010/main" val="1785029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logo from AEA</a:t>
            </a:r>
          </a:p>
        </p:txBody>
      </p:sp>
      <p:sp>
        <p:nvSpPr>
          <p:cNvPr id="4" name="Slide Number Placeholder 3"/>
          <p:cNvSpPr>
            <a:spLocks noGrp="1"/>
          </p:cNvSpPr>
          <p:nvPr>
            <p:ph type="sldNum" sz="quarter" idx="10"/>
          </p:nvPr>
        </p:nvSpPr>
        <p:spPr/>
        <p:txBody>
          <a:bodyPr/>
          <a:lstStyle/>
          <a:p>
            <a:fld id="{59C334D6-74E3-493C-842C-2A0D832D0681}" type="slidenum">
              <a:rPr lang="en-US" smtClean="0"/>
              <a:t>4</a:t>
            </a:fld>
            <a:endParaRPr lang="en-US"/>
          </a:p>
        </p:txBody>
      </p:sp>
    </p:spTree>
    <p:extLst>
      <p:ext uri="{BB962C8B-B14F-4D97-AF65-F5344CB8AC3E}">
        <p14:creationId xmlns:p14="http://schemas.microsoft.com/office/powerpoint/2010/main" val="409875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logo from AEA</a:t>
            </a:r>
          </a:p>
        </p:txBody>
      </p:sp>
      <p:sp>
        <p:nvSpPr>
          <p:cNvPr id="4" name="Slide Number Placeholder 3"/>
          <p:cNvSpPr>
            <a:spLocks noGrp="1"/>
          </p:cNvSpPr>
          <p:nvPr>
            <p:ph type="sldNum" sz="quarter" idx="10"/>
          </p:nvPr>
        </p:nvSpPr>
        <p:spPr/>
        <p:txBody>
          <a:bodyPr/>
          <a:lstStyle/>
          <a:p>
            <a:fld id="{59C334D6-74E3-493C-842C-2A0D832D0681}" type="slidenum">
              <a:rPr lang="en-US" smtClean="0"/>
              <a:t>11</a:t>
            </a:fld>
            <a:endParaRPr lang="en-US"/>
          </a:p>
        </p:txBody>
      </p:sp>
    </p:spTree>
    <p:extLst>
      <p:ext uri="{BB962C8B-B14F-4D97-AF65-F5344CB8AC3E}">
        <p14:creationId xmlns:p14="http://schemas.microsoft.com/office/powerpoint/2010/main" val="1891734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2021-01-14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2021-01-14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2021-01-14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41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entered_Title">
    <p:spTree>
      <p:nvGrpSpPr>
        <p:cNvPr id="1" name=""/>
        <p:cNvGrpSpPr/>
        <p:nvPr/>
      </p:nvGrpSpPr>
      <p:grpSpPr>
        <a:xfrm>
          <a:off x="0" y="0"/>
          <a:ext cx="0" cy="0"/>
          <a:chOff x="0" y="0"/>
          <a:chExt cx="0" cy="0"/>
        </a:xfrm>
      </p:grpSpPr>
      <p:sp>
        <p:nvSpPr>
          <p:cNvPr id="2" name="Title 1"/>
          <p:cNvSpPr>
            <a:spLocks noGrp="1"/>
          </p:cNvSpPr>
          <p:nvPr>
            <p:ph type="title"/>
          </p:nvPr>
        </p:nvSpPr>
        <p:spPr>
          <a:xfrm>
            <a:off x="1203960" y="2464858"/>
            <a:ext cx="9784080" cy="1325563"/>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2021-01-14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95609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2021-01-14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2021-01-14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2021-01-14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2021-01-14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2021-01-14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2021-01-14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i.org/10.1093/restud/rdw057" TargetMode="External"/><Relationship Id="rId1" Type="http://schemas.openxmlformats.org/officeDocument/2006/relationships/slideLayout" Target="../slideLayouts/slideLayout6.xml"/><Relationship Id="rId4" Type="http://schemas.openxmlformats.org/officeDocument/2006/relationships/hyperlink" Target="https://social-science-data-editors.github.io/guidance/DCAS_Restricted_data.html#us-census-bureau-and-fsrdc"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hyperlink" Target="https://social-science-data-editors.github.io/guidance/Requested_information_dcas.html#example-for-government-registers" TargetMode="External"/><Relationship Id="rId4" Type="http://schemas.openxmlformats.org/officeDocument/2006/relationships/hyperlink" Target="https://www.aeaweb.org/articles?id=10.1257/app.2017060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hyperlink" Target="https://www.force11.org/group/joint-declaration-data-citation-principles-fina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hyperlink" Target="https://www.force11.org/group/joint-declaration-data-citation-principles-final" TargetMode="Externa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social-science-data-editors.github.io/guidance/addtl-data-citation-guidance.html"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www.icpsr.umich.edu/web/pages/datamanagement/citations.html"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s://www.icpsr.umich.edu/web/pages/datamanagement/citations.html"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s://www.icpsr.umich.edu/web/pages/datamanagement/citations.html"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worldvaluessurvey.org/WVSDocumentationWV6.jsp" TargetMode="External"/><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hyperlink" Target="https://aeadataeditor.github.io/aea-de-guidance/step-by-step.html" TargetMode="External"/><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hyperlink" Target="https://www.aeaweb.org/journals/data/policy-third-party" TargetMode="External"/><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hyperlink" Target="https://aeadataeditor.github.io/aea-de-guidance/data-deposit-aea.html" TargetMode="External"/><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social-science-data-editors.github.io/guidance/" TargetMode="External"/><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5.jpg"/><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hyperlink" Target="https://aeadataeditor.github.io/aea-de-guidance/" TargetMode="External"/><Relationship Id="rId7" Type="http://schemas.openxmlformats.org/officeDocument/2006/relationships/image" Target="../media/image34.png"/><Relationship Id="rId2" Type="http://schemas.openxmlformats.org/officeDocument/2006/relationships/hyperlink" Target="https://social-science-data-editors.github.io/guidance/" TargetMode="External"/><Relationship Id="rId1" Type="http://schemas.openxmlformats.org/officeDocument/2006/relationships/slideLayout" Target="../slideLayouts/slideLayout2.xml"/><Relationship Id="rId6" Type="http://schemas.openxmlformats.org/officeDocument/2006/relationships/hyperlink" Target="https://aeadataeditor.github.io/aea-de-guidance/addtl-data-citation-guidance.html" TargetMode="External"/><Relationship Id="rId5" Type="http://schemas.openxmlformats.org/officeDocument/2006/relationships/hyperlink" Target="https://social-science-data-editors.github.io/guidance/Licensing_guidance.html" TargetMode="External"/><Relationship Id="rId4" Type="http://schemas.openxmlformats.org/officeDocument/2006/relationships/hyperlink" Target="https://aeadataeditor.github.io/aea-de-guidance/template-README.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hyperlink" Target="https://github.com/AEADataEditor/replication-template/blob/master/REPLICATION.m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250350"/>
          </a:xfrm>
        </p:spPr>
        <p:txBody>
          <a:bodyPr>
            <a:normAutofit/>
          </a:bodyPr>
          <a:lstStyle/>
          <a:p>
            <a:r>
              <a:rPr lang="en-US" dirty="0" smtClean="0"/>
              <a:t>Fireside Chat with</a:t>
            </a:r>
            <a:br>
              <a:rPr lang="en-US" dirty="0" smtClean="0"/>
            </a:br>
            <a:r>
              <a:rPr lang="en-US" dirty="0" smtClean="0"/>
              <a:t>AEA </a:t>
            </a:r>
            <a:r>
              <a:rPr lang="en-US" dirty="0"/>
              <a:t>Data </a:t>
            </a:r>
            <a:r>
              <a:rPr lang="en-US" dirty="0" smtClean="0"/>
              <a:t>Editor</a:t>
            </a:r>
            <a:r>
              <a:rPr lang="en-US" dirty="0"/>
              <a:t/>
            </a:r>
            <a:br>
              <a:rPr lang="en-US" dirty="0"/>
            </a:br>
            <a:r>
              <a:rPr lang="en-US" sz="2700" dirty="0" smtClean="0"/>
              <a:t>Demystifying Reproducibility</a:t>
            </a:r>
            <a:endParaRPr lang="en-US" dirty="0"/>
          </a:p>
        </p:txBody>
      </p:sp>
      <p:sp>
        <p:nvSpPr>
          <p:cNvPr id="3" name="Subtitle 2"/>
          <p:cNvSpPr>
            <a:spLocks noGrp="1"/>
          </p:cNvSpPr>
          <p:nvPr>
            <p:ph type="subTitle" idx="1"/>
          </p:nvPr>
        </p:nvSpPr>
        <p:spPr>
          <a:xfrm>
            <a:off x="1524000" y="4531658"/>
            <a:ext cx="9144000" cy="2141857"/>
          </a:xfrm>
        </p:spPr>
        <p:txBody>
          <a:bodyPr>
            <a:normAutofit fontScale="92500" lnSpcReduction="20000"/>
          </a:bodyPr>
          <a:lstStyle/>
          <a:p>
            <a:r>
              <a:rPr lang="en-US" dirty="0"/>
              <a:t>Lars Vilhuber</a:t>
            </a:r>
          </a:p>
          <a:p>
            <a:r>
              <a:rPr lang="en-US" dirty="0"/>
              <a:t>Cornell </a:t>
            </a:r>
            <a:r>
              <a:rPr lang="en-US" dirty="0" smtClean="0"/>
              <a:t>University</a:t>
            </a:r>
          </a:p>
          <a:p>
            <a:endParaRPr lang="en-US" dirty="0"/>
          </a:p>
          <a:p>
            <a:r>
              <a:rPr lang="en-US" sz="1600" dirty="0"/>
              <a:t>The opinions expressed in this talk are solely the authors, and do not represent the views of the U.S. Census Bureau, the American Economic Association, or any of the funding agencies. </a:t>
            </a:r>
            <a:endParaRPr lang="en-US" sz="1600" dirty="0" smtClean="0"/>
          </a:p>
          <a:p>
            <a:r>
              <a:rPr lang="en-US" sz="1300" dirty="0" smtClean="0"/>
              <a:t>You may, however, find these opinions quite useful.</a:t>
            </a:r>
            <a:endParaRPr lang="en-US" sz="1300" dirty="0"/>
          </a:p>
          <a:p>
            <a:r>
              <a:rPr lang="en-US" sz="1600" dirty="0"/>
              <a:t>© Lars Vilhuber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333" y="6371695"/>
            <a:ext cx="762000" cy="142875"/>
          </a:xfrm>
          <a:prstGeom prst="rect">
            <a:avLst/>
          </a:prstGeom>
        </p:spPr>
      </p:pic>
      <p:sp>
        <p:nvSpPr>
          <p:cNvPr id="7" name="Rectangle 6"/>
          <p:cNvSpPr/>
          <p:nvPr/>
        </p:nvSpPr>
        <p:spPr>
          <a:xfrm>
            <a:off x="8467" y="219221"/>
            <a:ext cx="1796270" cy="1716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9221"/>
            <a:ext cx="4039164" cy="1209844"/>
          </a:xfrm>
          <a:prstGeom prst="rect">
            <a:avLst/>
          </a:prstGeom>
        </p:spPr>
      </p:pic>
    </p:spTree>
    <p:extLst>
      <p:ext uri="{BB962C8B-B14F-4D97-AF65-F5344CB8AC3E}">
        <p14:creationId xmlns:p14="http://schemas.microsoft.com/office/powerpoint/2010/main" val="1402717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smtClean="0">
                <a:solidFill>
                  <a:schemeClr val="bg1"/>
                </a:solidFill>
              </a:rPr>
              <a:t>Restricted-access data</a:t>
            </a:r>
            <a:endParaRPr lang="en-US" dirty="0">
              <a:solidFill>
                <a:schemeClr val="bg1"/>
              </a:solidFill>
            </a:endParaRPr>
          </a:p>
        </p:txBody>
      </p:sp>
    </p:spTree>
    <p:extLst>
      <p:ext uri="{BB962C8B-B14F-4D97-AF65-F5344CB8AC3E}">
        <p14:creationId xmlns:p14="http://schemas.microsoft.com/office/powerpoint/2010/main" val="84133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Current efforts at the AEA</a:t>
            </a:r>
          </a:p>
        </p:txBody>
      </p:sp>
      <p:sp>
        <p:nvSpPr>
          <p:cNvPr id="5" name="Content Placeholder 4"/>
          <p:cNvSpPr>
            <a:spLocks noGrp="1"/>
          </p:cNvSpPr>
          <p:nvPr>
            <p:ph sz="half" idx="1"/>
          </p:nvPr>
        </p:nvSpPr>
        <p:spPr/>
        <p:txBody>
          <a:bodyPr>
            <a:normAutofit fontScale="77500" lnSpcReduction="20000"/>
          </a:bodyPr>
          <a:lstStyle/>
          <a:p>
            <a:r>
              <a:rPr lang="en-US" sz="3200" b="1" dirty="0">
                <a:solidFill>
                  <a:srgbClr val="C00000"/>
                </a:solidFill>
              </a:rPr>
              <a:t>Pre-emptively improve code archives</a:t>
            </a:r>
          </a:p>
          <a:p>
            <a:pPr lvl="1"/>
            <a:r>
              <a:rPr lang="en-US" sz="2800" dirty="0"/>
              <a:t>By conducting reproducibility checks </a:t>
            </a:r>
            <a:r>
              <a:rPr lang="en-US" sz="2000" dirty="0"/>
              <a:t>when we can</a:t>
            </a:r>
            <a:endParaRPr lang="en-US" sz="2800" dirty="0"/>
          </a:p>
          <a:p>
            <a:pPr lvl="1"/>
            <a:r>
              <a:rPr lang="en-US" sz="2800" dirty="0"/>
              <a:t>By working with groups that conduct reproducibility checks </a:t>
            </a:r>
            <a:br>
              <a:rPr lang="en-US" sz="2800" dirty="0"/>
            </a:br>
            <a:r>
              <a:rPr lang="en-US" sz="2000" dirty="0"/>
              <a:t>when we cannot</a:t>
            </a:r>
            <a:endParaRPr lang="en-US" sz="2800" dirty="0"/>
          </a:p>
          <a:p>
            <a:r>
              <a:rPr lang="en-US" sz="3200" b="1" dirty="0">
                <a:solidFill>
                  <a:schemeClr val="accent5">
                    <a:lumMod val="75000"/>
                  </a:schemeClr>
                </a:solidFill>
              </a:rPr>
              <a:t>Better archives</a:t>
            </a:r>
          </a:p>
          <a:p>
            <a:pPr lvl="1"/>
            <a:r>
              <a:rPr lang="en-US" sz="2800" dirty="0"/>
              <a:t>Greater transparency of the code and data archives</a:t>
            </a:r>
          </a:p>
          <a:p>
            <a:r>
              <a:rPr lang="en-US" sz="3200" b="1" dirty="0">
                <a:solidFill>
                  <a:schemeClr val="accent6">
                    <a:lumMod val="75000"/>
                  </a:schemeClr>
                </a:solidFill>
              </a:rPr>
              <a:t>Better provenance tracking</a:t>
            </a:r>
          </a:p>
          <a:p>
            <a:pPr lvl="2"/>
            <a:r>
              <a:rPr lang="en-US" sz="2400" dirty="0"/>
              <a:t>Leave code where it is when appropriate</a:t>
            </a:r>
          </a:p>
          <a:p>
            <a:pPr lvl="2"/>
            <a:r>
              <a:rPr lang="en-US" sz="2400" dirty="0"/>
              <a:t>Leave data where it is almost always</a:t>
            </a:r>
          </a:p>
          <a:p>
            <a:pPr lvl="2"/>
            <a:r>
              <a:rPr lang="en-US" sz="2400" dirty="0"/>
              <a:t>Display that information</a:t>
            </a:r>
          </a:p>
          <a:p>
            <a:endParaRPr lang="en-US" dirty="0"/>
          </a:p>
        </p:txBody>
      </p:sp>
      <p:sp>
        <p:nvSpPr>
          <p:cNvPr id="2" name="Content Placeholder 1"/>
          <p:cNvSpPr>
            <a:spLocks noGrp="1"/>
          </p:cNvSpPr>
          <p:nvPr>
            <p:ph sz="half" idx="2"/>
          </p:nvPr>
        </p:nvSpPr>
        <p:spPr>
          <a:xfrm>
            <a:off x="6172199" y="1304862"/>
            <a:ext cx="5181600" cy="1041526"/>
          </a:xfrm>
          <a:solidFill>
            <a:schemeClr val="bg1"/>
          </a:solidFill>
          <a:ln w="63500">
            <a:solidFill>
              <a:schemeClr val="accent1">
                <a:shade val="50000"/>
              </a:schemeClr>
            </a:solidFill>
          </a:ln>
          <a:effectLst>
            <a:outerShdw blurRad="50800" dist="38100" dir="2700000" algn="tl" rotWithShape="0">
              <a:prstClr val="black">
                <a:alpha val="40000"/>
              </a:prstClr>
            </a:outerShdw>
          </a:effectLst>
        </p:spPr>
        <p:txBody>
          <a:bodyPr anchor="ctr">
            <a:normAutofit fontScale="77500" lnSpcReduction="20000"/>
          </a:bodyPr>
          <a:lstStyle/>
          <a:p>
            <a:pPr marL="0" indent="0" algn="ctr">
              <a:buNone/>
            </a:pPr>
            <a:r>
              <a:rPr lang="en-US" sz="4000" b="1" dirty="0" smtClean="0"/>
              <a:t>Restricted-access data </a:t>
            </a:r>
            <a:br>
              <a:rPr lang="en-US" sz="4000" b="1" dirty="0" smtClean="0"/>
            </a:br>
            <a:r>
              <a:rPr lang="en-US" sz="4000" b="1" dirty="0" smtClean="0"/>
              <a:t>pose a challenge</a:t>
            </a:r>
            <a:endParaRPr lang="en-US" sz="4000" b="1" dirty="0"/>
          </a:p>
        </p:txBody>
      </p:sp>
      <p:sp>
        <p:nvSpPr>
          <p:cNvPr id="3" name="TextBox 2"/>
          <p:cNvSpPr txBox="1"/>
          <p:nvPr/>
        </p:nvSpPr>
        <p:spPr>
          <a:xfrm>
            <a:off x="6366327" y="2630425"/>
            <a:ext cx="4793343" cy="707886"/>
          </a:xfrm>
          <a:prstGeom prst="rect">
            <a:avLst/>
          </a:prstGeom>
          <a:noFill/>
        </p:spPr>
        <p:txBody>
          <a:bodyPr wrap="square" rtlCol="0">
            <a:spAutoFit/>
          </a:bodyPr>
          <a:lstStyle/>
          <a:p>
            <a:pPr algn="ctr"/>
            <a:r>
              <a:rPr lang="en-US" sz="2000" b="1" dirty="0" smtClean="0">
                <a:solidFill>
                  <a:srgbClr val="C00000"/>
                </a:solidFill>
              </a:rPr>
              <a:t>How do you check code when the data access is complex?</a:t>
            </a:r>
            <a:endParaRPr lang="en-US" sz="2000" b="1" dirty="0">
              <a:solidFill>
                <a:srgbClr val="C00000"/>
              </a:solidFill>
            </a:endParaRPr>
          </a:p>
        </p:txBody>
      </p:sp>
      <p:sp>
        <p:nvSpPr>
          <p:cNvPr id="6" name="TextBox 5"/>
          <p:cNvSpPr txBox="1"/>
          <p:nvPr/>
        </p:nvSpPr>
        <p:spPr>
          <a:xfrm>
            <a:off x="6560456" y="3647351"/>
            <a:ext cx="4793343" cy="707886"/>
          </a:xfrm>
          <a:prstGeom prst="rect">
            <a:avLst/>
          </a:prstGeom>
          <a:noFill/>
        </p:spPr>
        <p:txBody>
          <a:bodyPr wrap="square" rtlCol="0">
            <a:spAutoFit/>
          </a:bodyPr>
          <a:lstStyle/>
          <a:p>
            <a:pPr algn="ctr"/>
            <a:r>
              <a:rPr lang="en-US" sz="2000" b="1" dirty="0" smtClean="0">
                <a:solidFill>
                  <a:schemeClr val="accent1">
                    <a:lumMod val="75000"/>
                  </a:schemeClr>
                </a:solidFill>
              </a:rPr>
              <a:t>How do you improve archives when you do not control data management?</a:t>
            </a:r>
            <a:endParaRPr lang="en-US" sz="2000" b="1" dirty="0">
              <a:solidFill>
                <a:schemeClr val="accent1">
                  <a:lumMod val="75000"/>
                </a:schemeClr>
              </a:solidFill>
            </a:endParaRPr>
          </a:p>
        </p:txBody>
      </p:sp>
      <p:sp>
        <p:nvSpPr>
          <p:cNvPr id="7" name="TextBox 6"/>
          <p:cNvSpPr txBox="1"/>
          <p:nvPr/>
        </p:nvSpPr>
        <p:spPr>
          <a:xfrm>
            <a:off x="6366326" y="4639274"/>
            <a:ext cx="4793343" cy="707886"/>
          </a:xfrm>
          <a:prstGeom prst="rect">
            <a:avLst/>
          </a:prstGeom>
          <a:noFill/>
        </p:spPr>
        <p:txBody>
          <a:bodyPr wrap="square" rtlCol="0">
            <a:spAutoFit/>
          </a:bodyPr>
          <a:lstStyle/>
          <a:p>
            <a:pPr algn="ctr"/>
            <a:r>
              <a:rPr lang="en-US" sz="2000" b="1" dirty="0">
                <a:solidFill>
                  <a:schemeClr val="accent6">
                    <a:lumMod val="75000"/>
                  </a:schemeClr>
                </a:solidFill>
              </a:rPr>
              <a:t>How do you document data provenance when you cannot provide the data?</a:t>
            </a:r>
          </a:p>
        </p:txBody>
      </p:sp>
      <p:sp>
        <p:nvSpPr>
          <p:cNvPr id="8" name="Rectangle 7"/>
          <p:cNvSpPr/>
          <p:nvPr/>
        </p:nvSpPr>
        <p:spPr>
          <a:xfrm>
            <a:off x="764309" y="1675067"/>
            <a:ext cx="5255491" cy="197228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5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889965" y="3802931"/>
            <a:ext cx="2203268" cy="517439"/>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10193" y="2954064"/>
            <a:ext cx="7241177" cy="385433"/>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794760" y="2681203"/>
            <a:ext cx="7543800" cy="386862"/>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AEA Data &amp; Code Availability Policy (2019)</a:t>
            </a:r>
          </a:p>
        </p:txBody>
      </p:sp>
      <p:sp>
        <p:nvSpPr>
          <p:cNvPr id="7" name="Rectangle 6"/>
          <p:cNvSpPr/>
          <p:nvPr/>
        </p:nvSpPr>
        <p:spPr>
          <a:xfrm>
            <a:off x="5686696" y="4857587"/>
            <a:ext cx="5129349" cy="391079"/>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t>
            </a:r>
            <a:r>
              <a:rPr lang="en-US" b="1" u="sng" dirty="0"/>
              <a:t>access to the data and code is clearly and precisely documented and is non-exclusive to the authors.</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a:solidFill>
                  <a:schemeClr val="bg1">
                    <a:lumMod val="75000"/>
                  </a:schemeClr>
                </a:solidFill>
              </a:rPr>
              <a:t>, </a:t>
            </a:r>
            <a:r>
              <a:rPr lang="en-US" sz="3200" b="1" dirty="0">
                <a:solidFill>
                  <a:schemeClr val="accent6">
                    <a:lumMod val="75000"/>
                  </a:schemeClr>
                </a:solidFill>
              </a:rPr>
              <a:t>prior to acceptance</a:t>
            </a:r>
            <a:r>
              <a:rPr lang="en-US" dirty="0">
                <a:solidFill>
                  <a:schemeClr val="bg1">
                    <a:lumMod val="75000"/>
                  </a:schemeClr>
                </a:solidFill>
              </a:rPr>
              <a:t>, the data, programs, and other details of the computations </a:t>
            </a:r>
            <a:r>
              <a:rPr lang="en-US" sz="3200" b="1" dirty="0">
                <a:solidFill>
                  <a:schemeClr val="accent4">
                    <a:lumMod val="75000"/>
                  </a:schemeClr>
                </a:solidFill>
              </a:rPr>
              <a:t>sufficient to permit replication</a:t>
            </a:r>
            <a:r>
              <a:rPr lang="en-US" dirty="0">
                <a:solidFill>
                  <a:schemeClr val="bg1">
                    <a:lumMod val="75000"/>
                  </a:schemeClr>
                </a:solidFill>
              </a:rPr>
              <a:t>, as well as </a:t>
            </a:r>
            <a:r>
              <a:rPr lang="en-US" b="1" dirty="0">
                <a:solidFill>
                  <a:schemeClr val="accent1">
                    <a:lumMod val="75000"/>
                  </a:schemeClr>
                </a:solidFill>
              </a:rPr>
              <a:t>information about access to data and programs.</a:t>
            </a:r>
          </a:p>
          <a:p>
            <a:endParaRPr lang="en-US" dirty="0"/>
          </a:p>
        </p:txBody>
      </p:sp>
      <p:sp>
        <p:nvSpPr>
          <p:cNvPr id="8" name="Rectangle 7"/>
          <p:cNvSpPr/>
          <p:nvPr/>
        </p:nvSpPr>
        <p:spPr>
          <a:xfrm>
            <a:off x="838200" y="2550695"/>
            <a:ext cx="10700084" cy="962526"/>
          </a:xfrm>
          <a:prstGeom prst="rect">
            <a:avLst/>
          </a:prstGeom>
          <a:noFill/>
          <a:ln w="825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611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FSRDC</a:t>
            </a:r>
            <a:endParaRPr lang="en-US" dirty="0"/>
          </a:p>
        </p:txBody>
      </p:sp>
      <p:sp>
        <p:nvSpPr>
          <p:cNvPr id="5" name="Content Placeholder 4"/>
          <p:cNvSpPr>
            <a:spLocks noGrp="1"/>
          </p:cNvSpPr>
          <p:nvPr>
            <p:ph sz="half" idx="1"/>
          </p:nvPr>
        </p:nvSpPr>
        <p:spPr/>
        <p:txBody>
          <a:bodyPr>
            <a:normAutofit/>
          </a:bodyPr>
          <a:lstStyle/>
          <a:p>
            <a:r>
              <a:rPr lang="en-US" dirty="0" smtClean="0"/>
              <a:t>Access can be </a:t>
            </a:r>
            <a:r>
              <a:rPr lang="en-US" b="1" dirty="0" smtClean="0">
                <a:solidFill>
                  <a:schemeClr val="accent5"/>
                </a:solidFill>
              </a:rPr>
              <a:t>clearly and precisely documented </a:t>
            </a:r>
          </a:p>
          <a:p>
            <a:r>
              <a:rPr lang="en-US" dirty="0" smtClean="0"/>
              <a:t>Is </a:t>
            </a:r>
            <a:r>
              <a:rPr lang="en-US" b="1" dirty="0" smtClean="0">
                <a:solidFill>
                  <a:schemeClr val="accent6"/>
                </a:solidFill>
              </a:rPr>
              <a:t>non-exclusive to the authors</a:t>
            </a:r>
          </a:p>
          <a:p>
            <a:r>
              <a:rPr lang="en-US" dirty="0" smtClean="0">
                <a:solidFill>
                  <a:srgbClr val="FF0000"/>
                </a:solidFill>
              </a:rPr>
              <a:t>Intermediate files preserved</a:t>
            </a:r>
          </a:p>
          <a:p>
            <a:pPr marL="0" indent="0">
              <a:buNone/>
            </a:pPr>
            <a:r>
              <a:rPr lang="en-US" dirty="0" smtClean="0"/>
              <a:t>(example taken from </a:t>
            </a:r>
            <a:r>
              <a:rPr lang="en-US" dirty="0" smtClean="0">
                <a:hlinkClick r:id="rId2"/>
              </a:rPr>
              <a:t>Fort, </a:t>
            </a:r>
            <a:r>
              <a:rPr lang="en-US" dirty="0" err="1" smtClean="0">
                <a:hlinkClick r:id="rId2"/>
              </a:rPr>
              <a:t>Restud</a:t>
            </a:r>
            <a:r>
              <a:rPr lang="en-US" dirty="0" smtClean="0">
                <a:hlinkClick r:id="rId2"/>
              </a:rPr>
              <a:t> 2016</a:t>
            </a:r>
            <a:r>
              <a:rPr lang="en-US" dirty="0" smtClean="0"/>
              <a:t>)</a:t>
            </a:r>
          </a:p>
          <a:p>
            <a:r>
              <a:rPr lang="en-US" sz="1800" dirty="0" smtClean="0">
                <a:solidFill>
                  <a:schemeClr val="bg2">
                    <a:lumMod val="50000"/>
                  </a:schemeClr>
                </a:solidFill>
              </a:rPr>
              <a:t>NOTE: for AEA, you are required to provide all programs, but a copy may/should be available within the FSRDC as well.</a:t>
            </a:r>
            <a:endParaRPr lang="en-US" sz="1800" dirty="0">
              <a:solidFill>
                <a:schemeClr val="bg2">
                  <a:lumMod val="50000"/>
                </a:schemeClr>
              </a:solidFill>
            </a:endParaRPr>
          </a:p>
        </p:txBody>
      </p:sp>
      <p:pic>
        <p:nvPicPr>
          <p:cNvPr id="8" name="Content Placeholder 7"/>
          <p:cNvPicPr>
            <a:picLocks noGrp="1" noChangeAspect="1"/>
          </p:cNvPicPr>
          <p:nvPr>
            <p:ph sz="half" idx="2"/>
          </p:nvPr>
        </p:nvPicPr>
        <p:blipFill>
          <a:blip r:embed="rId3"/>
          <a:stretch>
            <a:fillRect/>
          </a:stretch>
        </p:blipFill>
        <p:spPr>
          <a:xfrm>
            <a:off x="6496678" y="1825625"/>
            <a:ext cx="4532643" cy="4351338"/>
          </a:xfrm>
          <a:prstGeom prst="rect">
            <a:avLst/>
          </a:prstGeom>
        </p:spPr>
      </p:pic>
      <p:sp>
        <p:nvSpPr>
          <p:cNvPr id="7" name="TextBox 6"/>
          <p:cNvSpPr txBox="1"/>
          <p:nvPr/>
        </p:nvSpPr>
        <p:spPr>
          <a:xfrm>
            <a:off x="962151" y="6176963"/>
            <a:ext cx="11069053" cy="369332"/>
          </a:xfrm>
          <a:prstGeom prst="rect">
            <a:avLst/>
          </a:prstGeom>
          <a:noFill/>
        </p:spPr>
        <p:txBody>
          <a:bodyPr wrap="square" rtlCol="0">
            <a:spAutoFit/>
          </a:bodyPr>
          <a:lstStyle/>
          <a:p>
            <a:r>
              <a:rPr lang="en-US" dirty="0">
                <a:hlinkClick r:id="rId4"/>
              </a:rPr>
              <a:t>https://</a:t>
            </a:r>
            <a:r>
              <a:rPr lang="en-US" dirty="0" smtClean="0">
                <a:hlinkClick r:id="rId4"/>
              </a:rPr>
              <a:t>social-science-data-editors.github.io/guidance/DCAS_Restricted_data.html#us-census-bureau-and-fsrdc</a:t>
            </a:r>
            <a:r>
              <a:rPr lang="en-US" dirty="0" smtClean="0"/>
              <a:t> </a:t>
            </a:r>
            <a:endParaRPr lang="en-US" dirty="0"/>
          </a:p>
        </p:txBody>
      </p:sp>
      <p:sp>
        <p:nvSpPr>
          <p:cNvPr id="9" name="Rectangle 8"/>
          <p:cNvSpPr/>
          <p:nvPr/>
        </p:nvSpPr>
        <p:spPr>
          <a:xfrm>
            <a:off x="6761747" y="2069432"/>
            <a:ext cx="4367464" cy="2502568"/>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914147" y="2743200"/>
            <a:ext cx="3938337" cy="421106"/>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976310" y="4953375"/>
            <a:ext cx="4152901" cy="8939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663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6136105" y="4603552"/>
            <a:ext cx="5421479" cy="1035212"/>
          </a:xfrm>
          <a:prstGeom prst="rect">
            <a:avLst/>
          </a:prstGeom>
        </p:spPr>
      </p:pic>
      <p:pic>
        <p:nvPicPr>
          <p:cNvPr id="6" name="Content Placeholder 5"/>
          <p:cNvPicPr>
            <a:picLocks noGrp="1" noChangeAspect="1"/>
          </p:cNvPicPr>
          <p:nvPr>
            <p:ph sz="half" idx="2"/>
          </p:nvPr>
        </p:nvPicPr>
        <p:blipFill>
          <a:blip r:embed="rId3"/>
          <a:stretch>
            <a:fillRect/>
          </a:stretch>
        </p:blipFill>
        <p:spPr>
          <a:xfrm>
            <a:off x="6019800" y="1527180"/>
            <a:ext cx="5181600" cy="3046780"/>
          </a:xfrm>
          <a:prstGeom prst="rect">
            <a:avLst/>
          </a:prstGeom>
        </p:spPr>
      </p:pic>
      <p:sp>
        <p:nvSpPr>
          <p:cNvPr id="4" name="Title 3"/>
          <p:cNvSpPr>
            <a:spLocks noGrp="1"/>
          </p:cNvSpPr>
          <p:nvPr>
            <p:ph type="title"/>
          </p:nvPr>
        </p:nvSpPr>
        <p:spPr/>
        <p:txBody>
          <a:bodyPr/>
          <a:lstStyle/>
          <a:p>
            <a:r>
              <a:rPr lang="en-US" dirty="0" smtClean="0"/>
              <a:t>Example: Danish administrative data</a:t>
            </a:r>
            <a:endParaRPr lang="en-US" dirty="0"/>
          </a:p>
        </p:txBody>
      </p:sp>
      <p:sp>
        <p:nvSpPr>
          <p:cNvPr id="5" name="Content Placeholder 4"/>
          <p:cNvSpPr>
            <a:spLocks noGrp="1"/>
          </p:cNvSpPr>
          <p:nvPr>
            <p:ph sz="half" idx="1"/>
          </p:nvPr>
        </p:nvSpPr>
        <p:spPr/>
        <p:txBody>
          <a:bodyPr/>
          <a:lstStyle/>
          <a:p>
            <a:r>
              <a:rPr lang="en-US" dirty="0" smtClean="0"/>
              <a:t>Access can be </a:t>
            </a:r>
            <a:r>
              <a:rPr lang="en-US" b="1" dirty="0" smtClean="0">
                <a:solidFill>
                  <a:schemeClr val="accent5"/>
                </a:solidFill>
              </a:rPr>
              <a:t>clearly and precisely documented </a:t>
            </a:r>
          </a:p>
          <a:p>
            <a:r>
              <a:rPr lang="en-US" dirty="0" smtClean="0"/>
              <a:t>Is </a:t>
            </a:r>
            <a:r>
              <a:rPr lang="en-US" b="1" dirty="0" smtClean="0">
                <a:solidFill>
                  <a:schemeClr val="accent6"/>
                </a:solidFill>
              </a:rPr>
              <a:t>non-exclusive to the authors</a:t>
            </a:r>
          </a:p>
          <a:p>
            <a:pPr marL="0" indent="0">
              <a:buNone/>
            </a:pPr>
            <a:r>
              <a:rPr lang="en-US" dirty="0" smtClean="0"/>
              <a:t>(example taken from </a:t>
            </a:r>
            <a:r>
              <a:rPr lang="en-US" dirty="0" err="1" smtClean="0">
                <a:hlinkClick r:id="rId4"/>
              </a:rPr>
              <a:t>Fadlon</a:t>
            </a:r>
            <a:r>
              <a:rPr lang="en-US" dirty="0" smtClean="0">
                <a:hlinkClick r:id="rId4"/>
              </a:rPr>
              <a:t> and Nielsen, </a:t>
            </a:r>
            <a:r>
              <a:rPr lang="en-US" dirty="0" err="1" smtClean="0">
                <a:hlinkClick r:id="rId4"/>
              </a:rPr>
              <a:t>AEJ:Applied</a:t>
            </a:r>
            <a:r>
              <a:rPr lang="en-US" dirty="0" smtClean="0">
                <a:hlinkClick r:id="rId4"/>
              </a:rPr>
              <a:t> 2021</a:t>
            </a:r>
            <a:r>
              <a:rPr lang="en-US" dirty="0" smtClean="0"/>
              <a:t>)</a:t>
            </a:r>
            <a:endParaRPr lang="en-US" dirty="0"/>
          </a:p>
        </p:txBody>
      </p:sp>
      <p:sp>
        <p:nvSpPr>
          <p:cNvPr id="7" name="TextBox 6"/>
          <p:cNvSpPr txBox="1"/>
          <p:nvPr/>
        </p:nvSpPr>
        <p:spPr>
          <a:xfrm>
            <a:off x="962151" y="6176963"/>
            <a:ext cx="11069053" cy="523220"/>
          </a:xfrm>
          <a:prstGeom prst="rect">
            <a:avLst/>
          </a:prstGeom>
          <a:noFill/>
        </p:spPr>
        <p:txBody>
          <a:bodyPr wrap="square" rtlCol="0">
            <a:spAutoFit/>
          </a:bodyPr>
          <a:lstStyle/>
          <a:p>
            <a:r>
              <a:rPr lang="en-US" sz="1400" dirty="0">
                <a:hlinkClick r:id="rId5"/>
              </a:rPr>
              <a:t>https://</a:t>
            </a:r>
            <a:r>
              <a:rPr lang="en-US" sz="1400" dirty="0" smtClean="0">
                <a:hlinkClick r:id="rId5"/>
              </a:rPr>
              <a:t>social-science-data-editors.github.io/guidance/Requested_information_dcas.html#example-for-government-registers</a:t>
            </a:r>
            <a:endParaRPr lang="en-US" sz="1400" dirty="0" smtClean="0"/>
          </a:p>
          <a:p>
            <a:r>
              <a:rPr lang="en-US" sz="1400" dirty="0" smtClean="0"/>
              <a:t>http</a:t>
            </a:r>
            <a:r>
              <a:rPr lang="en-US" sz="1400" dirty="0"/>
              <a:t>://www.dst.dk/extranet/forskningvariabellister/Oversigt%20over%20registre.html </a:t>
            </a:r>
          </a:p>
        </p:txBody>
      </p:sp>
      <p:sp>
        <p:nvSpPr>
          <p:cNvPr id="9" name="Rectangle 8"/>
          <p:cNvSpPr/>
          <p:nvPr/>
        </p:nvSpPr>
        <p:spPr>
          <a:xfrm>
            <a:off x="6143750" y="4603552"/>
            <a:ext cx="5695324" cy="1573411"/>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77952" y="2620908"/>
            <a:ext cx="5065295" cy="672783"/>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stretch>
            <a:fillRect/>
          </a:stretch>
        </p:blipFill>
        <p:spPr>
          <a:xfrm>
            <a:off x="6674943" y="5144899"/>
            <a:ext cx="4701117" cy="1023098"/>
          </a:xfrm>
          <a:prstGeom prst="rect">
            <a:avLst/>
          </a:prstGeom>
          <a:ln>
            <a:solidFill>
              <a:schemeClr val="accent5"/>
            </a:solidFill>
          </a:ln>
        </p:spPr>
      </p:pic>
    </p:spTree>
    <p:extLst>
      <p:ext uri="{BB962C8B-B14F-4D97-AF65-F5344CB8AC3E}">
        <p14:creationId xmlns:p14="http://schemas.microsoft.com/office/powerpoint/2010/main" val="243777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4" name="Content Placeholder 3"/>
          <p:cNvPicPr>
            <a:picLocks noGrp="1" noChangeAspect="1"/>
          </p:cNvPicPr>
          <p:nvPr>
            <p:ph idx="1"/>
          </p:nvPr>
        </p:nvPicPr>
        <p:blipFill>
          <a:blip r:embed="rId2"/>
          <a:stretch>
            <a:fillRect/>
          </a:stretch>
        </p:blipFill>
        <p:spPr>
          <a:xfrm>
            <a:off x="2473779" y="1479363"/>
            <a:ext cx="7111895" cy="6458818"/>
          </a:xfrm>
          <a:prstGeom prst="rect">
            <a:avLst/>
          </a:prstGeom>
        </p:spPr>
      </p:pic>
      <p:pic>
        <p:nvPicPr>
          <p:cNvPr id="5" name="Picture 4"/>
          <p:cNvPicPr>
            <a:picLocks noChangeAspect="1"/>
          </p:cNvPicPr>
          <p:nvPr/>
        </p:nvPicPr>
        <p:blipFill>
          <a:blip r:embed="rId3"/>
          <a:stretch>
            <a:fillRect/>
          </a:stretch>
        </p:blipFill>
        <p:spPr>
          <a:xfrm>
            <a:off x="1924050" y="2524805"/>
            <a:ext cx="8801100" cy="2428875"/>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1430729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4" name="Content Placeholder 3"/>
          <p:cNvPicPr>
            <a:picLocks noGrp="1" noChangeAspect="1"/>
          </p:cNvPicPr>
          <p:nvPr>
            <p:ph idx="1"/>
          </p:nvPr>
        </p:nvPicPr>
        <p:blipFill>
          <a:blip r:embed="rId2"/>
          <a:stretch>
            <a:fillRect/>
          </a:stretch>
        </p:blipFill>
        <p:spPr>
          <a:xfrm>
            <a:off x="2473779" y="1479363"/>
            <a:ext cx="7111895" cy="6458818"/>
          </a:xfrm>
          <a:prstGeom prst="rect">
            <a:avLst/>
          </a:prstGeom>
        </p:spPr>
      </p:pic>
      <p:pic>
        <p:nvPicPr>
          <p:cNvPr id="5" name="Picture 4"/>
          <p:cNvPicPr>
            <a:picLocks noChangeAspect="1"/>
          </p:cNvPicPr>
          <p:nvPr/>
        </p:nvPicPr>
        <p:blipFill>
          <a:blip r:embed="rId3"/>
          <a:stretch>
            <a:fillRect/>
          </a:stretch>
        </p:blipFill>
        <p:spPr>
          <a:xfrm>
            <a:off x="1924050" y="2524805"/>
            <a:ext cx="8801100" cy="2428875"/>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035315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7" name="Content Placeholder 6"/>
          <p:cNvPicPr>
            <a:picLocks noGrp="1" noChangeAspect="1"/>
          </p:cNvPicPr>
          <p:nvPr>
            <p:ph idx="1"/>
          </p:nvPr>
        </p:nvPicPr>
        <p:blipFill>
          <a:blip r:embed="rId2"/>
          <a:stretch>
            <a:fillRect/>
          </a:stretch>
        </p:blipFill>
        <p:spPr>
          <a:xfrm>
            <a:off x="2555422" y="1298155"/>
            <a:ext cx="6121431" cy="5823598"/>
          </a:xfrm>
          <a:prstGeom prst="rect">
            <a:avLst/>
          </a:prstGeom>
        </p:spPr>
      </p:pic>
      <p:pic>
        <p:nvPicPr>
          <p:cNvPr id="8" name="Picture 7"/>
          <p:cNvPicPr>
            <a:picLocks noChangeAspect="1"/>
          </p:cNvPicPr>
          <p:nvPr/>
        </p:nvPicPr>
        <p:blipFill>
          <a:blip r:embed="rId3"/>
          <a:stretch>
            <a:fillRect/>
          </a:stretch>
        </p:blipFill>
        <p:spPr>
          <a:xfrm>
            <a:off x="1876425" y="2466975"/>
            <a:ext cx="8439150" cy="1924050"/>
          </a:xfrm>
          <a:prstGeom prst="rect">
            <a:avLst/>
          </a:prstGeom>
          <a:ln>
            <a:solidFill>
              <a:schemeClr val="tx1"/>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3259592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1446550"/>
          </a:xfrm>
          <a:prstGeom prst="rect">
            <a:avLst/>
          </a:prstGeom>
          <a:noFill/>
        </p:spPr>
        <p:txBody>
          <a:bodyPr wrap="square" rtlCol="0">
            <a:spAutoFit/>
          </a:bodyPr>
          <a:lstStyle/>
          <a:p>
            <a:pPr algn="ctr"/>
            <a:r>
              <a:rPr lang="en-US" sz="8800" dirty="0" smtClean="0">
                <a:solidFill>
                  <a:schemeClr val="bg1"/>
                </a:solidFill>
              </a:rPr>
              <a:t>Data Citations</a:t>
            </a:r>
            <a:endParaRPr lang="en-US" dirty="0">
              <a:solidFill>
                <a:schemeClr val="bg1"/>
              </a:solidFill>
            </a:endParaRPr>
          </a:p>
        </p:txBody>
      </p:sp>
    </p:spTree>
    <p:extLst>
      <p:ext uri="{BB962C8B-B14F-4D97-AF65-F5344CB8AC3E}">
        <p14:creationId xmlns:p14="http://schemas.microsoft.com/office/powerpoint/2010/main" val="3869421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Starts with Data Citations</a:t>
            </a:r>
          </a:p>
        </p:txBody>
      </p:sp>
      <p:sp>
        <p:nvSpPr>
          <p:cNvPr id="3" name="Content Placeholder 2"/>
          <p:cNvSpPr>
            <a:spLocks noGrp="1"/>
          </p:cNvSpPr>
          <p:nvPr>
            <p:ph idx="1"/>
          </p:nvPr>
        </p:nvSpPr>
        <p:spPr/>
        <p:txBody>
          <a:bodyPr/>
          <a:lstStyle/>
          <a:p>
            <a:r>
              <a:rPr lang="en-US" dirty="0"/>
              <a:t>Data Citation Principles</a:t>
            </a:r>
          </a:p>
          <a:p>
            <a:r>
              <a:rPr lang="en-US" dirty="0"/>
              <a:t>Image of a standard data citation</a:t>
            </a:r>
          </a:p>
        </p:txBody>
      </p:sp>
      <p:pic>
        <p:nvPicPr>
          <p:cNvPr id="5" name="Picture 4"/>
          <p:cNvPicPr>
            <a:picLocks noChangeAspect="1"/>
          </p:cNvPicPr>
          <p:nvPr/>
        </p:nvPicPr>
        <p:blipFill>
          <a:blip r:embed="rId2"/>
          <a:stretch>
            <a:fillRect/>
          </a:stretch>
        </p:blipFill>
        <p:spPr>
          <a:xfrm>
            <a:off x="1468060" y="456045"/>
            <a:ext cx="5810549" cy="678214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247" y="2201142"/>
            <a:ext cx="1591056" cy="1048512"/>
          </a:xfrm>
          <a:prstGeom prst="rect">
            <a:avLst/>
          </a:prstGeom>
        </p:spPr>
      </p:pic>
      <p:sp>
        <p:nvSpPr>
          <p:cNvPr id="7" name="TextBox 6"/>
          <p:cNvSpPr txBox="1"/>
          <p:nvPr/>
        </p:nvSpPr>
        <p:spPr>
          <a:xfrm>
            <a:off x="8088508" y="5971629"/>
            <a:ext cx="3902529" cy="769441"/>
          </a:xfrm>
          <a:prstGeom prst="rect">
            <a:avLst/>
          </a:prstGeom>
          <a:noFill/>
        </p:spPr>
        <p:txBody>
          <a:bodyPr wrap="square" rtlCol="0">
            <a:spAutoFit/>
          </a:bodyPr>
          <a:lstStyle/>
          <a:p>
            <a:r>
              <a:rPr lang="en-US" sz="1100" dirty="0">
                <a:solidFill>
                  <a:schemeClr val="bg2">
                    <a:lumMod val="75000"/>
                  </a:schemeClr>
                </a:solidFill>
              </a:rPr>
              <a:t>Data Citation Synthesis Group: Joint Declaration of Data Citation Principles. </a:t>
            </a:r>
            <a:r>
              <a:rPr lang="en-US" sz="1100" dirty="0" err="1">
                <a:solidFill>
                  <a:schemeClr val="bg2">
                    <a:lumMod val="75000"/>
                  </a:schemeClr>
                </a:solidFill>
              </a:rPr>
              <a:t>Martone</a:t>
            </a:r>
            <a:r>
              <a:rPr lang="en-US" sz="1100" dirty="0">
                <a:solidFill>
                  <a:schemeClr val="bg2">
                    <a:lumMod val="75000"/>
                  </a:schemeClr>
                </a:solidFill>
              </a:rPr>
              <a:t> M. (ed.) San Diego CA: FORCE11; 2014 [</a:t>
            </a:r>
            <a:r>
              <a:rPr lang="en-US" sz="1100" dirty="0">
                <a:solidFill>
                  <a:schemeClr val="bg2">
                    <a:lumMod val="75000"/>
                  </a:schemeClr>
                </a:solidFill>
                <a:hlinkClick r:id="rId4"/>
              </a:rPr>
              <a:t>https://www.force11.org/group/joint-declaration-data-citation-principles-final</a:t>
            </a:r>
            <a:r>
              <a:rPr lang="en-US" sz="1100" dirty="0">
                <a:solidFill>
                  <a:schemeClr val="bg2">
                    <a:lumMod val="75000"/>
                  </a:schemeClr>
                </a:solidFill>
              </a:rPr>
              <a:t>].</a:t>
            </a:r>
          </a:p>
        </p:txBody>
      </p:sp>
    </p:spTree>
    <p:extLst>
      <p:ext uri="{BB962C8B-B14F-4D97-AF65-F5344CB8AC3E}">
        <p14:creationId xmlns:p14="http://schemas.microsoft.com/office/powerpoint/2010/main" val="1620498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369332"/>
          </a:xfrm>
          <a:prstGeom prst="rect">
            <a:avLst/>
          </a:prstGeom>
          <a:noFill/>
        </p:spPr>
        <p:txBody>
          <a:bodyPr wrap="square" rtlCol="0">
            <a:spAutoFit/>
          </a:bodyPr>
          <a:lstStyle/>
          <a:p>
            <a:pPr algn="ctr"/>
            <a:endParaRPr lang="en-US" dirty="0">
              <a:solidFill>
                <a:schemeClr val="bg1"/>
              </a:solidFill>
            </a:endParaRPr>
          </a:p>
        </p:txBody>
      </p:sp>
      <p:pic>
        <p:nvPicPr>
          <p:cNvPr id="3" name="Picture 2"/>
          <p:cNvPicPr>
            <a:picLocks noChangeAspect="1"/>
          </p:cNvPicPr>
          <p:nvPr/>
        </p:nvPicPr>
        <p:blipFill>
          <a:blip r:embed="rId2"/>
          <a:stretch>
            <a:fillRect/>
          </a:stretch>
        </p:blipFill>
        <p:spPr>
          <a:xfrm>
            <a:off x="3679322" y="338816"/>
            <a:ext cx="4552950" cy="1809750"/>
          </a:xfrm>
          <a:prstGeom prst="rect">
            <a:avLst/>
          </a:prstGeom>
        </p:spPr>
      </p:pic>
      <p:pic>
        <p:nvPicPr>
          <p:cNvPr id="6" name="Picture 5"/>
          <p:cNvPicPr>
            <a:picLocks noChangeAspect="1"/>
          </p:cNvPicPr>
          <p:nvPr/>
        </p:nvPicPr>
        <p:blipFill>
          <a:blip r:embed="rId3"/>
          <a:stretch>
            <a:fillRect/>
          </a:stretch>
        </p:blipFill>
        <p:spPr>
          <a:xfrm>
            <a:off x="4147816" y="2344976"/>
            <a:ext cx="3615963" cy="4120203"/>
          </a:xfrm>
          <a:prstGeom prst="rect">
            <a:avLst/>
          </a:prstGeom>
        </p:spPr>
      </p:pic>
    </p:spTree>
    <p:extLst>
      <p:ext uri="{BB962C8B-B14F-4D97-AF65-F5344CB8AC3E}">
        <p14:creationId xmlns:p14="http://schemas.microsoft.com/office/powerpoint/2010/main" val="12652293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Starts with Data Citations</a:t>
            </a:r>
          </a:p>
        </p:txBody>
      </p:sp>
      <p:sp>
        <p:nvSpPr>
          <p:cNvPr id="3" name="Content Placeholder 2"/>
          <p:cNvSpPr>
            <a:spLocks noGrp="1"/>
          </p:cNvSpPr>
          <p:nvPr>
            <p:ph idx="1"/>
          </p:nvPr>
        </p:nvSpPr>
        <p:spPr/>
        <p:txBody>
          <a:bodyPr/>
          <a:lstStyle/>
          <a:p>
            <a:r>
              <a:rPr lang="en-US" dirty="0"/>
              <a:t>Data Citation Principles</a:t>
            </a:r>
          </a:p>
          <a:p>
            <a:r>
              <a:rPr lang="en-US" dirty="0"/>
              <a:t>Image of a standard data citation</a:t>
            </a:r>
          </a:p>
        </p:txBody>
      </p:sp>
      <p:pic>
        <p:nvPicPr>
          <p:cNvPr id="5" name="Picture 4"/>
          <p:cNvPicPr>
            <a:picLocks noChangeAspect="1"/>
          </p:cNvPicPr>
          <p:nvPr/>
        </p:nvPicPr>
        <p:blipFill>
          <a:blip r:embed="rId2"/>
          <a:stretch>
            <a:fillRect/>
          </a:stretch>
        </p:blipFill>
        <p:spPr>
          <a:xfrm>
            <a:off x="1468060" y="456045"/>
            <a:ext cx="5810549" cy="678214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247" y="2201142"/>
            <a:ext cx="1591056" cy="1048512"/>
          </a:xfrm>
          <a:prstGeom prst="rect">
            <a:avLst/>
          </a:prstGeom>
        </p:spPr>
      </p:pic>
      <p:pic>
        <p:nvPicPr>
          <p:cNvPr id="6" name="Picture 5"/>
          <p:cNvPicPr>
            <a:picLocks noChangeAspect="1"/>
          </p:cNvPicPr>
          <p:nvPr/>
        </p:nvPicPr>
        <p:blipFill>
          <a:blip r:embed="rId4"/>
          <a:stretch>
            <a:fillRect/>
          </a:stretch>
        </p:blipFill>
        <p:spPr>
          <a:xfrm>
            <a:off x="1255939" y="3533795"/>
            <a:ext cx="10153650" cy="1190625"/>
          </a:xfrm>
          <a:prstGeom prst="rect">
            <a:avLst/>
          </a:prstGeom>
          <a:ln w="25400">
            <a:solidFill>
              <a:schemeClr val="accent1"/>
            </a:solidFill>
          </a:ln>
          <a:effectLst>
            <a:outerShdw blurRad="50800" dist="127000" dir="2700000" algn="tl" rotWithShape="0">
              <a:prstClr val="black">
                <a:alpha val="40000"/>
              </a:prstClr>
            </a:outerShdw>
          </a:effectLst>
        </p:spPr>
      </p:pic>
      <p:sp>
        <p:nvSpPr>
          <p:cNvPr id="7" name="TextBox 6"/>
          <p:cNvSpPr txBox="1"/>
          <p:nvPr/>
        </p:nvSpPr>
        <p:spPr>
          <a:xfrm>
            <a:off x="8088508" y="5971629"/>
            <a:ext cx="3902529" cy="769441"/>
          </a:xfrm>
          <a:prstGeom prst="rect">
            <a:avLst/>
          </a:prstGeom>
          <a:noFill/>
        </p:spPr>
        <p:txBody>
          <a:bodyPr wrap="square" rtlCol="0">
            <a:spAutoFit/>
          </a:bodyPr>
          <a:lstStyle/>
          <a:p>
            <a:r>
              <a:rPr lang="en-US" sz="1100" dirty="0">
                <a:solidFill>
                  <a:schemeClr val="bg2">
                    <a:lumMod val="75000"/>
                  </a:schemeClr>
                </a:solidFill>
              </a:rPr>
              <a:t>Data Citation Synthesis Group: Joint Declaration of Data Citation Principles. </a:t>
            </a:r>
            <a:r>
              <a:rPr lang="en-US" sz="1100" dirty="0" err="1">
                <a:solidFill>
                  <a:schemeClr val="bg2">
                    <a:lumMod val="75000"/>
                  </a:schemeClr>
                </a:solidFill>
              </a:rPr>
              <a:t>Martone</a:t>
            </a:r>
            <a:r>
              <a:rPr lang="en-US" sz="1100" dirty="0">
                <a:solidFill>
                  <a:schemeClr val="bg2">
                    <a:lumMod val="75000"/>
                  </a:schemeClr>
                </a:solidFill>
              </a:rPr>
              <a:t> M. (ed.) San Diego CA: FORCE11; 2014 [</a:t>
            </a:r>
            <a:r>
              <a:rPr lang="en-US" sz="1100" dirty="0">
                <a:solidFill>
                  <a:schemeClr val="bg2">
                    <a:lumMod val="75000"/>
                  </a:schemeClr>
                </a:solidFill>
                <a:hlinkClick r:id="rId5"/>
              </a:rPr>
              <a:t>https://www.force11.org/group/joint-declaration-data-citation-principles-final</a:t>
            </a:r>
            <a:r>
              <a:rPr lang="en-US" sz="1100" dirty="0">
                <a:solidFill>
                  <a:schemeClr val="bg2">
                    <a:lumMod val="75000"/>
                  </a:schemeClr>
                </a:solidFill>
              </a:rPr>
              <a:t>].</a:t>
            </a:r>
          </a:p>
        </p:txBody>
      </p:sp>
    </p:spTree>
    <p:extLst>
      <p:ext uri="{BB962C8B-B14F-4D97-AF65-F5344CB8AC3E}">
        <p14:creationId xmlns:p14="http://schemas.microsoft.com/office/powerpoint/2010/main" val="236175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citations are hard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723185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citations are </a:t>
            </a:r>
            <a:r>
              <a:rPr lang="en-US" b="1" u="sng" dirty="0" smtClean="0"/>
              <a:t>perceived as</a:t>
            </a:r>
            <a:r>
              <a:rPr lang="en-US" dirty="0" smtClean="0"/>
              <a:t> hard</a:t>
            </a:r>
            <a:endParaRPr lang="en-US" dirty="0"/>
          </a:p>
        </p:txBody>
      </p:sp>
      <p:sp>
        <p:nvSpPr>
          <p:cNvPr id="3" name="Content Placeholder 2"/>
          <p:cNvSpPr>
            <a:spLocks noGrp="1"/>
          </p:cNvSpPr>
          <p:nvPr>
            <p:ph sz="half" idx="1"/>
          </p:nvPr>
        </p:nvSpPr>
        <p:spPr/>
        <p:txBody>
          <a:bodyPr/>
          <a:lstStyle/>
          <a:p>
            <a:r>
              <a:rPr lang="en-US" dirty="0" smtClean="0"/>
              <a:t>Authors provide “their” data</a:t>
            </a:r>
          </a:p>
          <a:p>
            <a:r>
              <a:rPr lang="en-US" dirty="0" smtClean="0"/>
              <a:t>Authors don’t know where their data came from</a:t>
            </a:r>
          </a:p>
          <a:p>
            <a:r>
              <a:rPr lang="en-US" dirty="0" smtClean="0"/>
              <a:t>Authors describe the data provenance in generic terms</a:t>
            </a:r>
          </a:p>
          <a:p>
            <a:pPr lvl="1"/>
            <a:r>
              <a:rPr lang="en-US" dirty="0" smtClean="0"/>
              <a:t>Which may be in line with journalistic standards, but not academic</a:t>
            </a:r>
            <a:endParaRPr lang="en-US" dirty="0"/>
          </a:p>
        </p:txBody>
      </p:sp>
      <p:sp>
        <p:nvSpPr>
          <p:cNvPr id="5" name="Content Placeholder 4"/>
          <p:cNvSpPr>
            <a:spLocks noGrp="1"/>
          </p:cNvSpPr>
          <p:nvPr>
            <p:ph sz="half" idx="2"/>
          </p:nvPr>
        </p:nvSpPr>
        <p:spPr/>
        <p:txBody>
          <a:bodyPr/>
          <a:lstStyle/>
          <a:p>
            <a:endParaRPr lang="en-US"/>
          </a:p>
        </p:txBody>
      </p:sp>
      <p:pic>
        <p:nvPicPr>
          <p:cNvPr id="4" name="Picture 3"/>
          <p:cNvPicPr>
            <a:picLocks noChangeAspect="1"/>
          </p:cNvPicPr>
          <p:nvPr/>
        </p:nvPicPr>
        <p:blipFill>
          <a:blip r:embed="rId2"/>
          <a:stretch>
            <a:fillRect/>
          </a:stretch>
        </p:blipFill>
        <p:spPr>
          <a:xfrm>
            <a:off x="5836957" y="2037532"/>
            <a:ext cx="6096851" cy="3429479"/>
          </a:xfrm>
          <a:prstGeom prst="rect">
            <a:avLst/>
          </a:prstGeom>
          <a:ln>
            <a:solidFill>
              <a:schemeClr val="tx1"/>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382101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50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citations</a:t>
            </a:r>
            <a:endParaRPr lang="en-US" dirty="0"/>
          </a:p>
        </p:txBody>
      </p:sp>
      <p:sp>
        <p:nvSpPr>
          <p:cNvPr id="3" name="Content Placeholder 2"/>
          <p:cNvSpPr>
            <a:spLocks noGrp="1"/>
          </p:cNvSpPr>
          <p:nvPr>
            <p:ph idx="1"/>
          </p:nvPr>
        </p:nvSpPr>
        <p:spPr>
          <a:xfrm>
            <a:off x="584683" y="1866900"/>
            <a:ext cx="3260695" cy="4351338"/>
          </a:xfrm>
        </p:spPr>
        <p:txBody>
          <a:bodyPr>
            <a:normAutofit/>
          </a:bodyPr>
          <a:lstStyle/>
          <a:p>
            <a:r>
              <a:rPr lang="en-US" sz="2800" dirty="0" smtClean="0"/>
              <a:t>Creating specific guidance in the absence of strong discipline-specific guidance</a:t>
            </a:r>
          </a:p>
          <a:p>
            <a:endParaRPr lang="en-US" sz="2800" dirty="0"/>
          </a:p>
        </p:txBody>
      </p:sp>
      <p:pic>
        <p:nvPicPr>
          <p:cNvPr id="5" name="Picture 4">
            <a:hlinkClick r:id="rId2"/>
          </p:cNvPr>
          <p:cNvPicPr>
            <a:picLocks noChangeAspect="1"/>
          </p:cNvPicPr>
          <p:nvPr/>
        </p:nvPicPr>
        <p:blipFill>
          <a:blip r:embed="rId3"/>
          <a:stretch>
            <a:fillRect/>
          </a:stretch>
        </p:blipFill>
        <p:spPr>
          <a:xfrm>
            <a:off x="4143076" y="1847850"/>
            <a:ext cx="7691736" cy="3810000"/>
          </a:xfrm>
          <a:prstGeom prst="rect">
            <a:avLst/>
          </a:prstGeom>
          <a:ln>
            <a:solidFill>
              <a:schemeClr val="accent1"/>
            </a:solidFill>
          </a:ln>
          <a:effectLst>
            <a:outerShdw blurRad="50800" dist="127000" dir="2700000" algn="tl" rotWithShape="0">
              <a:prstClr val="black">
                <a:alpha val="40000"/>
              </a:prstClr>
            </a:outerShdw>
          </a:effectLst>
        </p:spPr>
      </p:pic>
      <p:sp>
        <p:nvSpPr>
          <p:cNvPr id="6" name="TextBox 5"/>
          <p:cNvSpPr txBox="1"/>
          <p:nvPr/>
        </p:nvSpPr>
        <p:spPr>
          <a:xfrm>
            <a:off x="3437164" y="5848906"/>
            <a:ext cx="8686800" cy="369332"/>
          </a:xfrm>
          <a:prstGeom prst="rect">
            <a:avLst/>
          </a:prstGeom>
          <a:noFill/>
        </p:spPr>
        <p:txBody>
          <a:bodyPr wrap="square" rtlCol="0">
            <a:spAutoFit/>
          </a:bodyPr>
          <a:lstStyle/>
          <a:p>
            <a:r>
              <a:rPr lang="en-US" dirty="0">
                <a:hlinkClick r:id="rId2"/>
              </a:rPr>
              <a:t>https://</a:t>
            </a:r>
            <a:r>
              <a:rPr lang="en-US" dirty="0" smtClean="0">
                <a:hlinkClick r:id="rId2"/>
              </a:rPr>
              <a:t>social-science-data-editors.github.io/guidance/addtl-data-citation-guidance.html</a:t>
            </a:r>
            <a:r>
              <a:rPr lang="en-US" dirty="0" smtClean="0"/>
              <a:t> </a:t>
            </a:r>
            <a:endParaRPr lang="en-US" dirty="0"/>
          </a:p>
        </p:txBody>
      </p:sp>
    </p:spTree>
    <p:extLst>
      <p:ext uri="{BB962C8B-B14F-4D97-AF65-F5344CB8AC3E}">
        <p14:creationId xmlns:p14="http://schemas.microsoft.com/office/powerpoint/2010/main" val="1515515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Citing restricted-access data</a:t>
            </a:r>
            <a:endParaRPr lang="en-US" dirty="0"/>
          </a:p>
        </p:txBody>
      </p:sp>
      <p:sp>
        <p:nvSpPr>
          <p:cNvPr id="3" name="Content Placeholder 2"/>
          <p:cNvSpPr>
            <a:spLocks noGrp="1"/>
          </p:cNvSpPr>
          <p:nvPr>
            <p:ph idx="1"/>
          </p:nvPr>
        </p:nvSpPr>
        <p:spPr>
          <a:xfrm>
            <a:off x="2144062" y="2672443"/>
            <a:ext cx="7887547" cy="1973036"/>
          </a:xfrm>
        </p:spPr>
        <p:txBody>
          <a:bodyPr>
            <a:normAutofit/>
          </a:bodyPr>
          <a:lstStyle/>
          <a:p>
            <a:pPr marL="0" indent="0" algn="ctr">
              <a:buNone/>
            </a:pPr>
            <a:r>
              <a:rPr lang="en-US" sz="4800" dirty="0" smtClean="0"/>
              <a:t>“Well, I can’t download the data, so I can’t cite it.”</a:t>
            </a:r>
            <a:endParaRPr lang="en-US" sz="4800" dirty="0"/>
          </a:p>
        </p:txBody>
      </p:sp>
    </p:spTree>
    <p:extLst>
      <p:ext uri="{BB962C8B-B14F-4D97-AF65-F5344CB8AC3E}">
        <p14:creationId xmlns:p14="http://schemas.microsoft.com/office/powerpoint/2010/main" val="329827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of a (data) citation</a:t>
            </a:r>
            <a:endParaRPr lang="en-US" dirty="0"/>
          </a:p>
        </p:txBody>
      </p:sp>
      <p:sp>
        <p:nvSpPr>
          <p:cNvPr id="3" name="Content Placeholder 2"/>
          <p:cNvSpPr>
            <a:spLocks noGrp="1"/>
          </p:cNvSpPr>
          <p:nvPr>
            <p:ph sz="half" idx="1"/>
          </p:nvPr>
        </p:nvSpPr>
        <p:spPr/>
        <p:txBody>
          <a:bodyPr>
            <a:normAutofit lnSpcReduction="10000"/>
          </a:bodyPr>
          <a:lstStyle/>
          <a:p>
            <a:pPr marL="0" indent="0">
              <a:buNone/>
            </a:pPr>
            <a:r>
              <a:rPr lang="en-US" dirty="0" smtClean="0">
                <a:hlinkClick r:id="rId2"/>
              </a:rPr>
              <a:t>ICPSR</a:t>
            </a:r>
            <a:r>
              <a:rPr lang="en-US" dirty="0" smtClean="0"/>
              <a:t> </a:t>
            </a:r>
            <a:r>
              <a:rPr lang="en-US" dirty="0"/>
              <a:t>notes that a citation should include the following items</a:t>
            </a:r>
            <a:r>
              <a:rPr lang="en-US" dirty="0" smtClean="0"/>
              <a:t>:</a:t>
            </a:r>
            <a:endParaRPr lang="en-US" dirty="0"/>
          </a:p>
          <a:p>
            <a:r>
              <a:rPr lang="en-US" dirty="0" smtClean="0">
                <a:solidFill>
                  <a:schemeClr val="accent2"/>
                </a:solidFill>
              </a:rPr>
              <a:t>Author</a:t>
            </a:r>
            <a:endParaRPr lang="en-US" dirty="0">
              <a:solidFill>
                <a:schemeClr val="accent2"/>
              </a:solidFill>
            </a:endParaRPr>
          </a:p>
          <a:p>
            <a:r>
              <a:rPr lang="en-US" dirty="0" smtClean="0">
                <a:solidFill>
                  <a:schemeClr val="accent6"/>
                </a:solidFill>
              </a:rPr>
              <a:t>Title</a:t>
            </a:r>
          </a:p>
          <a:p>
            <a:r>
              <a:rPr lang="en-US" dirty="0" smtClean="0">
                <a:solidFill>
                  <a:schemeClr val="accent1"/>
                </a:solidFill>
              </a:rPr>
              <a:t>Distributor</a:t>
            </a:r>
            <a:endParaRPr lang="en-US" dirty="0">
              <a:solidFill>
                <a:schemeClr val="accent1"/>
              </a:solidFill>
            </a:endParaRPr>
          </a:p>
          <a:p>
            <a:r>
              <a:rPr lang="en-US" dirty="0" smtClean="0">
                <a:solidFill>
                  <a:schemeClr val="accent4"/>
                </a:solidFill>
              </a:rPr>
              <a:t>Date</a:t>
            </a:r>
            <a:endParaRPr lang="en-US" dirty="0">
              <a:solidFill>
                <a:schemeClr val="accent4"/>
              </a:solidFill>
            </a:endParaRPr>
          </a:p>
          <a:p>
            <a:r>
              <a:rPr lang="en-US" dirty="0" smtClean="0">
                <a:solidFill>
                  <a:schemeClr val="accent4">
                    <a:lumMod val="75000"/>
                  </a:schemeClr>
                </a:solidFill>
              </a:rPr>
              <a:t>Version</a:t>
            </a:r>
            <a:endParaRPr lang="en-US" dirty="0">
              <a:solidFill>
                <a:schemeClr val="accent4">
                  <a:lumMod val="75000"/>
                </a:schemeClr>
              </a:solidFill>
            </a:endParaRPr>
          </a:p>
          <a:p>
            <a:r>
              <a:rPr lang="en-US" dirty="0" smtClean="0">
                <a:solidFill>
                  <a:srgbClr val="C00000"/>
                </a:solidFill>
              </a:rPr>
              <a:t>Persistent identifier</a:t>
            </a:r>
            <a:endParaRPr lang="en-US" dirty="0">
              <a:solidFill>
                <a:srgbClr val="C00000"/>
              </a:solidFill>
            </a:endParaRPr>
          </a:p>
        </p:txBody>
      </p:sp>
      <p:sp>
        <p:nvSpPr>
          <p:cNvPr id="4" name="Content Placeholder 3"/>
          <p:cNvSpPr>
            <a:spLocks noGrp="1"/>
          </p:cNvSpPr>
          <p:nvPr>
            <p:ph sz="half" idx="2"/>
          </p:nvPr>
        </p:nvSpPr>
        <p:spPr/>
        <p:txBody>
          <a:bodyPr>
            <a:normAutofit lnSpcReduction="10000"/>
          </a:bodyPr>
          <a:lstStyle/>
          <a:p>
            <a:pPr marL="0" indent="0">
              <a:buNone/>
            </a:pPr>
            <a:r>
              <a:rPr lang="en-US" b="1" dirty="0"/>
              <a:t>Suggested Citation:</a:t>
            </a:r>
          </a:p>
          <a:p>
            <a:pPr marL="0" indent="0">
              <a:buNone/>
            </a:pPr>
            <a:r>
              <a:rPr lang="en-US" sz="3600" dirty="0">
                <a:solidFill>
                  <a:schemeClr val="accent2"/>
                </a:solidFill>
              </a:rPr>
              <a:t>S&amp;P Dow Jones Indices LLC</a:t>
            </a:r>
            <a:r>
              <a:rPr lang="en-US" sz="3600" dirty="0"/>
              <a:t>, </a:t>
            </a:r>
            <a:r>
              <a:rPr lang="en-US" sz="3600" i="1" dirty="0">
                <a:solidFill>
                  <a:schemeClr val="accent6"/>
                </a:solidFill>
              </a:rPr>
              <a:t>S&amp;P 500 [SP500]</a:t>
            </a:r>
            <a:r>
              <a:rPr lang="en-US" sz="3600" dirty="0">
                <a:solidFill>
                  <a:schemeClr val="accent6"/>
                </a:solidFill>
              </a:rPr>
              <a:t>, </a:t>
            </a:r>
            <a:r>
              <a:rPr lang="en-US" sz="3600" dirty="0"/>
              <a:t>retrieved from </a:t>
            </a:r>
            <a:r>
              <a:rPr lang="en-US" sz="3600" dirty="0">
                <a:solidFill>
                  <a:schemeClr val="accent1"/>
                </a:solidFill>
              </a:rPr>
              <a:t>FRED, Federal Reserve Bank of St. Louis</a:t>
            </a:r>
            <a:r>
              <a:rPr lang="en-US" sz="3600" dirty="0"/>
              <a:t>; </a:t>
            </a:r>
            <a:r>
              <a:rPr lang="en-US" sz="3600" dirty="0">
                <a:solidFill>
                  <a:srgbClr val="C00000"/>
                </a:solidFill>
              </a:rPr>
              <a:t>https://fred.stlouisfed.org/series/SP500</a:t>
            </a:r>
            <a:r>
              <a:rPr lang="en-US" sz="3600" dirty="0"/>
              <a:t>, </a:t>
            </a:r>
            <a:r>
              <a:rPr lang="en-US" sz="3600" dirty="0">
                <a:solidFill>
                  <a:schemeClr val="accent4"/>
                </a:solidFill>
              </a:rPr>
              <a:t>June 26, 2020</a:t>
            </a:r>
            <a:r>
              <a:rPr lang="en-US" sz="3600" dirty="0"/>
              <a:t>. </a:t>
            </a:r>
          </a:p>
        </p:txBody>
      </p:sp>
    </p:spTree>
    <p:extLst>
      <p:ext uri="{BB962C8B-B14F-4D97-AF65-F5344CB8AC3E}">
        <p14:creationId xmlns:p14="http://schemas.microsoft.com/office/powerpoint/2010/main" val="2007531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of a (data) citation</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hlinkClick r:id="rId2"/>
              </a:rPr>
              <a:t>ICPSR</a:t>
            </a:r>
            <a:r>
              <a:rPr lang="en-US" dirty="0" smtClean="0"/>
              <a:t> </a:t>
            </a:r>
            <a:r>
              <a:rPr lang="en-US" dirty="0"/>
              <a:t>notes that a citation should include the following items</a:t>
            </a:r>
            <a:r>
              <a:rPr lang="en-US" dirty="0" smtClean="0"/>
              <a:t>:</a:t>
            </a:r>
            <a:endParaRPr lang="en-US" dirty="0"/>
          </a:p>
          <a:p>
            <a:r>
              <a:rPr lang="en-US" dirty="0" smtClean="0">
                <a:solidFill>
                  <a:schemeClr val="accent2"/>
                </a:solidFill>
              </a:rPr>
              <a:t>Author</a:t>
            </a:r>
            <a:endParaRPr lang="en-US" dirty="0">
              <a:solidFill>
                <a:schemeClr val="accent2"/>
              </a:solidFill>
            </a:endParaRPr>
          </a:p>
          <a:p>
            <a:r>
              <a:rPr lang="en-US" dirty="0" smtClean="0">
                <a:solidFill>
                  <a:schemeClr val="accent6"/>
                </a:solidFill>
              </a:rPr>
              <a:t>Title</a:t>
            </a:r>
          </a:p>
          <a:p>
            <a:r>
              <a:rPr lang="en-US" dirty="0" smtClean="0">
                <a:solidFill>
                  <a:schemeClr val="accent1"/>
                </a:solidFill>
              </a:rPr>
              <a:t>Distributor</a:t>
            </a:r>
            <a:endParaRPr lang="en-US" dirty="0">
              <a:solidFill>
                <a:schemeClr val="accent1"/>
              </a:solidFill>
            </a:endParaRPr>
          </a:p>
          <a:p>
            <a:r>
              <a:rPr lang="en-US" dirty="0" smtClean="0">
                <a:solidFill>
                  <a:schemeClr val="accent4"/>
                </a:solidFill>
              </a:rPr>
              <a:t>Date</a:t>
            </a:r>
            <a:endParaRPr lang="en-US" dirty="0">
              <a:solidFill>
                <a:schemeClr val="accent4"/>
              </a:solidFill>
            </a:endParaRPr>
          </a:p>
          <a:p>
            <a:r>
              <a:rPr lang="en-US" dirty="0" smtClean="0">
                <a:solidFill>
                  <a:srgbClr val="C00000"/>
                </a:solidFill>
              </a:rPr>
              <a:t>Version</a:t>
            </a:r>
            <a:endParaRPr lang="en-US" dirty="0">
              <a:solidFill>
                <a:srgbClr val="C00000"/>
              </a:solidFill>
            </a:endParaRPr>
          </a:p>
          <a:p>
            <a:r>
              <a:rPr lang="en-US" dirty="0" smtClean="0">
                <a:solidFill>
                  <a:srgbClr val="C00000"/>
                </a:solidFill>
              </a:rPr>
              <a:t>Persistent identifier</a:t>
            </a:r>
            <a:endParaRPr lang="en-US" dirty="0">
              <a:solidFill>
                <a:srgbClr val="C00000"/>
              </a:solidFill>
            </a:endParaRPr>
          </a:p>
        </p:txBody>
      </p:sp>
      <p:sp>
        <p:nvSpPr>
          <p:cNvPr id="4" name="Content Placeholder 3"/>
          <p:cNvSpPr>
            <a:spLocks noGrp="1"/>
          </p:cNvSpPr>
          <p:nvPr>
            <p:ph sz="half" idx="2"/>
          </p:nvPr>
        </p:nvSpPr>
        <p:spPr/>
        <p:txBody>
          <a:bodyPr>
            <a:normAutofit fontScale="92500" lnSpcReduction="10000"/>
          </a:bodyPr>
          <a:lstStyle/>
          <a:p>
            <a:pPr marL="0" indent="0">
              <a:buNone/>
            </a:pPr>
            <a:r>
              <a:rPr lang="en-US" b="1" dirty="0" smtClean="0"/>
              <a:t>Constructed </a:t>
            </a:r>
            <a:r>
              <a:rPr lang="en-US" b="1" dirty="0"/>
              <a:t>Citation:</a:t>
            </a:r>
          </a:p>
          <a:p>
            <a:pPr marL="0" indent="0">
              <a:buNone/>
            </a:pPr>
            <a:r>
              <a:rPr lang="en-US" sz="3600" dirty="0">
                <a:solidFill>
                  <a:schemeClr val="accent2"/>
                </a:solidFill>
              </a:rPr>
              <a:t>Institute for Employment Research (IAB</a:t>
            </a:r>
            <a:r>
              <a:rPr lang="en-US" sz="3600" dirty="0" smtClean="0">
                <a:solidFill>
                  <a:schemeClr val="accent2"/>
                </a:solidFill>
              </a:rPr>
              <a:t>), </a:t>
            </a:r>
            <a:r>
              <a:rPr lang="en-US" sz="3600" dirty="0" smtClean="0">
                <a:solidFill>
                  <a:schemeClr val="accent6"/>
                </a:solidFill>
              </a:rPr>
              <a:t>Establishment </a:t>
            </a:r>
            <a:r>
              <a:rPr lang="en-US" sz="3600" dirty="0">
                <a:solidFill>
                  <a:schemeClr val="accent6"/>
                </a:solidFill>
              </a:rPr>
              <a:t>History Panel 1975-2018</a:t>
            </a:r>
            <a:r>
              <a:rPr lang="en-US" sz="3600" dirty="0"/>
              <a:t>. </a:t>
            </a:r>
            <a:r>
              <a:rPr lang="en-US" sz="3600" dirty="0" smtClean="0"/>
              <a:t>Accessed via the </a:t>
            </a:r>
            <a:r>
              <a:rPr lang="en-US" sz="3600" dirty="0">
                <a:solidFill>
                  <a:schemeClr val="accent1"/>
                </a:solidFill>
              </a:rPr>
              <a:t>Research Data Centre (FDZ) of the German Federal Employment Agency </a:t>
            </a:r>
            <a:r>
              <a:rPr lang="en-US" sz="3600" dirty="0" smtClean="0">
                <a:solidFill>
                  <a:srgbClr val="C00000"/>
                </a:solidFill>
              </a:rPr>
              <a:t>DOI</a:t>
            </a:r>
            <a:r>
              <a:rPr lang="en-US" sz="3600" dirty="0">
                <a:solidFill>
                  <a:srgbClr val="C00000"/>
                </a:solidFill>
              </a:rPr>
              <a:t>: 10.5164/IAB.BHP7518.de.en.v1</a:t>
            </a:r>
            <a:r>
              <a:rPr lang="en-US" sz="3600" dirty="0"/>
              <a:t> </a:t>
            </a:r>
            <a:r>
              <a:rPr lang="en-US" sz="3600" dirty="0" smtClean="0">
                <a:solidFill>
                  <a:schemeClr val="accent4"/>
                </a:solidFill>
              </a:rPr>
              <a:t>June </a:t>
            </a:r>
            <a:r>
              <a:rPr lang="en-US" sz="3600" dirty="0">
                <a:solidFill>
                  <a:schemeClr val="accent4"/>
                </a:solidFill>
              </a:rPr>
              <a:t>26, 2020</a:t>
            </a:r>
            <a:r>
              <a:rPr lang="en-US" sz="3600" dirty="0"/>
              <a:t>. </a:t>
            </a:r>
          </a:p>
        </p:txBody>
      </p:sp>
    </p:spTree>
    <p:extLst>
      <p:ext uri="{BB962C8B-B14F-4D97-AF65-F5344CB8AC3E}">
        <p14:creationId xmlns:p14="http://schemas.microsoft.com/office/powerpoint/2010/main" val="10763332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of a (data) citation</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hlinkClick r:id="rId2"/>
              </a:rPr>
              <a:t>ICPSR</a:t>
            </a:r>
            <a:r>
              <a:rPr lang="en-US" dirty="0" smtClean="0"/>
              <a:t> </a:t>
            </a:r>
            <a:r>
              <a:rPr lang="en-US" dirty="0"/>
              <a:t>notes that a citation should include the following items</a:t>
            </a:r>
            <a:r>
              <a:rPr lang="en-US" dirty="0" smtClean="0"/>
              <a:t>:</a:t>
            </a:r>
            <a:endParaRPr lang="en-US" dirty="0"/>
          </a:p>
          <a:p>
            <a:r>
              <a:rPr lang="en-US" dirty="0" smtClean="0">
                <a:solidFill>
                  <a:schemeClr val="accent2"/>
                </a:solidFill>
              </a:rPr>
              <a:t>Author</a:t>
            </a:r>
            <a:endParaRPr lang="en-US" dirty="0">
              <a:solidFill>
                <a:schemeClr val="accent2"/>
              </a:solidFill>
            </a:endParaRPr>
          </a:p>
          <a:p>
            <a:r>
              <a:rPr lang="en-US" dirty="0" smtClean="0">
                <a:solidFill>
                  <a:schemeClr val="accent6"/>
                </a:solidFill>
              </a:rPr>
              <a:t>Title</a:t>
            </a:r>
          </a:p>
          <a:p>
            <a:r>
              <a:rPr lang="en-US" dirty="0" smtClean="0">
                <a:solidFill>
                  <a:schemeClr val="accent1"/>
                </a:solidFill>
              </a:rPr>
              <a:t>Distributor</a:t>
            </a:r>
            <a:endParaRPr lang="en-US" dirty="0">
              <a:solidFill>
                <a:schemeClr val="accent1"/>
              </a:solidFill>
            </a:endParaRPr>
          </a:p>
          <a:p>
            <a:r>
              <a:rPr lang="en-US" dirty="0" smtClean="0">
                <a:solidFill>
                  <a:schemeClr val="accent4"/>
                </a:solidFill>
              </a:rPr>
              <a:t>Date</a:t>
            </a:r>
            <a:endParaRPr lang="en-US" dirty="0">
              <a:solidFill>
                <a:schemeClr val="accent4"/>
              </a:solidFill>
            </a:endParaRPr>
          </a:p>
          <a:p>
            <a:r>
              <a:rPr lang="en-US" dirty="0" smtClean="0">
                <a:solidFill>
                  <a:srgbClr val="C00000"/>
                </a:solidFill>
              </a:rPr>
              <a:t>Version</a:t>
            </a:r>
            <a:endParaRPr lang="en-US" dirty="0">
              <a:solidFill>
                <a:srgbClr val="C00000"/>
              </a:solidFill>
            </a:endParaRPr>
          </a:p>
          <a:p>
            <a:r>
              <a:rPr lang="en-US" dirty="0" smtClean="0">
                <a:solidFill>
                  <a:schemeClr val="accent2">
                    <a:lumMod val="20000"/>
                    <a:lumOff val="80000"/>
                  </a:schemeClr>
                </a:solidFill>
              </a:rPr>
              <a:t>Persistent identifier</a:t>
            </a:r>
            <a:endParaRPr lang="en-US" dirty="0">
              <a:solidFill>
                <a:schemeClr val="accent2">
                  <a:lumMod val="20000"/>
                  <a:lumOff val="80000"/>
                </a:schemeClr>
              </a:solidFill>
            </a:endParaRPr>
          </a:p>
        </p:txBody>
      </p:sp>
      <p:sp>
        <p:nvSpPr>
          <p:cNvPr id="4" name="Content Placeholder 3"/>
          <p:cNvSpPr>
            <a:spLocks noGrp="1"/>
          </p:cNvSpPr>
          <p:nvPr>
            <p:ph sz="half" idx="2"/>
          </p:nvPr>
        </p:nvSpPr>
        <p:spPr/>
        <p:txBody>
          <a:bodyPr>
            <a:normAutofit/>
          </a:bodyPr>
          <a:lstStyle/>
          <a:p>
            <a:pPr marL="0" indent="0">
              <a:buNone/>
            </a:pPr>
            <a:r>
              <a:rPr lang="en-US" b="1" dirty="0" smtClean="0"/>
              <a:t>Constructed </a:t>
            </a:r>
            <a:r>
              <a:rPr lang="en-US" b="1" dirty="0"/>
              <a:t>Citation:</a:t>
            </a:r>
          </a:p>
          <a:p>
            <a:pPr marL="0" indent="0">
              <a:buNone/>
            </a:pPr>
            <a:r>
              <a:rPr lang="en-US" sz="3600" dirty="0" smtClean="0">
                <a:solidFill>
                  <a:schemeClr val="accent2"/>
                </a:solidFill>
              </a:rPr>
              <a:t>US Census Bureau, </a:t>
            </a:r>
            <a:r>
              <a:rPr lang="en-US" sz="3600" dirty="0" smtClean="0">
                <a:solidFill>
                  <a:schemeClr val="accent6"/>
                </a:solidFill>
              </a:rPr>
              <a:t>Longitudinal Business Database (LBD) </a:t>
            </a:r>
            <a:r>
              <a:rPr lang="en-US" sz="3600" dirty="0">
                <a:solidFill>
                  <a:srgbClr val="C00000"/>
                </a:solidFill>
              </a:rPr>
              <a:t>1975-2018</a:t>
            </a:r>
            <a:r>
              <a:rPr lang="en-US" sz="3600" dirty="0"/>
              <a:t>. </a:t>
            </a:r>
            <a:r>
              <a:rPr lang="en-US" sz="3600" dirty="0" smtClean="0"/>
              <a:t>Last accessed via the </a:t>
            </a:r>
            <a:r>
              <a:rPr lang="en-US" sz="3600" dirty="0">
                <a:solidFill>
                  <a:schemeClr val="accent1"/>
                </a:solidFill>
              </a:rPr>
              <a:t>F</a:t>
            </a:r>
            <a:r>
              <a:rPr lang="en-US" sz="3600" dirty="0" smtClean="0">
                <a:solidFill>
                  <a:schemeClr val="accent1"/>
                </a:solidFill>
              </a:rPr>
              <a:t>ederal Statistical Research </a:t>
            </a:r>
            <a:r>
              <a:rPr lang="en-US" sz="3600" dirty="0">
                <a:solidFill>
                  <a:schemeClr val="accent1"/>
                </a:solidFill>
              </a:rPr>
              <a:t>Data Centre (</a:t>
            </a:r>
            <a:r>
              <a:rPr lang="en-US" sz="3600" dirty="0" smtClean="0">
                <a:solidFill>
                  <a:schemeClr val="accent1"/>
                </a:solidFill>
              </a:rPr>
              <a:t>FSRDC) </a:t>
            </a:r>
            <a:r>
              <a:rPr lang="en-US" sz="3600" dirty="0" smtClean="0">
                <a:solidFill>
                  <a:schemeClr val="accent4"/>
                </a:solidFill>
              </a:rPr>
              <a:t>June </a:t>
            </a:r>
            <a:r>
              <a:rPr lang="en-US" sz="3600" dirty="0">
                <a:solidFill>
                  <a:schemeClr val="accent4"/>
                </a:solidFill>
              </a:rPr>
              <a:t>26, 2020</a:t>
            </a:r>
            <a:r>
              <a:rPr lang="en-US" sz="3600" dirty="0"/>
              <a:t>. </a:t>
            </a:r>
          </a:p>
        </p:txBody>
      </p:sp>
    </p:spTree>
    <p:extLst>
      <p:ext uri="{BB962C8B-B14F-4D97-AF65-F5344CB8AC3E}">
        <p14:creationId xmlns:p14="http://schemas.microsoft.com/office/powerpoint/2010/main" val="1575732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1446550"/>
          </a:xfrm>
          <a:prstGeom prst="rect">
            <a:avLst/>
          </a:prstGeom>
          <a:noFill/>
        </p:spPr>
        <p:txBody>
          <a:bodyPr wrap="square" rtlCol="0">
            <a:spAutoFit/>
          </a:bodyPr>
          <a:lstStyle/>
          <a:p>
            <a:pPr algn="ctr"/>
            <a:r>
              <a:rPr lang="en-US" sz="8800" dirty="0" smtClean="0">
                <a:solidFill>
                  <a:schemeClr val="bg1"/>
                </a:solidFill>
              </a:rPr>
              <a:t>Data Provenance</a:t>
            </a:r>
            <a:endParaRPr lang="en-US" dirty="0">
              <a:solidFill>
                <a:schemeClr val="bg1"/>
              </a:solidFill>
            </a:endParaRPr>
          </a:p>
        </p:txBody>
      </p:sp>
    </p:spTree>
    <p:extLst>
      <p:ext uri="{BB962C8B-B14F-4D97-AF65-F5344CB8AC3E}">
        <p14:creationId xmlns:p14="http://schemas.microsoft.com/office/powerpoint/2010/main" val="3777032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txBox="1">
            <a:spLocks noGrp="1"/>
          </p:cNvSpPr>
          <p:nvPr>
            <p:ph type="title"/>
          </p:nvPr>
        </p:nvSpPr>
        <p:spPr>
          <a:prstGeom prst="rect">
            <a:avLst/>
          </a:prstGeom>
          <a:noFill/>
        </p:spPr>
        <p:txBody>
          <a:bodyPr wrap="square" rtlCol="0">
            <a:spAutoFit/>
          </a:bodyPr>
          <a:lstStyle/>
          <a:p>
            <a:pPr algn="ctr"/>
            <a:r>
              <a:rPr lang="en-US" b="1" dirty="0" smtClean="0">
                <a:solidFill>
                  <a:schemeClr val="accent6">
                    <a:lumMod val="75000"/>
                  </a:schemeClr>
                </a:solidFill>
              </a:rPr>
              <a:t>How do you document data provenance when you cannot provide the data?</a:t>
            </a:r>
            <a:endParaRPr lang="en-US" b="1" dirty="0">
              <a:solidFill>
                <a:schemeClr val="accent6">
                  <a:lumMod val="75000"/>
                </a:schemeClr>
              </a:solidFill>
            </a:endParaRPr>
          </a:p>
        </p:txBody>
      </p:sp>
      <p:sp>
        <p:nvSpPr>
          <p:cNvPr id="8" name="TextBox 7"/>
          <p:cNvSpPr txBox="1"/>
          <p:nvPr/>
        </p:nvSpPr>
        <p:spPr>
          <a:xfrm rot="19611180">
            <a:off x="3454401" y="3464542"/>
            <a:ext cx="4891315" cy="923330"/>
          </a:xfrm>
          <a:prstGeom prst="rect">
            <a:avLst/>
          </a:prstGeom>
          <a:solidFill>
            <a:schemeClr val="bg1"/>
          </a:solidFill>
          <a:ln>
            <a:solidFill>
              <a:srgbClr val="FF0000"/>
            </a:solidFill>
          </a:ln>
        </p:spPr>
        <p:txBody>
          <a:bodyPr wrap="square" rtlCol="0">
            <a:spAutoFit/>
          </a:bodyPr>
          <a:lstStyle/>
          <a:p>
            <a:pPr algn="ctr"/>
            <a:r>
              <a:rPr lang="en-US" sz="5400" dirty="0" smtClean="0">
                <a:solidFill>
                  <a:srgbClr val="FF0000"/>
                </a:solidFill>
              </a:rPr>
              <a:t>Wrong question!</a:t>
            </a:r>
            <a:endParaRPr lang="en-US" sz="5400" dirty="0">
              <a:solidFill>
                <a:srgbClr val="FF0000"/>
              </a:solidFill>
            </a:endParaRPr>
          </a:p>
        </p:txBody>
      </p:sp>
    </p:spTree>
    <p:extLst>
      <p:ext uri="{BB962C8B-B14F-4D97-AF65-F5344CB8AC3E}">
        <p14:creationId xmlns:p14="http://schemas.microsoft.com/office/powerpoint/2010/main" val="76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889965" y="3802931"/>
            <a:ext cx="2203268" cy="517439"/>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10193" y="2954064"/>
            <a:ext cx="7241177" cy="385433"/>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794760" y="2681203"/>
            <a:ext cx="7543800" cy="386862"/>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AEA Data &amp; Code Availability Policy (2019)</a:t>
            </a:r>
          </a:p>
        </p:txBody>
      </p:sp>
      <p:sp>
        <p:nvSpPr>
          <p:cNvPr id="7" name="Rectangle 6"/>
          <p:cNvSpPr/>
          <p:nvPr/>
        </p:nvSpPr>
        <p:spPr>
          <a:xfrm>
            <a:off x="5686696" y="4857587"/>
            <a:ext cx="5129349" cy="391079"/>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t>
            </a:r>
            <a:r>
              <a:rPr lang="en-US" b="1" u="sng" dirty="0"/>
              <a:t>access to the data and code is clearly and precisely documented and is non-exclusive to the authors.</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a:solidFill>
                  <a:schemeClr val="bg1">
                    <a:lumMod val="75000"/>
                  </a:schemeClr>
                </a:solidFill>
              </a:rPr>
              <a:t>, </a:t>
            </a:r>
            <a:r>
              <a:rPr lang="en-US" sz="3200" b="1" dirty="0">
                <a:solidFill>
                  <a:schemeClr val="accent6">
                    <a:lumMod val="75000"/>
                  </a:schemeClr>
                </a:solidFill>
              </a:rPr>
              <a:t>prior to acceptance</a:t>
            </a:r>
            <a:r>
              <a:rPr lang="en-US" dirty="0">
                <a:solidFill>
                  <a:schemeClr val="bg1">
                    <a:lumMod val="75000"/>
                  </a:schemeClr>
                </a:solidFill>
              </a:rPr>
              <a:t>, the data, programs, and other details of the computations </a:t>
            </a:r>
            <a:r>
              <a:rPr lang="en-US" sz="3200" b="1" dirty="0">
                <a:solidFill>
                  <a:schemeClr val="accent4">
                    <a:lumMod val="75000"/>
                  </a:schemeClr>
                </a:solidFill>
              </a:rPr>
              <a:t>sufficient to permit replication</a:t>
            </a:r>
            <a:r>
              <a:rPr lang="en-US" dirty="0">
                <a:solidFill>
                  <a:schemeClr val="bg1">
                    <a:lumMod val="75000"/>
                  </a:schemeClr>
                </a:solidFill>
              </a:rPr>
              <a:t>, as well as </a:t>
            </a:r>
            <a:r>
              <a:rPr lang="en-US" b="1" dirty="0">
                <a:solidFill>
                  <a:schemeClr val="accent1">
                    <a:lumMod val="75000"/>
                  </a:schemeClr>
                </a:solidFill>
              </a:rPr>
              <a:t>information about access to data and programs.</a:t>
            </a:r>
          </a:p>
          <a:p>
            <a:endParaRPr lang="en-US" dirty="0"/>
          </a:p>
        </p:txBody>
      </p:sp>
    </p:spTree>
    <p:extLst>
      <p:ext uri="{BB962C8B-B14F-4D97-AF65-F5344CB8AC3E}">
        <p14:creationId xmlns:p14="http://schemas.microsoft.com/office/powerpoint/2010/main" val="4077485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did you get the data in first place?</a:t>
            </a:r>
            <a:endParaRPr lang="en-US" dirty="0"/>
          </a:p>
        </p:txBody>
      </p:sp>
      <p:sp>
        <p:nvSpPr>
          <p:cNvPr id="4" name="Content Placeholder 3"/>
          <p:cNvSpPr>
            <a:spLocks noGrp="1"/>
          </p:cNvSpPr>
          <p:nvPr>
            <p:ph sz="half" idx="1"/>
          </p:nvPr>
        </p:nvSpPr>
        <p:spPr/>
        <p:txBody>
          <a:bodyPr>
            <a:normAutofit lnSpcReduction="10000"/>
          </a:bodyPr>
          <a:lstStyle/>
          <a:p>
            <a:r>
              <a:rPr lang="en-US" dirty="0" smtClean="0"/>
              <a:t>You </a:t>
            </a:r>
            <a:r>
              <a:rPr lang="en-US" b="1" dirty="0" smtClean="0"/>
              <a:t>applied</a:t>
            </a:r>
            <a:r>
              <a:rPr lang="en-US" dirty="0" smtClean="0"/>
              <a:t> for the data </a:t>
            </a:r>
            <a:br>
              <a:rPr lang="en-US" dirty="0" smtClean="0"/>
            </a:br>
            <a:r>
              <a:rPr lang="en-US" b="1" dirty="0" smtClean="0"/>
              <a:t>through a process</a:t>
            </a:r>
          </a:p>
          <a:p>
            <a:r>
              <a:rPr lang="en-US" dirty="0" smtClean="0"/>
              <a:t>You </a:t>
            </a:r>
            <a:r>
              <a:rPr lang="en-US" b="1" dirty="0" smtClean="0"/>
              <a:t>purchased</a:t>
            </a:r>
            <a:r>
              <a:rPr lang="en-US" dirty="0" smtClean="0"/>
              <a:t> the data from a provider</a:t>
            </a:r>
          </a:p>
          <a:p>
            <a:r>
              <a:rPr lang="en-US" dirty="0" smtClean="0"/>
              <a:t>You signed an </a:t>
            </a:r>
            <a:r>
              <a:rPr lang="en-US" b="1" dirty="0" smtClean="0"/>
              <a:t>Non-Disclosure Agreement (NDA) </a:t>
            </a:r>
            <a:r>
              <a:rPr lang="en-US" dirty="0" smtClean="0"/>
              <a:t>with a company</a:t>
            </a:r>
          </a:p>
          <a:p>
            <a:r>
              <a:rPr lang="en-US" dirty="0" smtClean="0"/>
              <a:t>Your </a:t>
            </a:r>
            <a:r>
              <a:rPr lang="en-US" b="1" dirty="0" smtClean="0"/>
              <a:t>university</a:t>
            </a:r>
            <a:r>
              <a:rPr lang="en-US" dirty="0" smtClean="0"/>
              <a:t> has an </a:t>
            </a:r>
            <a:r>
              <a:rPr lang="en-US" b="1" dirty="0" smtClean="0"/>
              <a:t>agreement</a:t>
            </a:r>
            <a:r>
              <a:rPr lang="en-US" dirty="0" smtClean="0"/>
              <a:t> with a data provider</a:t>
            </a:r>
          </a:p>
          <a:p>
            <a:pPr marL="0" indent="0" algn="ctr">
              <a:buNone/>
            </a:pPr>
            <a:r>
              <a:rPr lang="en-US" dirty="0" smtClean="0"/>
              <a:t>…</a:t>
            </a:r>
            <a:endParaRPr lang="en-US" dirty="0"/>
          </a:p>
        </p:txBody>
      </p:sp>
      <p:pic>
        <p:nvPicPr>
          <p:cNvPr id="5" name="Content Placeholder 4"/>
          <p:cNvPicPr>
            <a:picLocks noGrp="1" noChangeAspect="1"/>
          </p:cNvPicPr>
          <p:nvPr>
            <p:ph sz="half" idx="2"/>
          </p:nvPr>
        </p:nvPicPr>
        <p:blipFill>
          <a:blip r:embed="rId2"/>
          <a:stretch>
            <a:fillRect/>
          </a:stretch>
        </p:blipFill>
        <p:spPr>
          <a:xfrm>
            <a:off x="6172200" y="2310077"/>
            <a:ext cx="5181600" cy="3382433"/>
          </a:xfrm>
          <a:prstGeom prst="rect">
            <a:avLst/>
          </a:prstGeom>
        </p:spPr>
      </p:pic>
    </p:spTree>
    <p:extLst>
      <p:ext uri="{BB962C8B-B14F-4D97-AF65-F5344CB8AC3E}">
        <p14:creationId xmlns:p14="http://schemas.microsoft.com/office/powerpoint/2010/main" val="289357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50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50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500"/>
                                  </p:stCondLst>
                                  <p:childTnLst>
                                    <p:set>
                                      <p:cBhvr>
                                        <p:cTn id="2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must have described the data</a:t>
            </a:r>
            <a:endParaRPr lang="en-US" dirty="0"/>
          </a:p>
        </p:txBody>
      </p:sp>
      <p:sp>
        <p:nvSpPr>
          <p:cNvPr id="3" name="Content Placeholder 2"/>
          <p:cNvSpPr>
            <a:spLocks noGrp="1"/>
          </p:cNvSpPr>
          <p:nvPr>
            <p:ph sz="half" idx="1"/>
          </p:nvPr>
        </p:nvSpPr>
        <p:spPr/>
        <p:txBody>
          <a:bodyPr/>
          <a:lstStyle/>
          <a:p>
            <a:r>
              <a:rPr lang="en-US" dirty="0" smtClean="0"/>
              <a:t>You must have </a:t>
            </a:r>
            <a:r>
              <a:rPr lang="en-US" b="1" u="sng" dirty="0" smtClean="0"/>
              <a:t>named</a:t>
            </a:r>
            <a:r>
              <a:rPr lang="en-US" dirty="0" smtClean="0"/>
              <a:t> the dataset you wanted</a:t>
            </a:r>
          </a:p>
          <a:p>
            <a:r>
              <a:rPr lang="en-US" dirty="0"/>
              <a:t>You downloaded the data from </a:t>
            </a:r>
            <a:r>
              <a:rPr lang="en-US" dirty="0" err="1"/>
              <a:t>from</a:t>
            </a:r>
            <a:r>
              <a:rPr lang="en-US" dirty="0"/>
              <a:t> an </a:t>
            </a:r>
            <a:r>
              <a:rPr lang="en-US" b="1" u="sng" dirty="0"/>
              <a:t>online query </a:t>
            </a:r>
            <a:r>
              <a:rPr lang="en-US" b="1" u="sng" dirty="0" smtClean="0"/>
              <a:t>system</a:t>
            </a:r>
          </a:p>
          <a:p>
            <a:r>
              <a:rPr lang="en-US" dirty="0" smtClean="0"/>
              <a:t>You </a:t>
            </a:r>
            <a:r>
              <a:rPr lang="en-US" b="1" u="sng" dirty="0" smtClean="0"/>
              <a:t>specified the extract </a:t>
            </a:r>
            <a:r>
              <a:rPr lang="en-US" dirty="0" smtClean="0"/>
              <a:t>from a company database </a:t>
            </a:r>
            <a:br>
              <a:rPr lang="en-US" dirty="0" smtClean="0"/>
            </a:br>
            <a:r>
              <a:rPr lang="en-US" dirty="0" smtClean="0"/>
              <a:t>(in words, in SQL, etc.)</a:t>
            </a:r>
            <a:endParaRPr lang="en-US" b="1" u="sng" dirty="0" smtClean="0"/>
          </a:p>
          <a:p>
            <a:pPr marL="0" indent="0" algn="ctr">
              <a:buNone/>
            </a:pPr>
            <a:r>
              <a:rPr lang="en-US" dirty="0" smtClean="0"/>
              <a:t>…</a:t>
            </a:r>
          </a:p>
          <a:p>
            <a:endParaRPr lang="en-US" b="1" u="sng" dirty="0"/>
          </a:p>
        </p:txBody>
      </p:sp>
      <p:pic>
        <p:nvPicPr>
          <p:cNvPr id="5" name="Content Placeholder 4"/>
          <p:cNvPicPr>
            <a:picLocks noGrp="1" noChangeAspect="1"/>
          </p:cNvPicPr>
          <p:nvPr>
            <p:ph sz="half" idx="2"/>
          </p:nvPr>
        </p:nvPicPr>
        <p:blipFill>
          <a:blip r:embed="rId2"/>
          <a:stretch>
            <a:fillRect/>
          </a:stretch>
        </p:blipFill>
        <p:spPr>
          <a:xfrm>
            <a:off x="6172200" y="2083064"/>
            <a:ext cx="5181600" cy="3836460"/>
          </a:xfrm>
          <a:prstGeom prst="rect">
            <a:avLst/>
          </a:prstGeom>
        </p:spPr>
      </p:pic>
      <p:pic>
        <p:nvPicPr>
          <p:cNvPr id="6" name="Picture 5"/>
          <p:cNvPicPr>
            <a:picLocks noChangeAspect="1"/>
          </p:cNvPicPr>
          <p:nvPr/>
        </p:nvPicPr>
        <p:blipFill>
          <a:blip r:embed="rId3"/>
          <a:stretch>
            <a:fillRect/>
          </a:stretch>
        </p:blipFill>
        <p:spPr>
          <a:xfrm>
            <a:off x="5942590" y="2167949"/>
            <a:ext cx="8872538" cy="3819525"/>
          </a:xfrm>
          <a:prstGeom prst="rect">
            <a:avLst/>
          </a:prstGeom>
        </p:spPr>
      </p:pic>
    </p:spTree>
    <p:extLst>
      <p:ext uri="{BB962C8B-B14F-4D97-AF65-F5344CB8AC3E}">
        <p14:creationId xmlns:p14="http://schemas.microsoft.com/office/powerpoint/2010/main" val="356372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accent6">
                    <a:lumMod val="75000"/>
                  </a:schemeClr>
                </a:solidFill>
              </a:rPr>
              <a:t>How do you document data </a:t>
            </a:r>
            <a:r>
              <a:rPr lang="en-US" b="1" dirty="0" smtClean="0">
                <a:solidFill>
                  <a:schemeClr val="accent6">
                    <a:lumMod val="75000"/>
                  </a:schemeClr>
                </a:solidFill>
              </a:rPr>
              <a:t>provenance?</a:t>
            </a:r>
            <a:endParaRPr lang="en-US" dirty="0"/>
          </a:p>
        </p:txBody>
      </p:sp>
      <p:sp>
        <p:nvSpPr>
          <p:cNvPr id="4" name="Content Placeholder 3"/>
          <p:cNvSpPr>
            <a:spLocks noGrp="1"/>
          </p:cNvSpPr>
          <p:nvPr>
            <p:ph idx="1"/>
          </p:nvPr>
        </p:nvSpPr>
        <p:spPr/>
        <p:txBody>
          <a:bodyPr/>
          <a:lstStyle/>
          <a:p>
            <a:r>
              <a:rPr lang="en-US" dirty="0" smtClean="0"/>
              <a:t>What do you need to request?</a:t>
            </a:r>
          </a:p>
          <a:p>
            <a:pPr lvl="1"/>
            <a:r>
              <a:rPr lang="en-US" dirty="0" smtClean="0"/>
              <a:t>Name, specification, DOI, etc.</a:t>
            </a:r>
          </a:p>
          <a:p>
            <a:r>
              <a:rPr lang="en-US" dirty="0" smtClean="0"/>
              <a:t>Where do you need to request it?</a:t>
            </a:r>
          </a:p>
          <a:p>
            <a:pPr lvl="1"/>
            <a:r>
              <a:rPr lang="en-US" dirty="0" smtClean="0"/>
              <a:t>Website, your local CRDCN, a Freedom of Information Act officer, etc.</a:t>
            </a:r>
          </a:p>
          <a:p>
            <a:r>
              <a:rPr lang="en-US" dirty="0"/>
              <a:t> </a:t>
            </a:r>
            <a:r>
              <a:rPr lang="en-US" dirty="0" smtClean="0"/>
              <a:t>Details, details:</a:t>
            </a:r>
          </a:p>
          <a:p>
            <a:pPr lvl="1"/>
            <a:r>
              <a:rPr lang="en-US" dirty="0" smtClean="0"/>
              <a:t>Copy of your request form?</a:t>
            </a:r>
          </a:p>
          <a:p>
            <a:pPr lvl="1"/>
            <a:r>
              <a:rPr lang="en-US" dirty="0" smtClean="0"/>
              <a:t>Copy of your request letter?</a:t>
            </a:r>
          </a:p>
          <a:p>
            <a:pPr lvl="1"/>
            <a:r>
              <a:rPr lang="en-US" dirty="0" smtClean="0"/>
              <a:t>Etc.</a:t>
            </a:r>
          </a:p>
          <a:p>
            <a:r>
              <a:rPr lang="en-US" dirty="0" smtClean="0"/>
              <a:t>Don’t assume (too much) prior knowledge!</a:t>
            </a:r>
          </a:p>
          <a:p>
            <a:endParaRPr lang="en-US" dirty="0"/>
          </a:p>
        </p:txBody>
      </p:sp>
    </p:spTree>
    <p:extLst>
      <p:ext uri="{BB962C8B-B14F-4D97-AF65-F5344CB8AC3E}">
        <p14:creationId xmlns:p14="http://schemas.microsoft.com/office/powerpoint/2010/main" val="1819579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we check them!</a:t>
            </a:r>
            <a:endParaRPr lang="en-US" dirty="0"/>
          </a:p>
        </p:txBody>
      </p:sp>
      <p:pic>
        <p:nvPicPr>
          <p:cNvPr id="5" name="Content Placeholder 4"/>
          <p:cNvPicPr>
            <a:picLocks noGrp="1" noChangeAspect="1"/>
          </p:cNvPicPr>
          <p:nvPr>
            <p:ph sz="half" idx="1"/>
          </p:nvPr>
        </p:nvPicPr>
        <p:blipFill>
          <a:blip r:embed="rId2"/>
          <a:stretch>
            <a:fillRect/>
          </a:stretch>
        </p:blipFill>
        <p:spPr>
          <a:xfrm>
            <a:off x="1384288" y="1825625"/>
            <a:ext cx="4089424" cy="4351338"/>
          </a:xfrm>
          <a:prstGeom prst="rect">
            <a:avLst/>
          </a:prstGeom>
        </p:spPr>
      </p:pic>
      <p:sp>
        <p:nvSpPr>
          <p:cNvPr id="4" name="Content Placeholder 3"/>
          <p:cNvSpPr>
            <a:spLocks noGrp="1"/>
          </p:cNvSpPr>
          <p:nvPr>
            <p:ph sz="half" idx="2"/>
          </p:nvPr>
        </p:nvSpPr>
        <p:spPr/>
        <p:txBody>
          <a:bodyPr>
            <a:normAutofit/>
          </a:bodyPr>
          <a:lstStyle/>
          <a:p>
            <a:r>
              <a:rPr lang="en-US" dirty="0" smtClean="0"/>
              <a:t>What does the site say?</a:t>
            </a:r>
          </a:p>
          <a:p>
            <a:pPr marL="0" indent="0">
              <a:buNone/>
            </a:pPr>
            <a:r>
              <a:rPr lang="en-US" sz="1600" dirty="0">
                <a:solidFill>
                  <a:schemeClr val="accent5"/>
                </a:solidFill>
              </a:rPr>
              <a:t>Please use the following citation when referring to this file in the different versions:</a:t>
            </a:r>
            <a:br>
              <a:rPr lang="en-US" sz="1600" dirty="0">
                <a:solidFill>
                  <a:schemeClr val="accent5"/>
                </a:solidFill>
              </a:rPr>
            </a:br>
            <a:r>
              <a:rPr lang="en-US" sz="1600" dirty="0" err="1">
                <a:solidFill>
                  <a:schemeClr val="accent5"/>
                </a:solidFill>
              </a:rPr>
              <a:t>Inglehart</a:t>
            </a:r>
            <a:r>
              <a:rPr lang="en-US" sz="1600" dirty="0">
                <a:solidFill>
                  <a:schemeClr val="accent5"/>
                </a:solidFill>
              </a:rPr>
              <a:t>, R., C. </a:t>
            </a:r>
            <a:r>
              <a:rPr lang="en-US" sz="1600" dirty="0" err="1">
                <a:solidFill>
                  <a:schemeClr val="accent5"/>
                </a:solidFill>
              </a:rPr>
              <a:t>Haerpfer</a:t>
            </a:r>
            <a:r>
              <a:rPr lang="en-US" sz="1600" dirty="0">
                <a:solidFill>
                  <a:schemeClr val="accent5"/>
                </a:solidFill>
              </a:rPr>
              <a:t>, A. Moreno, C. </a:t>
            </a:r>
            <a:r>
              <a:rPr lang="en-US" sz="1600" dirty="0" err="1">
                <a:solidFill>
                  <a:schemeClr val="accent5"/>
                </a:solidFill>
              </a:rPr>
              <a:t>Welzel</a:t>
            </a:r>
            <a:r>
              <a:rPr lang="en-US" sz="1600" dirty="0">
                <a:solidFill>
                  <a:schemeClr val="accent5"/>
                </a:solidFill>
              </a:rPr>
              <a:t>, K. </a:t>
            </a:r>
            <a:r>
              <a:rPr lang="en-US" sz="1600" dirty="0" err="1">
                <a:solidFill>
                  <a:schemeClr val="accent5"/>
                </a:solidFill>
              </a:rPr>
              <a:t>Kizilova</a:t>
            </a:r>
            <a:r>
              <a:rPr lang="en-US" sz="1600" dirty="0">
                <a:solidFill>
                  <a:schemeClr val="accent5"/>
                </a:solidFill>
              </a:rPr>
              <a:t>, J. </a:t>
            </a:r>
            <a:r>
              <a:rPr lang="en-US" sz="1600" dirty="0" err="1">
                <a:solidFill>
                  <a:schemeClr val="accent5"/>
                </a:solidFill>
              </a:rPr>
              <a:t>Diez</a:t>
            </a:r>
            <a:r>
              <a:rPr lang="en-US" sz="1600" dirty="0">
                <a:solidFill>
                  <a:schemeClr val="accent5"/>
                </a:solidFill>
              </a:rPr>
              <a:t>-Medrano, M. Lagos, P. Norris, E. </a:t>
            </a:r>
            <a:r>
              <a:rPr lang="en-US" sz="1600" dirty="0" err="1">
                <a:solidFill>
                  <a:schemeClr val="accent5"/>
                </a:solidFill>
              </a:rPr>
              <a:t>Ponarin</a:t>
            </a:r>
            <a:r>
              <a:rPr lang="en-US" sz="1600" dirty="0">
                <a:solidFill>
                  <a:schemeClr val="accent5"/>
                </a:solidFill>
              </a:rPr>
              <a:t> &amp; B. </a:t>
            </a:r>
            <a:r>
              <a:rPr lang="en-US" sz="1600" dirty="0" err="1">
                <a:solidFill>
                  <a:schemeClr val="accent5"/>
                </a:solidFill>
              </a:rPr>
              <a:t>Puranen</a:t>
            </a:r>
            <a:r>
              <a:rPr lang="en-US" sz="1600" dirty="0">
                <a:solidFill>
                  <a:schemeClr val="accent5"/>
                </a:solidFill>
              </a:rPr>
              <a:t> et al. (eds.). 2014. World Values Survey: Round Six - Country-Pooled </a:t>
            </a:r>
            <a:r>
              <a:rPr lang="en-US" sz="1600" dirty="0" err="1">
                <a:solidFill>
                  <a:schemeClr val="accent5"/>
                </a:solidFill>
              </a:rPr>
              <a:t>Datafile</a:t>
            </a:r>
            <a:r>
              <a:rPr lang="en-US" sz="1600" dirty="0">
                <a:solidFill>
                  <a:schemeClr val="accent5"/>
                </a:solidFill>
              </a:rPr>
              <a:t> Version: </a:t>
            </a:r>
            <a:r>
              <a:rPr lang="en-US" sz="1600" dirty="0">
                <a:solidFill>
                  <a:schemeClr val="accent5"/>
                </a:solidFill>
                <a:hlinkClick r:id="rId3"/>
              </a:rPr>
              <a:t>www.worldvaluessurvey.org/WVSDocumentationWV6.jsp</a:t>
            </a:r>
            <a:r>
              <a:rPr lang="en-US" sz="1600" dirty="0">
                <a:solidFill>
                  <a:schemeClr val="accent5"/>
                </a:solidFill>
              </a:rPr>
              <a:t>. Madrid: JD Systems Institute</a:t>
            </a:r>
            <a:r>
              <a:rPr lang="en-US" sz="1600" dirty="0" smtClean="0">
                <a:solidFill>
                  <a:schemeClr val="accent5"/>
                </a:solidFill>
              </a:rPr>
              <a:t>.</a:t>
            </a:r>
          </a:p>
          <a:p>
            <a:r>
              <a:rPr lang="en-US" dirty="0"/>
              <a:t>Is that in the README / Paper/ Appendix</a:t>
            </a:r>
            <a:r>
              <a:rPr lang="en-US" dirty="0" smtClean="0"/>
              <a:t>?</a:t>
            </a:r>
          </a:p>
          <a:p>
            <a:r>
              <a:rPr lang="en-US" dirty="0" smtClean="0"/>
              <a:t>Are all the conditions met/described?</a:t>
            </a:r>
          </a:p>
          <a:p>
            <a:endParaRPr lang="en-US" dirty="0"/>
          </a:p>
        </p:txBody>
      </p:sp>
      <p:sp>
        <p:nvSpPr>
          <p:cNvPr id="6" name="Oval 5"/>
          <p:cNvSpPr/>
          <p:nvPr/>
        </p:nvSpPr>
        <p:spPr>
          <a:xfrm>
            <a:off x="1094014" y="5510893"/>
            <a:ext cx="2906486" cy="666070"/>
          </a:xfrm>
          <a:prstGeom prst="ellipse">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3963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07238" y="607836"/>
            <a:ext cx="6477333" cy="3645087"/>
          </a:xfrm>
          <a:prstGeom prst="rect">
            <a:avLst/>
          </a:prstGeom>
          <a:effectLst>
            <a:outerShdw blurRad="50800" dist="127000" dir="2700000" algn="tl" rotWithShape="0">
              <a:prstClr val="black">
                <a:alpha val="40000"/>
              </a:prstClr>
            </a:outerShdw>
          </a:effectLst>
        </p:spPr>
      </p:pic>
      <p:pic>
        <p:nvPicPr>
          <p:cNvPr id="7" name="Picture 6"/>
          <p:cNvPicPr>
            <a:picLocks noChangeAspect="1"/>
          </p:cNvPicPr>
          <p:nvPr/>
        </p:nvPicPr>
        <p:blipFill>
          <a:blip r:embed="rId3"/>
          <a:stretch>
            <a:fillRect/>
          </a:stretch>
        </p:blipFill>
        <p:spPr>
          <a:xfrm>
            <a:off x="827840" y="2439905"/>
            <a:ext cx="6445581" cy="3626036"/>
          </a:xfrm>
          <a:prstGeom prst="rect">
            <a:avLst/>
          </a:prstGeom>
          <a:effectLst>
            <a:outerShdw blurRad="50800" dist="127000" dir="2700000" algn="tl" rotWithShape="0">
              <a:prstClr val="black">
                <a:alpha val="40000"/>
              </a:prstClr>
            </a:outerShdw>
          </a:effectLst>
        </p:spPr>
      </p:pic>
      <p:sp>
        <p:nvSpPr>
          <p:cNvPr id="8" name="TextBox 7"/>
          <p:cNvSpPr txBox="1"/>
          <p:nvPr/>
        </p:nvSpPr>
        <p:spPr>
          <a:xfrm>
            <a:off x="3019927" y="1961148"/>
            <a:ext cx="6292516" cy="2554545"/>
          </a:xfrm>
          <a:prstGeom prst="rect">
            <a:avLst/>
          </a:prstGeom>
          <a:solidFill>
            <a:schemeClr val="bg1"/>
          </a:solidFill>
          <a:ln>
            <a:solidFill>
              <a:srgbClr val="B31B1B"/>
            </a:solidFill>
          </a:ln>
          <a:effectLst>
            <a:outerShdw blurRad="50800" dist="127000" dir="2700000" algn="tl" rotWithShape="0">
              <a:prstClr val="black">
                <a:alpha val="40000"/>
              </a:prstClr>
            </a:outerShdw>
          </a:effectLst>
        </p:spPr>
        <p:txBody>
          <a:bodyPr wrap="square" rtlCol="0">
            <a:spAutoFit/>
          </a:bodyPr>
          <a:lstStyle/>
          <a:p>
            <a:pPr algn="ctr"/>
            <a:r>
              <a:rPr lang="en-US" sz="4000" b="1" dirty="0"/>
              <a:t>Provide data citations (in manuscript) and data availability statements (in README or appendix) </a:t>
            </a:r>
          </a:p>
        </p:txBody>
      </p:sp>
    </p:spTree>
    <p:extLst>
      <p:ext uri="{BB962C8B-B14F-4D97-AF65-F5344CB8AC3E}">
        <p14:creationId xmlns:p14="http://schemas.microsoft.com/office/powerpoint/2010/main" val="20754980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4154984"/>
          </a:xfrm>
          <a:prstGeom prst="rect">
            <a:avLst/>
          </a:prstGeom>
          <a:noFill/>
        </p:spPr>
        <p:txBody>
          <a:bodyPr wrap="square" rtlCol="0">
            <a:spAutoFit/>
          </a:bodyPr>
          <a:lstStyle/>
          <a:p>
            <a:pPr algn="ctr"/>
            <a:r>
              <a:rPr lang="en-US" sz="8800" dirty="0" smtClean="0">
                <a:solidFill>
                  <a:schemeClr val="bg1"/>
                </a:solidFill>
              </a:rPr>
              <a:t>Details on the </a:t>
            </a:r>
            <a:r>
              <a:rPr lang="en-US" sz="8800" dirty="0" err="1" smtClean="0">
                <a:solidFill>
                  <a:schemeClr val="bg1"/>
                </a:solidFill>
              </a:rPr>
              <a:t>Reproducibilty</a:t>
            </a:r>
            <a:r>
              <a:rPr lang="en-US" sz="8800" dirty="0" smtClean="0">
                <a:solidFill>
                  <a:schemeClr val="bg1"/>
                </a:solidFill>
              </a:rPr>
              <a:t> Check</a:t>
            </a:r>
            <a:endParaRPr lang="en-US" dirty="0">
              <a:solidFill>
                <a:schemeClr val="bg1"/>
              </a:solidFill>
            </a:endParaRPr>
          </a:p>
        </p:txBody>
      </p:sp>
    </p:spTree>
    <p:extLst>
      <p:ext uri="{BB962C8B-B14F-4D97-AF65-F5344CB8AC3E}">
        <p14:creationId xmlns:p14="http://schemas.microsoft.com/office/powerpoint/2010/main" val="3792014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reproducibility check?</a:t>
            </a:r>
            <a:endParaRPr lang="en-US" dirty="0"/>
          </a:p>
        </p:txBody>
      </p:sp>
      <p:sp>
        <p:nvSpPr>
          <p:cNvPr id="2" name="Content Placeholder 1"/>
          <p:cNvSpPr>
            <a:spLocks noGrp="1"/>
          </p:cNvSpPr>
          <p:nvPr>
            <p:ph sz="half" idx="2"/>
          </p:nvPr>
        </p:nvSpPr>
        <p:spPr/>
        <p:txBody>
          <a:bodyPr>
            <a:normAutofit fontScale="92500" lnSpcReduction="10000"/>
          </a:bodyPr>
          <a:lstStyle/>
          <a:p>
            <a:pPr marL="0" indent="0">
              <a:buNone/>
            </a:pPr>
            <a:r>
              <a:rPr lang="en-US" dirty="0" smtClean="0"/>
              <a:t>INSTRUCTIONS</a:t>
            </a:r>
            <a:r>
              <a:rPr lang="en-US" dirty="0"/>
              <a:t>: When data are present, run checks</a:t>
            </a:r>
            <a:r>
              <a:rPr lang="en-US" dirty="0" smtClean="0"/>
              <a:t>:</a:t>
            </a:r>
            <a:endParaRPr lang="en-US" dirty="0"/>
          </a:p>
          <a:p>
            <a:r>
              <a:rPr lang="en-US" sz="3200" b="1" dirty="0"/>
              <a:t>C</a:t>
            </a:r>
            <a:r>
              <a:rPr lang="en-US" sz="3200" b="1" dirty="0" smtClean="0"/>
              <a:t>an </a:t>
            </a:r>
            <a:r>
              <a:rPr lang="en-US" sz="3200" b="1" dirty="0"/>
              <a:t>data be read </a:t>
            </a:r>
            <a:r>
              <a:rPr lang="en-US" dirty="0"/>
              <a:t>(using software indicated by author)?</a:t>
            </a:r>
          </a:p>
          <a:p>
            <a:r>
              <a:rPr lang="en-US" dirty="0" smtClean="0"/>
              <a:t>Is </a:t>
            </a:r>
            <a:r>
              <a:rPr lang="en-US" dirty="0"/>
              <a:t>data in </a:t>
            </a:r>
            <a:r>
              <a:rPr lang="en-US" sz="3200" b="1" dirty="0"/>
              <a:t>archive-ready formats </a:t>
            </a:r>
            <a:r>
              <a:rPr lang="en-US" dirty="0"/>
              <a:t>(CSV, TXT) or in custom formats (DTA, SAS7BDAT, </a:t>
            </a:r>
            <a:r>
              <a:rPr lang="en-US" dirty="0" err="1"/>
              <a:t>Rdata</a:t>
            </a:r>
            <a:r>
              <a:rPr lang="en-US" dirty="0"/>
              <a:t>)? </a:t>
            </a:r>
            <a:endParaRPr lang="en-US" dirty="0" smtClean="0"/>
          </a:p>
          <a:p>
            <a:r>
              <a:rPr lang="en-US" dirty="0" smtClean="0"/>
              <a:t>Does </a:t>
            </a:r>
            <a:r>
              <a:rPr lang="en-US" dirty="0"/>
              <a:t>the </a:t>
            </a:r>
            <a:r>
              <a:rPr lang="en-US" dirty="0" smtClean="0"/>
              <a:t>dataset </a:t>
            </a:r>
            <a:r>
              <a:rPr lang="en-US" sz="3400" b="1" dirty="0"/>
              <a:t>have variable </a:t>
            </a:r>
            <a:r>
              <a:rPr lang="en-US" sz="3400" b="1" dirty="0" smtClean="0"/>
              <a:t>labels?</a:t>
            </a:r>
            <a:endParaRPr lang="en-US" dirty="0"/>
          </a:p>
          <a:p>
            <a:r>
              <a:rPr lang="en-US" dirty="0" smtClean="0"/>
              <a:t>Run </a:t>
            </a:r>
            <a:r>
              <a:rPr lang="en-US" b="1" dirty="0"/>
              <a:t>check for </a:t>
            </a:r>
            <a:r>
              <a:rPr lang="en-US" b="1" dirty="0" smtClean="0"/>
              <a:t>PII</a:t>
            </a:r>
            <a:r>
              <a:rPr lang="en-US" dirty="0" smtClean="0"/>
              <a:t>. </a:t>
            </a:r>
            <a:r>
              <a:rPr lang="en-US" dirty="0"/>
              <a:t>Apply judgement.</a:t>
            </a:r>
          </a:p>
          <a:p>
            <a:endParaRPr lang="en-US" dirty="0"/>
          </a:p>
          <a:p>
            <a:endParaRPr lang="en-US" dirty="0"/>
          </a:p>
        </p:txBody>
      </p:sp>
      <p:sp>
        <p:nvSpPr>
          <p:cNvPr id="3" name="Content Placeholder 2"/>
          <p:cNvSpPr>
            <a:spLocks noGrp="1"/>
          </p:cNvSpPr>
          <p:nvPr>
            <p:ph sz="half" idx="1"/>
          </p:nvPr>
        </p:nvSpPr>
        <p:spPr/>
        <p:txBody>
          <a:bodyPr>
            <a:normAutofit fontScale="92500" lnSpcReduction="10000"/>
          </a:bodyPr>
          <a:lstStyle/>
          <a:p>
            <a:r>
              <a:rPr lang="en-US" b="1" dirty="0"/>
              <a:t>Data checks</a:t>
            </a:r>
          </a:p>
          <a:p>
            <a:r>
              <a:rPr lang="en-US" dirty="0"/>
              <a:t>Code description</a:t>
            </a:r>
          </a:p>
          <a:p>
            <a:r>
              <a:rPr lang="en-US" dirty="0"/>
              <a:t>Requirements</a:t>
            </a:r>
          </a:p>
          <a:p>
            <a:pPr lvl="1"/>
            <a:r>
              <a:rPr lang="en-US" dirty="0"/>
              <a:t>As stated by author</a:t>
            </a:r>
          </a:p>
          <a:p>
            <a:pPr lvl="1"/>
            <a:r>
              <a:rPr lang="en-US" dirty="0"/>
              <a:t>As encountered by replicator</a:t>
            </a:r>
          </a:p>
          <a:p>
            <a:r>
              <a:rPr lang="en-US" dirty="0"/>
              <a:t>Verbose description of steps to replicate</a:t>
            </a:r>
          </a:p>
          <a:p>
            <a:r>
              <a:rPr lang="en-US" dirty="0"/>
              <a:t>Findings</a:t>
            </a:r>
          </a:p>
          <a:p>
            <a:pPr lvl="1"/>
            <a:r>
              <a:rPr lang="en-US" dirty="0"/>
              <a:t>Compare tables</a:t>
            </a:r>
          </a:p>
          <a:p>
            <a:pPr lvl="1"/>
            <a:r>
              <a:rPr lang="en-US" dirty="0"/>
              <a:t>Compare figures</a:t>
            </a:r>
          </a:p>
          <a:p>
            <a:pPr lvl="1"/>
            <a:r>
              <a:rPr lang="en-US" dirty="0"/>
              <a:t>Compare in-text numbers</a:t>
            </a:r>
          </a:p>
          <a:p>
            <a:endParaRPr lang="en-US" dirty="0"/>
          </a:p>
        </p:txBody>
      </p:sp>
      <p:sp>
        <p:nvSpPr>
          <p:cNvPr id="6" name="Rectangle 5"/>
          <p:cNvSpPr/>
          <p:nvPr/>
        </p:nvSpPr>
        <p:spPr>
          <a:xfrm>
            <a:off x="838200" y="1765979"/>
            <a:ext cx="2972963" cy="473638"/>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7900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reproducibility check?</a:t>
            </a:r>
            <a:endParaRPr lang="en-US" dirty="0"/>
          </a:p>
        </p:txBody>
      </p:sp>
      <p:sp>
        <p:nvSpPr>
          <p:cNvPr id="2" name="Content Placeholder 1"/>
          <p:cNvSpPr>
            <a:spLocks noGrp="1"/>
          </p:cNvSpPr>
          <p:nvPr>
            <p:ph sz="half" idx="2"/>
          </p:nvPr>
        </p:nvSpPr>
        <p:spPr/>
        <p:txBody>
          <a:bodyPr>
            <a:normAutofit fontScale="92500" lnSpcReduction="10000"/>
          </a:bodyPr>
          <a:lstStyle/>
          <a:p>
            <a:pPr marL="0" indent="0">
              <a:buNone/>
            </a:pPr>
            <a:r>
              <a:rPr lang="en-US" dirty="0" smtClean="0"/>
              <a:t>INSTRUCTIONS</a:t>
            </a:r>
            <a:r>
              <a:rPr lang="en-US" dirty="0"/>
              <a:t>: </a:t>
            </a:r>
            <a:endParaRPr lang="en-US" dirty="0" smtClean="0"/>
          </a:p>
          <a:p>
            <a:r>
              <a:rPr lang="en-US" b="1" dirty="0" smtClean="0"/>
              <a:t>Review </a:t>
            </a:r>
            <a:r>
              <a:rPr lang="en-US" b="1" dirty="0"/>
              <a:t>the code </a:t>
            </a:r>
            <a:r>
              <a:rPr lang="en-US" dirty="0"/>
              <a:t>(but do not run it yet). </a:t>
            </a:r>
            <a:endParaRPr lang="en-US" dirty="0" smtClean="0"/>
          </a:p>
          <a:p>
            <a:r>
              <a:rPr lang="en-US" dirty="0" smtClean="0"/>
              <a:t>Identify </a:t>
            </a:r>
            <a:r>
              <a:rPr lang="en-US" dirty="0"/>
              <a:t>programs that create "analysis files" ("</a:t>
            </a:r>
            <a:r>
              <a:rPr lang="en-US" b="1" dirty="0"/>
              <a:t>data preparation code</a:t>
            </a:r>
            <a:r>
              <a:rPr lang="en-US" dirty="0"/>
              <a:t>"). </a:t>
            </a:r>
            <a:endParaRPr lang="en-US" dirty="0" smtClean="0"/>
          </a:p>
          <a:p>
            <a:r>
              <a:rPr lang="en-US" dirty="0" smtClean="0"/>
              <a:t>Identify </a:t>
            </a:r>
            <a:r>
              <a:rPr lang="en-US" b="1" dirty="0"/>
              <a:t>programs that create tables and figures</a:t>
            </a:r>
            <a:r>
              <a:rPr lang="en-US" dirty="0"/>
              <a:t>. Not every deposit will have separate programs for this</a:t>
            </a:r>
            <a:r>
              <a:rPr lang="en-US" dirty="0" smtClean="0"/>
              <a:t>.</a:t>
            </a:r>
          </a:p>
          <a:p>
            <a:pPr lvl="1"/>
            <a:r>
              <a:rPr lang="en-US" dirty="0" smtClean="0"/>
              <a:t> </a:t>
            </a:r>
            <a:r>
              <a:rPr lang="en-US" dirty="0"/>
              <a:t>Identify all Figure, Table, and any in-text numbers. </a:t>
            </a:r>
          </a:p>
        </p:txBody>
      </p:sp>
      <p:sp>
        <p:nvSpPr>
          <p:cNvPr id="3" name="Content Placeholder 2"/>
          <p:cNvSpPr>
            <a:spLocks noGrp="1"/>
          </p:cNvSpPr>
          <p:nvPr>
            <p:ph sz="half" idx="1"/>
          </p:nvPr>
        </p:nvSpPr>
        <p:spPr/>
        <p:txBody>
          <a:bodyPr>
            <a:normAutofit fontScale="92500" lnSpcReduction="10000"/>
          </a:bodyPr>
          <a:lstStyle/>
          <a:p>
            <a:r>
              <a:rPr lang="en-US" dirty="0"/>
              <a:t>Data checks</a:t>
            </a:r>
          </a:p>
          <a:p>
            <a:r>
              <a:rPr lang="en-US" b="1" dirty="0"/>
              <a:t>Code description</a:t>
            </a:r>
          </a:p>
          <a:p>
            <a:r>
              <a:rPr lang="en-US" dirty="0"/>
              <a:t>Requirements</a:t>
            </a:r>
          </a:p>
          <a:p>
            <a:pPr lvl="1"/>
            <a:r>
              <a:rPr lang="en-US" dirty="0"/>
              <a:t>As stated by author</a:t>
            </a:r>
          </a:p>
          <a:p>
            <a:pPr lvl="1"/>
            <a:r>
              <a:rPr lang="en-US" dirty="0"/>
              <a:t>As encountered by replicator</a:t>
            </a:r>
          </a:p>
          <a:p>
            <a:r>
              <a:rPr lang="en-US" dirty="0"/>
              <a:t>Verbose description of steps to replicate</a:t>
            </a:r>
          </a:p>
          <a:p>
            <a:r>
              <a:rPr lang="en-US" dirty="0"/>
              <a:t>Findings</a:t>
            </a:r>
          </a:p>
          <a:p>
            <a:pPr lvl="1"/>
            <a:r>
              <a:rPr lang="en-US" dirty="0"/>
              <a:t>Compare tables</a:t>
            </a:r>
          </a:p>
          <a:p>
            <a:pPr lvl="1"/>
            <a:r>
              <a:rPr lang="en-US" dirty="0"/>
              <a:t>Compare figures</a:t>
            </a:r>
          </a:p>
          <a:p>
            <a:pPr lvl="1"/>
            <a:r>
              <a:rPr lang="en-US" dirty="0"/>
              <a:t>Compare in-text numbers</a:t>
            </a:r>
          </a:p>
          <a:p>
            <a:endParaRPr lang="en-US" dirty="0"/>
          </a:p>
        </p:txBody>
      </p:sp>
      <p:sp>
        <p:nvSpPr>
          <p:cNvPr id="6" name="Rectangle 5"/>
          <p:cNvSpPr/>
          <p:nvPr/>
        </p:nvSpPr>
        <p:spPr>
          <a:xfrm>
            <a:off x="838200" y="1765979"/>
            <a:ext cx="2972963" cy="473638"/>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437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5E-6 1.85185E-6 L 0.00066 0.06852 " pathEditMode="relative" rAng="0" ptsTypes="AA">
                                      <p:cBhvr>
                                        <p:cTn id="6" dur="1000" fill="hold"/>
                                        <p:tgtEl>
                                          <p:spTgt spid="6"/>
                                        </p:tgtEl>
                                        <p:attrNameLst>
                                          <p:attrName>ppt_x</p:attrName>
                                          <p:attrName>ppt_y</p:attrName>
                                        </p:attrNameLst>
                                      </p:cBhvr>
                                      <p:rCtr x="26" y="34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reproducibility check?</a:t>
            </a:r>
            <a:endParaRPr lang="en-US" dirty="0"/>
          </a:p>
        </p:txBody>
      </p:sp>
      <p:sp>
        <p:nvSpPr>
          <p:cNvPr id="2" name="Content Placeholder 1"/>
          <p:cNvSpPr>
            <a:spLocks noGrp="1"/>
          </p:cNvSpPr>
          <p:nvPr>
            <p:ph sz="half" idx="2"/>
          </p:nvPr>
        </p:nvSpPr>
        <p:spPr/>
        <p:txBody>
          <a:bodyPr>
            <a:normAutofit fontScale="92500" lnSpcReduction="10000"/>
          </a:bodyPr>
          <a:lstStyle/>
          <a:p>
            <a:r>
              <a:rPr lang="en-US" dirty="0"/>
              <a:t>Software </a:t>
            </a:r>
            <a:r>
              <a:rPr lang="en-US" dirty="0" smtClean="0"/>
              <a:t>Requirements</a:t>
            </a:r>
          </a:p>
          <a:p>
            <a:pPr lvl="1"/>
            <a:r>
              <a:rPr lang="en-US" dirty="0" smtClean="0"/>
              <a:t>Version of software (Stata 15, </a:t>
            </a:r>
            <a:r>
              <a:rPr lang="en-US" dirty="0" err="1" smtClean="0"/>
              <a:t>Matlab</a:t>
            </a:r>
            <a:r>
              <a:rPr lang="en-US" dirty="0" smtClean="0"/>
              <a:t> R2019b, etc.)</a:t>
            </a:r>
          </a:p>
          <a:p>
            <a:pPr lvl="1"/>
            <a:r>
              <a:rPr lang="en-US" dirty="0" smtClean="0"/>
              <a:t>Complete list and version of packages!</a:t>
            </a:r>
            <a:endParaRPr lang="en-US" dirty="0"/>
          </a:p>
          <a:p>
            <a:r>
              <a:rPr lang="en-US" dirty="0"/>
              <a:t>Computational </a:t>
            </a:r>
            <a:r>
              <a:rPr lang="en-US" dirty="0" smtClean="0"/>
              <a:t>Requirements</a:t>
            </a:r>
          </a:p>
          <a:p>
            <a:pPr lvl="1"/>
            <a:r>
              <a:rPr lang="en-US" dirty="0" smtClean="0"/>
              <a:t>Type, vintage, memory size, speed of computer</a:t>
            </a:r>
          </a:p>
          <a:p>
            <a:pPr lvl="1"/>
            <a:r>
              <a:rPr lang="en-US" dirty="0" smtClean="0"/>
              <a:t>Disk space!</a:t>
            </a:r>
            <a:endParaRPr lang="en-US" dirty="0"/>
          </a:p>
          <a:p>
            <a:r>
              <a:rPr lang="en-US" dirty="0"/>
              <a:t>Time </a:t>
            </a:r>
            <a:r>
              <a:rPr lang="en-US" dirty="0" smtClean="0"/>
              <a:t>Requirements</a:t>
            </a:r>
          </a:p>
          <a:p>
            <a:pPr lvl="1"/>
            <a:r>
              <a:rPr lang="en-US" dirty="0" smtClean="0"/>
              <a:t>Minutes, hours, days, weeks, months?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a:t>Data checks</a:t>
            </a:r>
          </a:p>
          <a:p>
            <a:r>
              <a:rPr lang="en-US" dirty="0"/>
              <a:t>Code description</a:t>
            </a:r>
          </a:p>
          <a:p>
            <a:r>
              <a:rPr lang="en-US" b="1" dirty="0"/>
              <a:t>Requirements</a:t>
            </a:r>
          </a:p>
          <a:p>
            <a:pPr lvl="1"/>
            <a:r>
              <a:rPr lang="en-US" dirty="0"/>
              <a:t>As stated by author</a:t>
            </a:r>
          </a:p>
          <a:p>
            <a:pPr lvl="1"/>
            <a:r>
              <a:rPr lang="en-US" dirty="0"/>
              <a:t>As encountered by replicator</a:t>
            </a:r>
          </a:p>
          <a:p>
            <a:r>
              <a:rPr lang="en-US" dirty="0"/>
              <a:t>Verbose description of steps to replicate</a:t>
            </a:r>
          </a:p>
          <a:p>
            <a:r>
              <a:rPr lang="en-US" dirty="0"/>
              <a:t>Findings</a:t>
            </a:r>
          </a:p>
          <a:p>
            <a:pPr lvl="1"/>
            <a:r>
              <a:rPr lang="en-US" dirty="0"/>
              <a:t>Compare tables</a:t>
            </a:r>
          </a:p>
          <a:p>
            <a:pPr lvl="1"/>
            <a:r>
              <a:rPr lang="en-US" dirty="0"/>
              <a:t>Compare figures</a:t>
            </a:r>
          </a:p>
          <a:p>
            <a:pPr lvl="1"/>
            <a:r>
              <a:rPr lang="en-US" dirty="0"/>
              <a:t>Compare in-text numbers</a:t>
            </a:r>
          </a:p>
          <a:p>
            <a:endParaRPr lang="en-US" dirty="0"/>
          </a:p>
        </p:txBody>
      </p:sp>
      <p:sp>
        <p:nvSpPr>
          <p:cNvPr id="5" name="Rectangle 4"/>
          <p:cNvSpPr/>
          <p:nvPr/>
        </p:nvSpPr>
        <p:spPr>
          <a:xfrm>
            <a:off x="838200" y="2212709"/>
            <a:ext cx="2972963" cy="473638"/>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410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5E-6 4.07407E-6 L 0.00066 0.06851 " pathEditMode="relative" rAng="0" ptsTypes="AA">
                                      <p:cBhvr>
                                        <p:cTn id="6" dur="1000" fill="hold"/>
                                        <p:tgtEl>
                                          <p:spTgt spid="5"/>
                                        </p:tgtEl>
                                        <p:attrNameLst>
                                          <p:attrName>ppt_x</p:attrName>
                                          <p:attrName>ppt_y</p:attrName>
                                        </p:attrNameLst>
                                      </p:cBhvr>
                                      <p:rCtr x="26" y="34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reproducibility check?</a:t>
            </a:r>
            <a:endParaRPr lang="en-US" dirty="0"/>
          </a:p>
        </p:txBody>
      </p:sp>
      <p:sp>
        <p:nvSpPr>
          <p:cNvPr id="2" name="Content Placeholder 1"/>
          <p:cNvSpPr>
            <a:spLocks noGrp="1"/>
          </p:cNvSpPr>
          <p:nvPr>
            <p:ph sz="half" idx="2"/>
          </p:nvPr>
        </p:nvSpPr>
        <p:spPr/>
        <p:txBody>
          <a:bodyPr>
            <a:normAutofit fontScale="92500" lnSpcReduction="10000"/>
          </a:bodyPr>
          <a:lstStyle/>
          <a:p>
            <a:pPr marL="0" indent="0">
              <a:buNone/>
            </a:pPr>
            <a:r>
              <a:rPr lang="en-US" dirty="0" smtClean="0"/>
              <a:t>INSTRUCTIONS</a:t>
            </a:r>
          </a:p>
          <a:p>
            <a:r>
              <a:rPr lang="en-US" dirty="0" smtClean="0"/>
              <a:t>Provide </a:t>
            </a:r>
            <a:r>
              <a:rPr lang="en-US" dirty="0"/>
              <a:t>details about your process of accessing the code and data. </a:t>
            </a:r>
            <a:endParaRPr lang="en-US" dirty="0" smtClean="0"/>
          </a:p>
          <a:p>
            <a:r>
              <a:rPr lang="en-US" dirty="0" smtClean="0"/>
              <a:t>DO </a:t>
            </a:r>
            <a:r>
              <a:rPr lang="en-US" dirty="0"/>
              <a:t>describe actions that you did as per </a:t>
            </a:r>
            <a:r>
              <a:rPr lang="en-US" dirty="0" smtClean="0"/>
              <a:t>instructions</a:t>
            </a:r>
          </a:p>
          <a:p>
            <a:r>
              <a:rPr lang="en-US" dirty="0" smtClean="0"/>
              <a:t>DO </a:t>
            </a:r>
            <a:r>
              <a:rPr lang="en-US" dirty="0"/>
              <a:t>describe any other actions you needed to do ("I had to make changes in multiple </a:t>
            </a:r>
            <a:r>
              <a:rPr lang="en-US" dirty="0" smtClean="0"/>
              <a:t>programs”)</a:t>
            </a:r>
          </a:p>
          <a:p>
            <a:r>
              <a:rPr lang="en-US" dirty="0" smtClean="0"/>
              <a:t>Findings come later</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a:t>Data checks</a:t>
            </a:r>
          </a:p>
          <a:p>
            <a:r>
              <a:rPr lang="en-US" dirty="0"/>
              <a:t>Code description</a:t>
            </a:r>
          </a:p>
          <a:p>
            <a:r>
              <a:rPr lang="en-US" dirty="0"/>
              <a:t>Requirements</a:t>
            </a:r>
          </a:p>
          <a:p>
            <a:pPr lvl="1"/>
            <a:r>
              <a:rPr lang="en-US" dirty="0"/>
              <a:t>As stated by author</a:t>
            </a:r>
          </a:p>
          <a:p>
            <a:pPr lvl="1"/>
            <a:r>
              <a:rPr lang="en-US" dirty="0"/>
              <a:t>As encountered by replicator</a:t>
            </a:r>
          </a:p>
          <a:p>
            <a:r>
              <a:rPr lang="en-US" b="1" dirty="0"/>
              <a:t>Verbose description </a:t>
            </a:r>
            <a:r>
              <a:rPr lang="en-US" dirty="0"/>
              <a:t>of steps to replicate</a:t>
            </a:r>
          </a:p>
          <a:p>
            <a:r>
              <a:rPr lang="en-US" dirty="0"/>
              <a:t>Findings</a:t>
            </a:r>
          </a:p>
          <a:p>
            <a:pPr lvl="1"/>
            <a:r>
              <a:rPr lang="en-US" dirty="0"/>
              <a:t>Compare tables</a:t>
            </a:r>
          </a:p>
          <a:p>
            <a:pPr lvl="1"/>
            <a:r>
              <a:rPr lang="en-US" dirty="0"/>
              <a:t>Compare figures</a:t>
            </a:r>
          </a:p>
          <a:p>
            <a:pPr lvl="1"/>
            <a:r>
              <a:rPr lang="en-US" dirty="0"/>
              <a:t>Compare in-text numbers</a:t>
            </a:r>
          </a:p>
          <a:p>
            <a:endParaRPr lang="en-US" dirty="0"/>
          </a:p>
        </p:txBody>
      </p:sp>
      <p:sp>
        <p:nvSpPr>
          <p:cNvPr id="5" name="Rectangle 4"/>
          <p:cNvSpPr/>
          <p:nvPr/>
        </p:nvSpPr>
        <p:spPr>
          <a:xfrm>
            <a:off x="838200" y="2652458"/>
            <a:ext cx="2972963" cy="473638"/>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79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5E-6 3.7037E-6 L 0.00508 0.15509 " pathEditMode="relative" rAng="0" ptsTypes="AA">
                                      <p:cBhvr>
                                        <p:cTn id="6" dur="1000" fill="hold"/>
                                        <p:tgtEl>
                                          <p:spTgt spid="5"/>
                                        </p:tgtEl>
                                        <p:attrNameLst>
                                          <p:attrName>ppt_x</p:attrName>
                                          <p:attrName>ppt_y</p:attrName>
                                        </p:attrNameLst>
                                      </p:cBhvr>
                                      <p:rCtr x="247" y="7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Current efforts at the AEA</a:t>
            </a:r>
          </a:p>
        </p:txBody>
      </p:sp>
      <p:sp>
        <p:nvSpPr>
          <p:cNvPr id="5" name="Content Placeholder 4"/>
          <p:cNvSpPr>
            <a:spLocks noGrp="1"/>
          </p:cNvSpPr>
          <p:nvPr>
            <p:ph idx="1"/>
          </p:nvPr>
        </p:nvSpPr>
        <p:spPr/>
        <p:txBody>
          <a:bodyPr>
            <a:normAutofit lnSpcReduction="10000"/>
          </a:bodyPr>
          <a:lstStyle/>
          <a:p>
            <a:r>
              <a:rPr lang="en-US" sz="3200" b="1" dirty="0">
                <a:solidFill>
                  <a:srgbClr val="C00000"/>
                </a:solidFill>
              </a:rPr>
              <a:t>Pre-emptively improve code archives</a:t>
            </a:r>
          </a:p>
          <a:p>
            <a:pPr lvl="1"/>
            <a:r>
              <a:rPr lang="en-US" sz="2800" dirty="0"/>
              <a:t>By conducting reproducibility checks </a:t>
            </a:r>
            <a:r>
              <a:rPr lang="en-US" sz="2000" dirty="0"/>
              <a:t>when we can</a:t>
            </a:r>
            <a:endParaRPr lang="en-US" sz="2800" dirty="0"/>
          </a:p>
          <a:p>
            <a:pPr lvl="1"/>
            <a:r>
              <a:rPr lang="en-US" sz="2800" dirty="0"/>
              <a:t>By working with groups that conduct reproducibility checks </a:t>
            </a:r>
            <a:br>
              <a:rPr lang="en-US" sz="2800" dirty="0"/>
            </a:br>
            <a:r>
              <a:rPr lang="en-US" sz="2000" dirty="0"/>
              <a:t>when we cannot</a:t>
            </a:r>
            <a:endParaRPr lang="en-US" sz="2800" dirty="0"/>
          </a:p>
          <a:p>
            <a:r>
              <a:rPr lang="en-US" sz="3200" b="1" dirty="0">
                <a:solidFill>
                  <a:schemeClr val="accent5">
                    <a:lumMod val="75000"/>
                  </a:schemeClr>
                </a:solidFill>
              </a:rPr>
              <a:t>Better archives</a:t>
            </a:r>
          </a:p>
          <a:p>
            <a:pPr lvl="1"/>
            <a:r>
              <a:rPr lang="en-US" sz="2800" dirty="0"/>
              <a:t>Greater transparency of the code and data archives</a:t>
            </a:r>
          </a:p>
          <a:p>
            <a:r>
              <a:rPr lang="en-US" sz="3200" b="1" dirty="0">
                <a:solidFill>
                  <a:schemeClr val="accent6">
                    <a:lumMod val="75000"/>
                  </a:schemeClr>
                </a:solidFill>
              </a:rPr>
              <a:t>Better provenance tracking</a:t>
            </a:r>
          </a:p>
          <a:p>
            <a:pPr lvl="2"/>
            <a:r>
              <a:rPr lang="en-US" sz="2400" dirty="0"/>
              <a:t>Leave code where it is when appropriate</a:t>
            </a:r>
          </a:p>
          <a:p>
            <a:pPr lvl="2"/>
            <a:r>
              <a:rPr lang="en-US" sz="2400" dirty="0"/>
              <a:t>Leave data where it is almost always</a:t>
            </a:r>
          </a:p>
          <a:p>
            <a:pPr lvl="2"/>
            <a:r>
              <a:rPr lang="en-US" sz="2400" dirty="0"/>
              <a:t>Display that information</a:t>
            </a:r>
          </a:p>
          <a:p>
            <a:endParaRPr lang="en-US" dirty="0"/>
          </a:p>
        </p:txBody>
      </p:sp>
    </p:spTree>
    <p:extLst>
      <p:ext uri="{BB962C8B-B14F-4D97-AF65-F5344CB8AC3E}">
        <p14:creationId xmlns:p14="http://schemas.microsoft.com/office/powerpoint/2010/main" val="14995769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reproducibility check?</a:t>
            </a:r>
            <a:endParaRPr lang="en-US" dirty="0"/>
          </a:p>
        </p:txBody>
      </p:sp>
      <p:sp>
        <p:nvSpPr>
          <p:cNvPr id="2" name="Content Placeholder 1"/>
          <p:cNvSpPr>
            <a:spLocks noGrp="1"/>
          </p:cNvSpPr>
          <p:nvPr>
            <p:ph sz="half" idx="2"/>
          </p:nvPr>
        </p:nvSpPr>
        <p:spPr/>
        <p:txBody>
          <a:bodyPr>
            <a:normAutofit fontScale="85000" lnSpcReduction="20000"/>
          </a:bodyPr>
          <a:lstStyle/>
          <a:p>
            <a:pPr marL="0" indent="0">
              <a:buNone/>
            </a:pPr>
            <a:r>
              <a:rPr lang="en-US" dirty="0"/>
              <a:t>INSTRUCTIONS: </a:t>
            </a:r>
            <a:endParaRPr lang="en-US" dirty="0" smtClean="0"/>
          </a:p>
          <a:p>
            <a:r>
              <a:rPr lang="en-US" dirty="0" smtClean="0"/>
              <a:t>Describe </a:t>
            </a:r>
            <a:r>
              <a:rPr lang="en-US" dirty="0"/>
              <a:t>your findings both positive and negative in some detail, for each </a:t>
            </a:r>
            <a:r>
              <a:rPr lang="en-US" b="1" dirty="0"/>
              <a:t>Data Preparation Code, Figure, Table, and any in-text numbers</a:t>
            </a:r>
            <a:r>
              <a:rPr lang="en-US" dirty="0"/>
              <a:t>. </a:t>
            </a:r>
            <a:endParaRPr lang="en-US" dirty="0" smtClean="0"/>
          </a:p>
          <a:p>
            <a:r>
              <a:rPr lang="en-US" dirty="0" smtClean="0"/>
              <a:t>When </a:t>
            </a:r>
            <a:r>
              <a:rPr lang="en-US" dirty="0"/>
              <a:t>errors happen, be as precise as possible. </a:t>
            </a:r>
            <a:endParaRPr lang="en-US" dirty="0" smtClean="0"/>
          </a:p>
          <a:p>
            <a:pPr lvl="1"/>
            <a:r>
              <a:rPr lang="en-US" dirty="0" smtClean="0"/>
              <a:t>For </a:t>
            </a:r>
            <a:r>
              <a:rPr lang="en-US" dirty="0"/>
              <a:t>differences in figures, provide </a:t>
            </a:r>
            <a:r>
              <a:rPr lang="en-US" dirty="0" smtClean="0"/>
              <a:t>screenshot </a:t>
            </a:r>
            <a:r>
              <a:rPr lang="en-US" dirty="0"/>
              <a:t>of </a:t>
            </a:r>
            <a:r>
              <a:rPr lang="en-US" dirty="0" smtClean="0"/>
              <a:t>manuscript figure, </a:t>
            </a:r>
            <a:r>
              <a:rPr lang="en-US" dirty="0"/>
              <a:t>as well as the figure produced by the code you ran. </a:t>
            </a:r>
            <a:endParaRPr lang="en-US" dirty="0" smtClean="0"/>
          </a:p>
          <a:p>
            <a:pPr lvl="1"/>
            <a:r>
              <a:rPr lang="en-US" dirty="0" smtClean="0"/>
              <a:t>For </a:t>
            </a:r>
            <a:r>
              <a:rPr lang="en-US" dirty="0"/>
              <a:t>differences in numbers, provide both the number as reported in the manuscript, as well as the number replicated. </a:t>
            </a:r>
          </a:p>
        </p:txBody>
      </p:sp>
      <p:sp>
        <p:nvSpPr>
          <p:cNvPr id="3" name="Content Placeholder 2"/>
          <p:cNvSpPr>
            <a:spLocks noGrp="1"/>
          </p:cNvSpPr>
          <p:nvPr>
            <p:ph sz="half" idx="1"/>
          </p:nvPr>
        </p:nvSpPr>
        <p:spPr/>
        <p:txBody>
          <a:bodyPr>
            <a:normAutofit fontScale="85000" lnSpcReduction="20000"/>
          </a:bodyPr>
          <a:lstStyle/>
          <a:p>
            <a:r>
              <a:rPr lang="en-US" dirty="0"/>
              <a:t>Data checks</a:t>
            </a:r>
          </a:p>
          <a:p>
            <a:r>
              <a:rPr lang="en-US" dirty="0"/>
              <a:t>Code description</a:t>
            </a:r>
          </a:p>
          <a:p>
            <a:r>
              <a:rPr lang="en-US" dirty="0"/>
              <a:t>Requirements</a:t>
            </a:r>
          </a:p>
          <a:p>
            <a:pPr lvl="1"/>
            <a:r>
              <a:rPr lang="en-US" dirty="0"/>
              <a:t>As stated by author</a:t>
            </a:r>
          </a:p>
          <a:p>
            <a:pPr lvl="1"/>
            <a:r>
              <a:rPr lang="en-US" dirty="0"/>
              <a:t>As encountered by replicator</a:t>
            </a:r>
          </a:p>
          <a:p>
            <a:r>
              <a:rPr lang="en-US" dirty="0"/>
              <a:t>Verbose description of steps to replicate</a:t>
            </a:r>
          </a:p>
          <a:p>
            <a:r>
              <a:rPr lang="en-US" b="1" dirty="0"/>
              <a:t>Findings</a:t>
            </a:r>
          </a:p>
          <a:p>
            <a:pPr lvl="1"/>
            <a:r>
              <a:rPr lang="en-US" dirty="0"/>
              <a:t>Compare tables</a:t>
            </a:r>
          </a:p>
          <a:p>
            <a:pPr lvl="1"/>
            <a:r>
              <a:rPr lang="en-US" dirty="0"/>
              <a:t>Compare figures</a:t>
            </a:r>
          </a:p>
          <a:p>
            <a:pPr lvl="1"/>
            <a:r>
              <a:rPr lang="en-US" dirty="0"/>
              <a:t>Compare in-text numbers</a:t>
            </a:r>
          </a:p>
          <a:p>
            <a:endParaRPr lang="en-US" dirty="0"/>
          </a:p>
        </p:txBody>
      </p:sp>
      <p:sp>
        <p:nvSpPr>
          <p:cNvPr id="5" name="Rectangle 4"/>
          <p:cNvSpPr/>
          <p:nvPr/>
        </p:nvSpPr>
        <p:spPr>
          <a:xfrm>
            <a:off x="1012767" y="3764475"/>
            <a:ext cx="2972963" cy="473638"/>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86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08333E-6 -3.33333E-6 L -0.00104 0.1125 " pathEditMode="relative" rAng="0" ptsTypes="AA">
                                      <p:cBhvr>
                                        <p:cTn id="6" dur="1000" fill="hold"/>
                                        <p:tgtEl>
                                          <p:spTgt spid="5"/>
                                        </p:tgtEl>
                                        <p:attrNameLst>
                                          <p:attrName>ppt_x</p:attrName>
                                          <p:attrName>ppt_y</p:attrName>
                                        </p:attrNameLst>
                                      </p:cBhvr>
                                      <p:rCtr x="-52" y="5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0920" y="1582824"/>
            <a:ext cx="11860567" cy="2800767"/>
          </a:xfrm>
          <a:prstGeom prst="rect">
            <a:avLst/>
          </a:prstGeom>
          <a:noFill/>
        </p:spPr>
        <p:txBody>
          <a:bodyPr wrap="square" rtlCol="0">
            <a:spAutoFit/>
          </a:bodyPr>
          <a:lstStyle/>
          <a:p>
            <a:pPr algn="ctr"/>
            <a:r>
              <a:rPr lang="en-US" sz="8800" dirty="0" smtClean="0">
                <a:solidFill>
                  <a:schemeClr val="bg1"/>
                </a:solidFill>
              </a:rPr>
              <a:t>Coding for Reproducibility</a:t>
            </a:r>
            <a:endParaRPr lang="en-US" dirty="0">
              <a:solidFill>
                <a:schemeClr val="bg1"/>
              </a:solidFill>
            </a:endParaRPr>
          </a:p>
        </p:txBody>
      </p:sp>
    </p:spTree>
    <p:extLst>
      <p:ext uri="{BB962C8B-B14F-4D97-AF65-F5344CB8AC3E}">
        <p14:creationId xmlns:p14="http://schemas.microsoft.com/office/powerpoint/2010/main" val="12711387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Streamlining replication packages</a:t>
            </a:r>
          </a:p>
        </p:txBody>
      </p:sp>
      <p:sp>
        <p:nvSpPr>
          <p:cNvPr id="3" name="Content Placeholder 2"/>
          <p:cNvSpPr>
            <a:spLocks noGrp="1"/>
          </p:cNvSpPr>
          <p:nvPr>
            <p:ph sz="half" idx="1"/>
          </p:nvPr>
        </p:nvSpPr>
        <p:spPr/>
        <p:txBody>
          <a:bodyPr/>
          <a:lstStyle/>
          <a:p>
            <a:r>
              <a:rPr lang="en-US" dirty="0"/>
              <a:t>Master script preferred</a:t>
            </a:r>
          </a:p>
          <a:p>
            <a:pPr lvl="1"/>
            <a:r>
              <a:rPr lang="en-US" dirty="0"/>
              <a:t>Least amount of manual effort</a:t>
            </a:r>
          </a:p>
          <a:p>
            <a:r>
              <a:rPr lang="en-US" dirty="0"/>
              <a:t>No manual manipulation </a:t>
            </a:r>
          </a:p>
          <a:p>
            <a:pPr lvl="1"/>
            <a:r>
              <a:rPr lang="en-US" dirty="0"/>
              <a:t>“Change the parameter to 0.2, then run the code again”</a:t>
            </a:r>
          </a:p>
          <a:p>
            <a:r>
              <a:rPr lang="en-US" dirty="0"/>
              <a:t>No manual copying of results</a:t>
            </a:r>
          </a:p>
          <a:p>
            <a:pPr lvl="1"/>
            <a:r>
              <a:rPr lang="en-US" dirty="0"/>
              <a:t>Write out/save tables and figures using packages</a:t>
            </a:r>
          </a:p>
          <a:p>
            <a:pPr lvl="1"/>
            <a:r>
              <a:rPr lang="en-US" dirty="0"/>
              <a:t>Compute all numbers in package</a:t>
            </a:r>
          </a:p>
        </p:txBody>
      </p:sp>
      <p:sp>
        <p:nvSpPr>
          <p:cNvPr id="4" name="Content Placeholder 3"/>
          <p:cNvSpPr>
            <a:spLocks noGrp="1"/>
          </p:cNvSpPr>
          <p:nvPr>
            <p:ph sz="half" idx="2"/>
          </p:nvPr>
        </p:nvSpPr>
        <p:spPr/>
        <p:txBody>
          <a:bodyPr/>
          <a:lstStyle/>
          <a:p>
            <a:r>
              <a:rPr lang="en-US" dirty="0"/>
              <a:t>No manual install of packages</a:t>
            </a:r>
          </a:p>
          <a:p>
            <a:pPr lvl="1"/>
            <a:r>
              <a:rPr lang="en-US" dirty="0"/>
              <a:t>Use a script to create all directories, install all necessary packages/requirements/etc.</a:t>
            </a:r>
          </a:p>
          <a:p>
            <a:r>
              <a:rPr lang="en-US" dirty="0"/>
              <a:t>Clear instructions!</a:t>
            </a:r>
          </a:p>
        </p:txBody>
      </p:sp>
      <p:pic>
        <p:nvPicPr>
          <p:cNvPr id="8" name="Picture 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96077" y="3320257"/>
            <a:ext cx="681037" cy="681037"/>
          </a:xfrm>
          <a:prstGeom prst="rect">
            <a:avLst/>
          </a:prstGeom>
        </p:spPr>
      </p:pic>
    </p:spTree>
    <p:extLst>
      <p:ext uri="{BB962C8B-B14F-4D97-AF65-F5344CB8AC3E}">
        <p14:creationId xmlns:p14="http://schemas.microsoft.com/office/powerpoint/2010/main" val="945191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tips from the “frequently gotten wrong” bin</a:t>
            </a:r>
            <a:endParaRPr lang="en-US" dirty="0"/>
          </a:p>
        </p:txBody>
      </p:sp>
      <p:sp>
        <p:nvSpPr>
          <p:cNvPr id="3" name="Content Placeholder 2"/>
          <p:cNvSpPr>
            <a:spLocks noGrp="1"/>
          </p:cNvSpPr>
          <p:nvPr>
            <p:ph sz="half" idx="1"/>
          </p:nvPr>
        </p:nvSpPr>
        <p:spPr/>
        <p:txBody>
          <a:bodyPr/>
          <a:lstStyle/>
          <a:p>
            <a:r>
              <a:rPr lang="en-US" dirty="0" smtClean="0"/>
              <a:t>Set the project directory </a:t>
            </a:r>
            <a:r>
              <a:rPr lang="en-US" b="1" u="sng" dirty="0" smtClean="0"/>
              <a:t>ONCE</a:t>
            </a:r>
            <a:r>
              <a:rPr lang="en-US" dirty="0" smtClean="0"/>
              <a:t> in code, or </a:t>
            </a:r>
            <a:r>
              <a:rPr lang="en-US" b="1" u="sng" dirty="0" smtClean="0"/>
              <a:t>NEVER</a:t>
            </a:r>
            <a:r>
              <a:rPr lang="en-US" dirty="0" smtClean="0"/>
              <a:t> </a:t>
            </a:r>
            <a:br>
              <a:rPr lang="en-US" dirty="0" smtClean="0"/>
            </a:br>
            <a:r>
              <a:rPr lang="en-US" sz="2000" dirty="0" smtClean="0">
                <a:solidFill>
                  <a:schemeClr val="accent1"/>
                </a:solidFill>
              </a:rPr>
              <a:t>(Stata, </a:t>
            </a:r>
            <a:r>
              <a:rPr lang="en-US" sz="2000" dirty="0" smtClean="0">
                <a:solidFill>
                  <a:schemeClr val="accent2"/>
                </a:solidFill>
              </a:rPr>
              <a:t>R</a:t>
            </a:r>
            <a:r>
              <a:rPr lang="en-US" sz="2000" dirty="0" smtClean="0">
                <a:solidFill>
                  <a:schemeClr val="accent1"/>
                </a:solidFill>
              </a:rPr>
              <a:t>, </a:t>
            </a:r>
            <a:r>
              <a:rPr lang="en-US" sz="2000" dirty="0" smtClean="0">
                <a:solidFill>
                  <a:schemeClr val="accent6"/>
                </a:solidFill>
              </a:rPr>
              <a:t>Python</a:t>
            </a:r>
            <a:r>
              <a:rPr lang="en-US" sz="2000" dirty="0" smtClean="0">
                <a:solidFill>
                  <a:schemeClr val="accent1"/>
                </a:solidFill>
              </a:rPr>
              <a:t>)</a:t>
            </a:r>
          </a:p>
          <a:p>
            <a:r>
              <a:rPr lang="en-US" dirty="0" smtClean="0"/>
              <a:t>Use </a:t>
            </a:r>
            <a:r>
              <a:rPr lang="en-US" b="1" u="sng" dirty="0" smtClean="0"/>
              <a:t>placeholders</a:t>
            </a:r>
            <a:r>
              <a:rPr lang="en-US" dirty="0" smtClean="0"/>
              <a:t> (</a:t>
            </a:r>
            <a:r>
              <a:rPr lang="en-US" dirty="0" err="1" smtClean="0"/>
              <a:t>globals</a:t>
            </a:r>
            <a:r>
              <a:rPr lang="en-US" dirty="0" smtClean="0"/>
              <a:t>, </a:t>
            </a:r>
            <a:r>
              <a:rPr lang="en-US" dirty="0" err="1" smtClean="0"/>
              <a:t>libnames</a:t>
            </a:r>
            <a:r>
              <a:rPr lang="en-US" dirty="0" smtClean="0"/>
              <a:t>, etc.) for common locations ($CONFDATA, $TABLES, $CODE) </a:t>
            </a:r>
            <a:r>
              <a:rPr lang="en-US" sz="1800" dirty="0">
                <a:solidFill>
                  <a:schemeClr val="accent1"/>
                </a:solidFill>
              </a:rPr>
              <a:t>(Stata, </a:t>
            </a:r>
            <a:r>
              <a:rPr lang="en-US" sz="1800" dirty="0">
                <a:solidFill>
                  <a:schemeClr val="accent2"/>
                </a:solidFill>
              </a:rPr>
              <a:t>R</a:t>
            </a:r>
            <a:r>
              <a:rPr lang="en-US" sz="1800" dirty="0">
                <a:solidFill>
                  <a:schemeClr val="accent1"/>
                </a:solidFill>
              </a:rPr>
              <a:t>, </a:t>
            </a:r>
            <a:r>
              <a:rPr lang="en-US" sz="1800" dirty="0" smtClean="0">
                <a:solidFill>
                  <a:schemeClr val="accent6"/>
                </a:solidFill>
              </a:rPr>
              <a:t>Python, </a:t>
            </a:r>
            <a:r>
              <a:rPr lang="en-US" sz="1800" dirty="0" smtClean="0">
                <a:solidFill>
                  <a:schemeClr val="accent4"/>
                </a:solidFill>
              </a:rPr>
              <a:t>SAS</a:t>
            </a:r>
            <a:r>
              <a:rPr lang="en-US" sz="1800" dirty="0" smtClean="0">
                <a:solidFill>
                  <a:schemeClr val="accent1"/>
                </a:solidFill>
              </a:rPr>
              <a:t>)</a:t>
            </a:r>
            <a:endParaRPr lang="en-US" sz="1800" dirty="0">
              <a:solidFill>
                <a:schemeClr val="accent1"/>
              </a:solidFill>
            </a:endParaRPr>
          </a:p>
          <a:p>
            <a:r>
              <a:rPr lang="en-US" b="1" u="sng" dirty="0" smtClean="0"/>
              <a:t>Write out all tables, figures</a:t>
            </a:r>
            <a:r>
              <a:rPr lang="en-US" dirty="0" smtClean="0"/>
              <a:t>, and in-text numbers into separate files</a:t>
            </a:r>
          </a:p>
          <a:p>
            <a:endParaRPr lang="en-US" dirty="0"/>
          </a:p>
        </p:txBody>
      </p:sp>
      <p:sp>
        <p:nvSpPr>
          <p:cNvPr id="4" name="Content Placeholder 3"/>
          <p:cNvSpPr>
            <a:spLocks noGrp="1"/>
          </p:cNvSpPr>
          <p:nvPr>
            <p:ph sz="half" idx="2"/>
          </p:nvPr>
        </p:nvSpPr>
        <p:spPr/>
        <p:txBody>
          <a:bodyPr/>
          <a:lstStyle/>
          <a:p>
            <a:pPr marL="0" indent="0">
              <a:buNone/>
            </a:pPr>
            <a:r>
              <a:rPr lang="en-US" dirty="0" smtClean="0"/>
              <a:t>If you need to </a:t>
            </a:r>
            <a:r>
              <a:rPr lang="en-US" dirty="0" smtClean="0">
                <a:solidFill>
                  <a:srgbClr val="FF0000"/>
                </a:solidFill>
              </a:rPr>
              <a:t>manually</a:t>
            </a:r>
            <a:r>
              <a:rPr lang="en-US" dirty="0" smtClean="0"/>
              <a:t> modify the code to obtain a series of tables/figures/columns, you’re doing something wrong:</a:t>
            </a:r>
          </a:p>
          <a:p>
            <a:r>
              <a:rPr lang="en-US" dirty="0" smtClean="0"/>
              <a:t>Use </a:t>
            </a:r>
            <a:r>
              <a:rPr lang="en-US" b="1" dirty="0" smtClean="0">
                <a:solidFill>
                  <a:schemeClr val="accent2"/>
                </a:solidFill>
              </a:rPr>
              <a:t>functions</a:t>
            </a:r>
            <a:r>
              <a:rPr lang="en-US" b="1" dirty="0" smtClean="0"/>
              <a:t>, </a:t>
            </a:r>
            <a:r>
              <a:rPr lang="en-US" b="1" dirty="0" smtClean="0">
                <a:solidFill>
                  <a:schemeClr val="accent1"/>
                </a:solidFill>
              </a:rPr>
              <a:t>ado files, programs</a:t>
            </a:r>
            <a:r>
              <a:rPr lang="en-US" b="1" dirty="0" smtClean="0"/>
              <a:t>, </a:t>
            </a:r>
            <a:r>
              <a:rPr lang="en-US" b="1" dirty="0" smtClean="0">
                <a:solidFill>
                  <a:schemeClr val="accent4"/>
                </a:solidFill>
              </a:rPr>
              <a:t>macros</a:t>
            </a:r>
            <a:r>
              <a:rPr lang="en-US" b="1" dirty="0" smtClean="0"/>
              <a:t>, </a:t>
            </a:r>
            <a:r>
              <a:rPr lang="en-US" b="1" dirty="0" smtClean="0">
                <a:solidFill>
                  <a:schemeClr val="accent6"/>
                </a:solidFill>
              </a:rPr>
              <a:t>subroutines</a:t>
            </a:r>
          </a:p>
          <a:p>
            <a:r>
              <a:rPr lang="en-US" dirty="0" smtClean="0"/>
              <a:t>Use </a:t>
            </a:r>
            <a:r>
              <a:rPr lang="en-US" b="1" dirty="0" smtClean="0"/>
              <a:t>loops, parameters, parameter files </a:t>
            </a:r>
            <a:r>
              <a:rPr lang="en-US" dirty="0" smtClean="0"/>
              <a:t>to call those subroutines</a:t>
            </a:r>
            <a:endParaRPr lang="en-US" dirty="0"/>
          </a:p>
        </p:txBody>
      </p:sp>
    </p:spTree>
    <p:extLst>
      <p:ext uri="{BB962C8B-B14F-4D97-AF65-F5344CB8AC3E}">
        <p14:creationId xmlns:p14="http://schemas.microsoft.com/office/powerpoint/2010/main" val="41155866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tips from the “frequently gotten wrong” bin</a:t>
            </a:r>
            <a:endParaRPr lang="en-US" dirty="0"/>
          </a:p>
        </p:txBody>
      </p:sp>
      <p:sp>
        <p:nvSpPr>
          <p:cNvPr id="3" name="Content Placeholder 2"/>
          <p:cNvSpPr>
            <a:spLocks noGrp="1"/>
          </p:cNvSpPr>
          <p:nvPr>
            <p:ph sz="half" idx="1"/>
          </p:nvPr>
        </p:nvSpPr>
        <p:spPr/>
        <p:txBody>
          <a:bodyPr/>
          <a:lstStyle/>
          <a:p>
            <a:pPr marL="0" indent="0">
              <a:buNone/>
            </a:pPr>
            <a:r>
              <a:rPr lang="en-US" dirty="0" smtClean="0"/>
              <a:t>Cleanly </a:t>
            </a:r>
            <a:r>
              <a:rPr lang="en-US" b="1" u="sng" dirty="0" smtClean="0"/>
              <a:t>separate</a:t>
            </a:r>
          </a:p>
          <a:p>
            <a:r>
              <a:rPr lang="en-US" dirty="0" smtClean="0">
                <a:solidFill>
                  <a:schemeClr val="accent2"/>
                </a:solidFill>
              </a:rPr>
              <a:t>Confidential data </a:t>
            </a:r>
            <a:r>
              <a:rPr lang="en-US" dirty="0" smtClean="0"/>
              <a:t>and </a:t>
            </a:r>
            <a:r>
              <a:rPr lang="en-US" dirty="0" smtClean="0">
                <a:solidFill>
                  <a:schemeClr val="accent6"/>
                </a:solidFill>
              </a:rPr>
              <a:t>public use </a:t>
            </a:r>
            <a:r>
              <a:rPr lang="en-US" dirty="0" smtClean="0"/>
              <a:t>data</a:t>
            </a:r>
          </a:p>
          <a:p>
            <a:pPr lvl="1"/>
            <a:r>
              <a:rPr lang="en-US" dirty="0" smtClean="0"/>
              <a:t>You are going to have to provide copies of the public use data without compromising confidentiality</a:t>
            </a:r>
          </a:p>
          <a:p>
            <a:r>
              <a:rPr lang="en-US" dirty="0" smtClean="0">
                <a:solidFill>
                  <a:schemeClr val="accent2"/>
                </a:solidFill>
              </a:rPr>
              <a:t>Confidential parameters </a:t>
            </a:r>
            <a:r>
              <a:rPr lang="en-US" dirty="0" smtClean="0"/>
              <a:t>and the </a:t>
            </a:r>
            <a:r>
              <a:rPr lang="en-US" dirty="0" smtClean="0">
                <a:solidFill>
                  <a:schemeClr val="accent6"/>
                </a:solidFill>
              </a:rPr>
              <a:t>rest of the code</a:t>
            </a:r>
          </a:p>
          <a:p>
            <a:pPr lvl="1"/>
            <a:r>
              <a:rPr lang="en-US" dirty="0" smtClean="0"/>
              <a:t>Reduces need to redact programs</a:t>
            </a:r>
            <a:endParaRPr lang="en-US" dirty="0"/>
          </a:p>
        </p:txBody>
      </p:sp>
      <p:pic>
        <p:nvPicPr>
          <p:cNvPr id="5" name="Content Placeholder 4"/>
          <p:cNvPicPr>
            <a:picLocks noGrp="1" noChangeAspect="1"/>
          </p:cNvPicPr>
          <p:nvPr>
            <p:ph sz="half" idx="2"/>
          </p:nvPr>
        </p:nvPicPr>
        <p:blipFill>
          <a:blip r:embed="rId2"/>
          <a:stretch>
            <a:fillRect/>
          </a:stretch>
        </p:blipFill>
        <p:spPr>
          <a:xfrm>
            <a:off x="6921405" y="3439290"/>
            <a:ext cx="3683189" cy="1124008"/>
          </a:xfrm>
          <a:prstGeom prst="rect">
            <a:avLst/>
          </a:prstGeom>
          <a:ln>
            <a:solidFill>
              <a:schemeClr val="accent1">
                <a:shade val="50000"/>
              </a:schemeClr>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8379407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tips from the “frequently gotten wrong” bin</a:t>
            </a:r>
          </a:p>
        </p:txBody>
      </p:sp>
      <p:sp>
        <p:nvSpPr>
          <p:cNvPr id="3" name="Content Placeholder 2"/>
          <p:cNvSpPr>
            <a:spLocks noGrp="1"/>
          </p:cNvSpPr>
          <p:nvPr>
            <p:ph sz="half" idx="1"/>
          </p:nvPr>
        </p:nvSpPr>
        <p:spPr/>
        <p:txBody>
          <a:bodyPr/>
          <a:lstStyle/>
          <a:p>
            <a:pPr marL="0" indent="0">
              <a:buNone/>
            </a:pPr>
            <a:r>
              <a:rPr lang="en-US" dirty="0" smtClean="0"/>
              <a:t>Have “</a:t>
            </a:r>
            <a:r>
              <a:rPr lang="en-US" b="1" u="sng" dirty="0" smtClean="0"/>
              <a:t>computational empathy</a:t>
            </a:r>
            <a:r>
              <a:rPr lang="en-US" dirty="0" smtClean="0"/>
              <a:t>”</a:t>
            </a:r>
          </a:p>
          <a:p>
            <a:r>
              <a:rPr lang="en-US" dirty="0" smtClean="0"/>
              <a:t>Consider cross-platform </a:t>
            </a:r>
            <a:r>
              <a:rPr lang="en-US" dirty="0" err="1" smtClean="0"/>
              <a:t>programmng</a:t>
            </a:r>
            <a:r>
              <a:rPr lang="en-US" dirty="0" smtClean="0"/>
              <a:t> practices</a:t>
            </a:r>
          </a:p>
          <a:p>
            <a:r>
              <a:rPr lang="en-US" dirty="0" smtClean="0"/>
              <a:t>Consider that the replicator can learn from the process</a:t>
            </a:r>
          </a:p>
          <a:p>
            <a:pPr lvl="1"/>
            <a:r>
              <a:rPr lang="en-US" dirty="0" smtClean="0"/>
              <a:t>They probably don’t have the same knowledge</a:t>
            </a:r>
          </a:p>
          <a:p>
            <a:r>
              <a:rPr lang="en-US" dirty="0" smtClean="0"/>
              <a:t>Consider that the replicator might not have the same modules/packages/etc.</a:t>
            </a:r>
            <a:endParaRPr lang="en-US" dirty="0"/>
          </a:p>
        </p:txBody>
      </p:sp>
      <p:sp>
        <p:nvSpPr>
          <p:cNvPr id="4" name="Content Placeholder 3"/>
          <p:cNvSpPr>
            <a:spLocks noGrp="1"/>
          </p:cNvSpPr>
          <p:nvPr>
            <p:ph sz="half" idx="2"/>
          </p:nvPr>
        </p:nvSpPr>
        <p:spPr/>
        <p:txBody>
          <a:bodyPr/>
          <a:lstStyle/>
          <a:p>
            <a:endParaRPr lang="en-US" dirty="0" smtClean="0"/>
          </a:p>
          <a:p>
            <a:r>
              <a:rPr lang="en-US" dirty="0" smtClean="0"/>
              <a:t>Path and filenames:</a:t>
            </a:r>
          </a:p>
          <a:p>
            <a:pPr lvl="1"/>
            <a:r>
              <a:rPr lang="en-US" dirty="0" smtClean="0">
                <a:solidFill>
                  <a:schemeClr val="accent1"/>
                </a:solidFill>
              </a:rPr>
              <a:t>Stata: always use forward slashes, even on Windows</a:t>
            </a:r>
            <a:br>
              <a:rPr lang="en-US" dirty="0" smtClean="0">
                <a:solidFill>
                  <a:schemeClr val="accent1"/>
                </a:solidFill>
              </a:rPr>
            </a:br>
            <a:r>
              <a:rPr lang="en-US" sz="1800" b="1" dirty="0" smtClean="0">
                <a:solidFill>
                  <a:schemeClr val="accent1"/>
                </a:solidFill>
                <a:latin typeface="Source Code Pro" panose="020B0509030403020204" pitchFamily="49" charset="0"/>
                <a:ea typeface="Source Code Pro" panose="020B0509030403020204" pitchFamily="49" charset="0"/>
              </a:rPr>
              <a:t>use “$data/path/</a:t>
            </a:r>
            <a:r>
              <a:rPr lang="en-US" sz="1800" b="1" dirty="0" err="1" smtClean="0">
                <a:solidFill>
                  <a:schemeClr val="accent1"/>
                </a:solidFill>
                <a:latin typeface="Source Code Pro" panose="020B0509030403020204" pitchFamily="49" charset="0"/>
                <a:ea typeface="Source Code Pro" panose="020B0509030403020204" pitchFamily="49" charset="0"/>
              </a:rPr>
              <a:t>data.dta</a:t>
            </a:r>
            <a:r>
              <a:rPr lang="en-US" sz="1800" b="1" dirty="0" smtClean="0">
                <a:solidFill>
                  <a:schemeClr val="accent1"/>
                </a:solidFill>
                <a:latin typeface="Source Code Pro" panose="020B0509030403020204" pitchFamily="49" charset="0"/>
                <a:ea typeface="Source Code Pro" panose="020B0509030403020204" pitchFamily="49" charset="0"/>
              </a:rPr>
              <a:t>”</a:t>
            </a:r>
          </a:p>
          <a:p>
            <a:pPr lvl="1"/>
            <a:r>
              <a:rPr lang="en-US" dirty="0" smtClean="0">
                <a:solidFill>
                  <a:schemeClr val="accent2"/>
                </a:solidFill>
              </a:rPr>
              <a:t>R: use “</a:t>
            </a:r>
            <a:r>
              <a:rPr lang="en-US" sz="2000" dirty="0" err="1" smtClean="0">
                <a:solidFill>
                  <a:schemeClr val="accent2"/>
                </a:solidFill>
                <a:latin typeface="Source Code Pro" panose="020B0509030403020204" pitchFamily="49" charset="0"/>
                <a:ea typeface="Source Code Pro" panose="020B0509030403020204" pitchFamily="49" charset="0"/>
              </a:rPr>
              <a:t>file.path</a:t>
            </a:r>
            <a:r>
              <a:rPr lang="en-US" sz="2000" dirty="0" smtClean="0">
                <a:solidFill>
                  <a:schemeClr val="accent2"/>
                </a:solidFill>
                <a:latin typeface="Source Code Pro" panose="020B0509030403020204" pitchFamily="49" charset="0"/>
                <a:ea typeface="Source Code Pro" panose="020B0509030403020204" pitchFamily="49" charset="0"/>
              </a:rPr>
              <a:t>()</a:t>
            </a:r>
            <a:r>
              <a:rPr lang="en-US" dirty="0" smtClean="0">
                <a:solidFill>
                  <a:schemeClr val="accent2"/>
                </a:solidFill>
              </a:rPr>
              <a:t>”</a:t>
            </a:r>
            <a:br>
              <a:rPr lang="en-US" dirty="0" smtClean="0">
                <a:solidFill>
                  <a:schemeClr val="accent2"/>
                </a:solidFill>
              </a:rPr>
            </a:br>
            <a:r>
              <a:rPr lang="en-US" sz="1600" b="1" dirty="0" smtClean="0">
                <a:solidFill>
                  <a:schemeClr val="accent2"/>
                </a:solidFill>
                <a:latin typeface="Source Code Pro" panose="020B0509030403020204" pitchFamily="49" charset="0"/>
                <a:ea typeface="Source Code Pro" panose="020B0509030403020204" pitchFamily="49" charset="0"/>
              </a:rPr>
              <a:t>x &lt;- read(</a:t>
            </a:r>
            <a:r>
              <a:rPr lang="en-US" sz="1600" b="1" dirty="0" err="1" smtClean="0">
                <a:solidFill>
                  <a:schemeClr val="accent2"/>
                </a:solidFill>
                <a:latin typeface="Source Code Pro" panose="020B0509030403020204" pitchFamily="49" charset="0"/>
                <a:ea typeface="Source Code Pro" panose="020B0509030403020204" pitchFamily="49" charset="0"/>
              </a:rPr>
              <a:t>file.path</a:t>
            </a:r>
            <a:r>
              <a:rPr lang="en-US" sz="1600" b="1" dirty="0" smtClean="0">
                <a:solidFill>
                  <a:schemeClr val="accent2"/>
                </a:solidFill>
                <a:latin typeface="Source Code Pro" panose="020B0509030403020204" pitchFamily="49" charset="0"/>
                <a:ea typeface="Source Code Pro" panose="020B0509030403020204" pitchFamily="49" charset="0"/>
              </a:rPr>
              <a:t>(data,”</a:t>
            </a:r>
            <a:r>
              <a:rPr lang="en-US" sz="1600" b="1" dirty="0" err="1" smtClean="0">
                <a:solidFill>
                  <a:schemeClr val="accent2"/>
                </a:solidFill>
                <a:latin typeface="Source Code Pro" panose="020B0509030403020204" pitchFamily="49" charset="0"/>
                <a:ea typeface="Source Code Pro" panose="020B0509030403020204" pitchFamily="49" charset="0"/>
              </a:rPr>
              <a:t>data.dta</a:t>
            </a:r>
            <a:r>
              <a:rPr lang="en-US" sz="1600" b="1" dirty="0" smtClean="0">
                <a:solidFill>
                  <a:schemeClr val="accent2"/>
                </a:solidFill>
                <a:latin typeface="Source Code Pro" panose="020B0509030403020204" pitchFamily="49" charset="0"/>
                <a:ea typeface="Source Code Pro" panose="020B0509030403020204" pitchFamily="49" charset="0"/>
              </a:rPr>
              <a:t>”)</a:t>
            </a:r>
          </a:p>
          <a:p>
            <a:pPr lvl="1"/>
            <a:r>
              <a:rPr lang="en-US" dirty="0" smtClean="0">
                <a:solidFill>
                  <a:schemeClr val="accent4"/>
                </a:solidFill>
              </a:rPr>
              <a:t>SAS: use </a:t>
            </a:r>
            <a:r>
              <a:rPr lang="en-US" sz="2000" dirty="0" smtClean="0">
                <a:solidFill>
                  <a:schemeClr val="accent4"/>
                </a:solidFill>
                <a:latin typeface="Source Code Pro" panose="020B0509030403020204" pitchFamily="49" charset="0"/>
                <a:ea typeface="Source Code Pro" panose="020B0509030403020204" pitchFamily="49" charset="0"/>
              </a:rPr>
              <a:t>filename</a:t>
            </a:r>
            <a:r>
              <a:rPr lang="en-US" dirty="0" smtClean="0">
                <a:solidFill>
                  <a:schemeClr val="accent4"/>
                </a:solidFill>
              </a:rPr>
              <a:t> and </a:t>
            </a:r>
            <a:r>
              <a:rPr lang="en-US" sz="2000" dirty="0" err="1" smtClean="0">
                <a:solidFill>
                  <a:schemeClr val="accent4"/>
                </a:solidFill>
                <a:latin typeface="Source Code Pro" panose="020B0509030403020204" pitchFamily="49" charset="0"/>
                <a:ea typeface="Source Code Pro" panose="020B0509030403020204" pitchFamily="49" charset="0"/>
              </a:rPr>
              <a:t>libname</a:t>
            </a:r>
            <a:r>
              <a:rPr lang="en-US" dirty="0" smtClean="0">
                <a:solidFill>
                  <a:schemeClr val="accent4"/>
                </a:solidFill>
              </a:rPr>
              <a:t> to abstract</a:t>
            </a:r>
            <a:br>
              <a:rPr lang="en-US" dirty="0" smtClean="0">
                <a:solidFill>
                  <a:schemeClr val="accent4"/>
                </a:solidFill>
              </a:rPr>
            </a:br>
            <a:r>
              <a:rPr lang="en-US" sz="2000" b="1" dirty="0" smtClean="0">
                <a:solidFill>
                  <a:schemeClr val="accent4"/>
                </a:solidFill>
                <a:latin typeface="Source Code Pro" panose="020B0509030403020204" pitchFamily="49" charset="0"/>
                <a:ea typeface="Source Code Pro" panose="020B0509030403020204" pitchFamily="49" charset="0"/>
              </a:rPr>
              <a:t>data DATALIB.step1;</a:t>
            </a:r>
            <a:br>
              <a:rPr lang="en-US" sz="2000" b="1" dirty="0" smtClean="0">
                <a:solidFill>
                  <a:schemeClr val="accent4"/>
                </a:solidFill>
                <a:latin typeface="Source Code Pro" panose="020B0509030403020204" pitchFamily="49" charset="0"/>
                <a:ea typeface="Source Code Pro" panose="020B0509030403020204" pitchFamily="49" charset="0"/>
              </a:rPr>
            </a:br>
            <a:r>
              <a:rPr lang="en-US" sz="2000" b="1" dirty="0" smtClean="0">
                <a:solidFill>
                  <a:schemeClr val="accent4"/>
                </a:solidFill>
                <a:latin typeface="Source Code Pro" panose="020B0509030403020204" pitchFamily="49" charset="0"/>
                <a:ea typeface="Source Code Pro" panose="020B0509030403020204" pitchFamily="49" charset="0"/>
              </a:rPr>
              <a:t>set CONFLIB.slid_1996;</a:t>
            </a:r>
            <a:endParaRPr lang="en-US" sz="2000" b="1" dirty="0">
              <a:solidFill>
                <a:schemeClr val="accent1"/>
              </a:solidFill>
              <a:latin typeface="Source Code Pro" panose="020B0509030403020204" pitchFamily="49" charset="0"/>
              <a:ea typeface="Source Code Pro" panose="020B0509030403020204" pitchFamily="49" charset="0"/>
            </a:endParaRPr>
          </a:p>
          <a:p>
            <a:pPr lvl="1"/>
            <a:endParaRPr lang="en-US" dirty="0"/>
          </a:p>
        </p:txBody>
      </p:sp>
    </p:spTree>
    <p:extLst>
      <p:ext uri="{BB962C8B-B14F-4D97-AF65-F5344CB8AC3E}">
        <p14:creationId xmlns:p14="http://schemas.microsoft.com/office/powerpoint/2010/main" val="24901184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examples</a:t>
            </a:r>
            <a:endParaRPr lang="en-US" dirty="0"/>
          </a:p>
        </p:txBody>
      </p:sp>
      <p:sp>
        <p:nvSpPr>
          <p:cNvPr id="3" name="Content Placeholder 2"/>
          <p:cNvSpPr>
            <a:spLocks noGrp="1"/>
          </p:cNvSpPr>
          <p:nvPr>
            <p:ph sz="half" idx="1"/>
          </p:nvPr>
        </p:nvSpPr>
        <p:spPr/>
        <p:txBody>
          <a:bodyPr/>
          <a:lstStyle/>
          <a:p>
            <a:r>
              <a:rPr lang="en-US" dirty="0" err="1" smtClean="0"/>
              <a:t>Matlab</a:t>
            </a:r>
            <a:r>
              <a:rPr lang="en-US" dirty="0" smtClean="0"/>
              <a:t>-based simulation</a:t>
            </a:r>
          </a:p>
          <a:p>
            <a:r>
              <a:rPr lang="en-US" dirty="0" smtClean="0"/>
              <a:t>Real example, 10 figures, 4 panels each</a:t>
            </a:r>
            <a:endParaRPr lang="en-US" dirty="0"/>
          </a:p>
        </p:txBody>
      </p:sp>
      <p:sp>
        <p:nvSpPr>
          <p:cNvPr id="4" name="Content Placeholder 3"/>
          <p:cNvSpPr>
            <a:spLocks noGrp="1"/>
          </p:cNvSpPr>
          <p:nvPr>
            <p:ph sz="half" idx="2"/>
          </p:nvPr>
        </p:nvSpPr>
        <p:spPr/>
        <p:txBody>
          <a:bodyPr/>
          <a:lstStyle/>
          <a:p>
            <a:r>
              <a:rPr lang="en-US" dirty="0" smtClean="0">
                <a:solidFill>
                  <a:schemeClr val="accent5"/>
                </a:solidFill>
              </a:rPr>
              <a:t>For Figure 5a, comment line 52, uncomment line 151, run the code, then copy the figure into your document.</a:t>
            </a:r>
          </a:p>
          <a:p>
            <a:r>
              <a:rPr lang="en-US" dirty="0" smtClean="0">
                <a:solidFill>
                  <a:schemeClr val="accent5"/>
                </a:solidFill>
              </a:rPr>
              <a:t>For Figure 5b, comment line 151 again, leave line 52 commented, and change the parameter on line 75 to “3”</a:t>
            </a:r>
          </a:p>
          <a:p>
            <a:r>
              <a:rPr lang="en-US" dirty="0" smtClean="0">
                <a:solidFill>
                  <a:schemeClr val="accent5"/>
                </a:solidFill>
              </a:rPr>
              <a:t>…. </a:t>
            </a:r>
            <a:endParaRPr lang="en-US" dirty="0">
              <a:solidFill>
                <a:schemeClr val="accent5"/>
              </a:solidFill>
            </a:endParaRPr>
          </a:p>
        </p:txBody>
      </p:sp>
    </p:spTree>
    <p:extLst>
      <p:ext uri="{BB962C8B-B14F-4D97-AF65-F5344CB8AC3E}">
        <p14:creationId xmlns:p14="http://schemas.microsoft.com/office/powerpoint/2010/main" val="42272954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examples</a:t>
            </a:r>
            <a:endParaRPr lang="en-US" dirty="0"/>
          </a:p>
        </p:txBody>
      </p:sp>
      <p:sp>
        <p:nvSpPr>
          <p:cNvPr id="3" name="Content Placeholder 2"/>
          <p:cNvSpPr>
            <a:spLocks noGrp="1"/>
          </p:cNvSpPr>
          <p:nvPr>
            <p:ph sz="half" idx="1"/>
          </p:nvPr>
        </p:nvSpPr>
        <p:spPr/>
        <p:txBody>
          <a:bodyPr/>
          <a:lstStyle/>
          <a:p>
            <a:r>
              <a:rPr lang="en-US" dirty="0" smtClean="0"/>
              <a:t>Stata-based estimation</a:t>
            </a:r>
          </a:p>
          <a:p>
            <a:r>
              <a:rPr lang="en-US" dirty="0" smtClean="0"/>
              <a:t>4 variants</a:t>
            </a:r>
            <a:endParaRPr lang="en-US" dirty="0"/>
          </a:p>
        </p:txBody>
      </p:sp>
      <p:sp>
        <p:nvSpPr>
          <p:cNvPr id="4" name="Content Placeholder 3"/>
          <p:cNvSpPr>
            <a:spLocks noGrp="1"/>
          </p:cNvSpPr>
          <p:nvPr>
            <p:ph sz="half" idx="2"/>
          </p:nvPr>
        </p:nvSpPr>
        <p:spPr/>
        <p:txBody>
          <a:bodyPr/>
          <a:lstStyle/>
          <a:p>
            <a:r>
              <a:rPr lang="en-US" dirty="0" smtClean="0">
                <a:solidFill>
                  <a:schemeClr val="accent5"/>
                </a:solidFill>
              </a:rPr>
              <a:t>Run the data creation programs, then copy the data to Folder A</a:t>
            </a:r>
          </a:p>
          <a:p>
            <a:r>
              <a:rPr lang="en-US" dirty="0" smtClean="0">
                <a:solidFill>
                  <a:schemeClr val="accent5"/>
                </a:solidFill>
              </a:rPr>
              <a:t>Copy programs “b.do” and “c.do” from Folder A to Folder B, but modify “c.do” on line 20</a:t>
            </a:r>
          </a:p>
          <a:p>
            <a:r>
              <a:rPr lang="en-US" dirty="0" smtClean="0">
                <a:solidFill>
                  <a:schemeClr val="accent5"/>
                </a:solidFill>
              </a:rPr>
              <a:t>Once done, convert the output from “d.do” to a </a:t>
            </a:r>
            <a:r>
              <a:rPr lang="en-US" dirty="0" err="1" smtClean="0">
                <a:solidFill>
                  <a:schemeClr val="accent5"/>
                </a:solidFill>
              </a:rPr>
              <a:t>Matlab</a:t>
            </a:r>
            <a:r>
              <a:rPr lang="en-US" dirty="0" smtClean="0">
                <a:solidFill>
                  <a:schemeClr val="accent5"/>
                </a:solidFill>
              </a:rPr>
              <a:t> file, and run the simulation in Folder B/C</a:t>
            </a:r>
          </a:p>
          <a:p>
            <a:r>
              <a:rPr lang="en-US" dirty="0" smtClean="0">
                <a:solidFill>
                  <a:schemeClr val="accent5"/>
                </a:solidFill>
              </a:rPr>
              <a:t>…. </a:t>
            </a:r>
            <a:endParaRPr lang="en-US" dirty="0">
              <a:solidFill>
                <a:schemeClr val="accent5"/>
              </a:solidFill>
            </a:endParaRPr>
          </a:p>
        </p:txBody>
      </p:sp>
    </p:spTree>
    <p:extLst>
      <p:ext uri="{BB962C8B-B14F-4D97-AF65-F5344CB8AC3E}">
        <p14:creationId xmlns:p14="http://schemas.microsoft.com/office/powerpoint/2010/main" val="35096987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setup</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1 program to prepare the setup</a:t>
            </a:r>
          </a:p>
          <a:p>
            <a:pPr lvl="1"/>
            <a:r>
              <a:rPr lang="en-US" dirty="0" smtClean="0"/>
              <a:t>Installs all packages</a:t>
            </a:r>
          </a:p>
          <a:p>
            <a:pPr lvl="1"/>
            <a:r>
              <a:rPr lang="en-US" dirty="0" smtClean="0"/>
              <a:t>Creates all directories</a:t>
            </a:r>
          </a:p>
          <a:p>
            <a:r>
              <a:rPr lang="en-US" dirty="0" smtClean="0"/>
              <a:t>1 program (or a very small number) that creates the rest</a:t>
            </a:r>
          </a:p>
          <a:p>
            <a:pPr lvl="1"/>
            <a:r>
              <a:rPr lang="en-US" dirty="0" smtClean="0"/>
              <a:t>Possibly with macros/ ado files/ subroutines</a:t>
            </a:r>
          </a:p>
          <a:p>
            <a:pPr lvl="1"/>
            <a:r>
              <a:rPr lang="en-US" dirty="0" smtClean="0"/>
              <a:t>Possibly with parameter files that might differ per directory</a:t>
            </a:r>
          </a:p>
          <a:p>
            <a:r>
              <a:rPr lang="en-US" dirty="0" smtClean="0"/>
              <a:t>All tables and figures are output programmatically</a:t>
            </a:r>
            <a:endParaRPr lang="en-US" dirty="0"/>
          </a:p>
        </p:txBody>
      </p:sp>
      <p:sp>
        <p:nvSpPr>
          <p:cNvPr id="4" name="Content Placeholder 3"/>
          <p:cNvSpPr>
            <a:spLocks noGrp="1"/>
          </p:cNvSpPr>
          <p:nvPr>
            <p:ph sz="half" idx="2"/>
          </p:nvPr>
        </p:nvSpPr>
        <p:spPr/>
        <p:txBody>
          <a:bodyPr>
            <a:normAutofit lnSpcReduction="10000"/>
          </a:bodyPr>
          <a:lstStyle/>
          <a:p>
            <a:r>
              <a:rPr lang="en-US" dirty="0" smtClean="0">
                <a:solidFill>
                  <a:schemeClr val="accent6">
                    <a:lumMod val="50000"/>
                  </a:schemeClr>
                </a:solidFill>
              </a:rPr>
              <a:t>Setting up can be done in all languages</a:t>
            </a:r>
          </a:p>
          <a:p>
            <a:pPr lvl="1"/>
            <a:r>
              <a:rPr lang="en-US" dirty="0" err="1" smtClean="0">
                <a:solidFill>
                  <a:schemeClr val="accent6">
                    <a:lumMod val="50000"/>
                  </a:schemeClr>
                </a:solidFill>
              </a:rPr>
              <a:t>Matlab</a:t>
            </a:r>
            <a:r>
              <a:rPr lang="en-US" dirty="0" smtClean="0">
                <a:solidFill>
                  <a:schemeClr val="accent6">
                    <a:lumMod val="50000"/>
                  </a:schemeClr>
                </a:solidFill>
              </a:rPr>
              <a:t>, Stata, R, Python, Fortran</a:t>
            </a:r>
          </a:p>
          <a:p>
            <a:r>
              <a:rPr lang="en-US" dirty="0" smtClean="0">
                <a:solidFill>
                  <a:schemeClr val="accent6">
                    <a:lumMod val="50000"/>
                  </a:schemeClr>
                </a:solidFill>
              </a:rPr>
              <a:t>Subroutines exist in all languages</a:t>
            </a:r>
          </a:p>
          <a:p>
            <a:pPr lvl="1"/>
            <a:r>
              <a:rPr lang="en-US" dirty="0" smtClean="0">
                <a:solidFill>
                  <a:schemeClr val="accent6">
                    <a:lumMod val="50000"/>
                  </a:schemeClr>
                </a:solidFill>
              </a:rPr>
              <a:t>You might need to learn how!</a:t>
            </a:r>
          </a:p>
          <a:p>
            <a:r>
              <a:rPr lang="en-US" dirty="0" smtClean="0">
                <a:solidFill>
                  <a:schemeClr val="accent6">
                    <a:lumMod val="50000"/>
                  </a:schemeClr>
                </a:solidFill>
              </a:rPr>
              <a:t>Ability to output figures and tables (Excel, </a:t>
            </a:r>
            <a:r>
              <a:rPr lang="en-US" dirty="0" err="1" smtClean="0">
                <a:solidFill>
                  <a:schemeClr val="accent6">
                    <a:lumMod val="50000"/>
                  </a:schemeClr>
                </a:solidFill>
              </a:rPr>
              <a:t>LaTeX</a:t>
            </a:r>
            <a:r>
              <a:rPr lang="en-US" dirty="0" smtClean="0">
                <a:solidFill>
                  <a:schemeClr val="accent6">
                    <a:lumMod val="50000"/>
                  </a:schemeClr>
                </a:solidFill>
              </a:rPr>
              <a:t>) exist in all languages</a:t>
            </a:r>
            <a:endParaRPr lang="en-US" dirty="0">
              <a:solidFill>
                <a:schemeClr val="accent6">
                  <a:lumMod val="50000"/>
                </a:schemeClr>
              </a:solidFill>
            </a:endParaRPr>
          </a:p>
        </p:txBody>
      </p:sp>
    </p:spTree>
    <p:extLst>
      <p:ext uri="{BB962C8B-B14F-4D97-AF65-F5344CB8AC3E}">
        <p14:creationId xmlns:p14="http://schemas.microsoft.com/office/powerpoint/2010/main" val="5618020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4154984"/>
          </a:xfrm>
          <a:prstGeom prst="rect">
            <a:avLst/>
          </a:prstGeom>
          <a:noFill/>
        </p:spPr>
        <p:txBody>
          <a:bodyPr wrap="square" rtlCol="0">
            <a:spAutoFit/>
          </a:bodyPr>
          <a:lstStyle/>
          <a:p>
            <a:pPr algn="ctr"/>
            <a:r>
              <a:rPr lang="en-US" sz="8800" dirty="0" smtClean="0">
                <a:solidFill>
                  <a:schemeClr val="bg1"/>
                </a:solidFill>
              </a:rPr>
              <a:t>Preparing Replication Package</a:t>
            </a:r>
            <a:endParaRPr lang="en-US" dirty="0">
              <a:solidFill>
                <a:schemeClr val="bg1"/>
              </a:solidFill>
            </a:endParaRPr>
          </a:p>
        </p:txBody>
      </p:sp>
    </p:spTree>
    <p:extLst>
      <p:ext uri="{BB962C8B-B14F-4D97-AF65-F5344CB8AC3E}">
        <p14:creationId xmlns:p14="http://schemas.microsoft.com/office/powerpoint/2010/main" val="3478139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4154984"/>
          </a:xfrm>
          <a:prstGeom prst="rect">
            <a:avLst/>
          </a:prstGeom>
          <a:noFill/>
        </p:spPr>
        <p:txBody>
          <a:bodyPr wrap="square" rtlCol="0">
            <a:spAutoFit/>
          </a:bodyPr>
          <a:lstStyle/>
          <a:p>
            <a:pPr algn="ctr"/>
            <a:r>
              <a:rPr lang="en-US" sz="8800" dirty="0" err="1" smtClean="0">
                <a:solidFill>
                  <a:schemeClr val="bg1"/>
                </a:solidFill>
              </a:rPr>
              <a:t>Reproduciblity</a:t>
            </a:r>
            <a:r>
              <a:rPr lang="en-US" sz="8800" dirty="0" smtClean="0">
                <a:solidFill>
                  <a:schemeClr val="bg1"/>
                </a:solidFill>
              </a:rPr>
              <a:t> checks:</a:t>
            </a:r>
          </a:p>
          <a:p>
            <a:pPr algn="ctr"/>
            <a:r>
              <a:rPr lang="en-US" sz="8800" dirty="0" smtClean="0">
                <a:solidFill>
                  <a:schemeClr val="bg1"/>
                </a:solidFill>
              </a:rPr>
              <a:t>The Process</a:t>
            </a:r>
            <a:endParaRPr lang="en-US" dirty="0">
              <a:solidFill>
                <a:schemeClr val="bg1"/>
              </a:solidFill>
            </a:endParaRPr>
          </a:p>
        </p:txBody>
      </p:sp>
    </p:spTree>
    <p:extLst>
      <p:ext uri="{BB962C8B-B14F-4D97-AF65-F5344CB8AC3E}">
        <p14:creationId xmlns:p14="http://schemas.microsoft.com/office/powerpoint/2010/main" val="3663536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Follow the steps</a:t>
            </a:r>
            <a:endParaRPr lang="en-US" dirty="0"/>
          </a:p>
        </p:txBody>
      </p:sp>
      <p:pic>
        <p:nvPicPr>
          <p:cNvPr id="7" name="Content Placeholder 6"/>
          <p:cNvPicPr>
            <a:picLocks noGrp="1" noChangeAspect="1"/>
          </p:cNvPicPr>
          <p:nvPr>
            <p:ph idx="1"/>
          </p:nvPr>
        </p:nvPicPr>
        <p:blipFill>
          <a:blip r:embed="rId2"/>
          <a:stretch>
            <a:fillRect/>
          </a:stretch>
        </p:blipFill>
        <p:spPr>
          <a:xfrm>
            <a:off x="2532436" y="1847850"/>
            <a:ext cx="7127127" cy="4351338"/>
          </a:xfrm>
          <a:prstGeom prst="rect">
            <a:avLst/>
          </a:prstGeom>
          <a:ln w="38100">
            <a:solidFill>
              <a:schemeClr val="tx1"/>
            </a:solidFill>
          </a:ln>
        </p:spPr>
      </p:pic>
      <p:sp>
        <p:nvSpPr>
          <p:cNvPr id="8" name="Rectangle 7"/>
          <p:cNvSpPr/>
          <p:nvPr/>
        </p:nvSpPr>
        <p:spPr>
          <a:xfrm>
            <a:off x="3048000" y="6356350"/>
            <a:ext cx="8290560" cy="369332"/>
          </a:xfrm>
          <a:prstGeom prst="rect">
            <a:avLst/>
          </a:prstGeom>
        </p:spPr>
        <p:txBody>
          <a:bodyPr wrap="square">
            <a:spAutoFit/>
          </a:bodyPr>
          <a:lstStyle/>
          <a:p>
            <a:r>
              <a:rPr lang="en-US" dirty="0">
                <a:hlinkClick r:id="rId3"/>
              </a:rPr>
              <a:t>https://</a:t>
            </a:r>
            <a:r>
              <a:rPr lang="en-US" dirty="0" smtClean="0">
                <a:hlinkClick r:id="rId3"/>
              </a:rPr>
              <a:t>aeadataeditor.github.io/aea-de-guidance/step-by-step.html</a:t>
            </a:r>
            <a:r>
              <a:rPr lang="en-US" dirty="0" smtClean="0"/>
              <a:t> </a:t>
            </a:r>
            <a:endParaRPr lang="en-US" dirty="0"/>
          </a:p>
        </p:txBody>
      </p:sp>
    </p:spTree>
    <p:extLst>
      <p:ext uri="{BB962C8B-B14F-4D97-AF65-F5344CB8AC3E}">
        <p14:creationId xmlns:p14="http://schemas.microsoft.com/office/powerpoint/2010/main" val="4895820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t>
            </a:r>
            <a:r>
              <a:rPr lang="en-US" dirty="0" smtClean="0"/>
              <a:t>test </a:t>
            </a:r>
            <a:r>
              <a:rPr lang="en-US" dirty="0" smtClean="0"/>
              <a:t>the replication package</a:t>
            </a:r>
            <a:endParaRPr lang="en-US" dirty="0"/>
          </a:p>
        </p:txBody>
      </p:sp>
      <p:sp>
        <p:nvSpPr>
          <p:cNvPr id="3" name="Content Placeholder 2"/>
          <p:cNvSpPr>
            <a:spLocks noGrp="1"/>
          </p:cNvSpPr>
          <p:nvPr>
            <p:ph sz="half" idx="1"/>
          </p:nvPr>
        </p:nvSpPr>
        <p:spPr/>
        <p:txBody>
          <a:bodyPr/>
          <a:lstStyle/>
          <a:p>
            <a:r>
              <a:rPr lang="en-US" dirty="0" smtClean="0"/>
              <a:t>README</a:t>
            </a:r>
          </a:p>
          <a:p>
            <a:r>
              <a:rPr lang="en-US" dirty="0" smtClean="0"/>
              <a:t>Full package of all programs, data you intend to provide</a:t>
            </a:r>
          </a:p>
          <a:p>
            <a:r>
              <a:rPr lang="en-US" dirty="0" smtClean="0"/>
              <a:t>ZIP it up</a:t>
            </a:r>
            <a:endParaRPr lang="en-US" dirty="0"/>
          </a:p>
        </p:txBody>
      </p:sp>
      <p:sp>
        <p:nvSpPr>
          <p:cNvPr id="4" name="Content Placeholder 3"/>
          <p:cNvSpPr>
            <a:spLocks noGrp="1"/>
          </p:cNvSpPr>
          <p:nvPr>
            <p:ph sz="half" idx="2"/>
          </p:nvPr>
        </p:nvSpPr>
        <p:spPr/>
        <p:txBody>
          <a:bodyPr/>
          <a:lstStyle/>
          <a:p>
            <a:r>
              <a:rPr lang="en-US" dirty="0" smtClean="0"/>
              <a:t>Now ask an </a:t>
            </a:r>
            <a:r>
              <a:rPr lang="en-US" dirty="0" smtClean="0">
                <a:solidFill>
                  <a:schemeClr val="accent5"/>
                </a:solidFill>
              </a:rPr>
              <a:t>RA/ colleague/ friend/ grandma/ daughter </a:t>
            </a:r>
            <a:r>
              <a:rPr lang="en-US" dirty="0" smtClean="0"/>
              <a:t>not previously involved to</a:t>
            </a:r>
          </a:p>
          <a:p>
            <a:pPr lvl="1"/>
            <a:r>
              <a:rPr lang="en-US" dirty="0" smtClean="0">
                <a:solidFill>
                  <a:schemeClr val="accent6"/>
                </a:solidFill>
              </a:rPr>
              <a:t>Download the package</a:t>
            </a:r>
          </a:p>
          <a:p>
            <a:pPr lvl="1"/>
            <a:r>
              <a:rPr lang="en-US" dirty="0" smtClean="0">
                <a:solidFill>
                  <a:schemeClr val="accent6"/>
                </a:solidFill>
              </a:rPr>
              <a:t>Follow the instructions in the README </a:t>
            </a:r>
            <a:r>
              <a:rPr lang="en-US" dirty="0" smtClean="0">
                <a:solidFill>
                  <a:srgbClr val="C00000"/>
                </a:solidFill>
              </a:rPr>
              <a:t>without talking to you</a:t>
            </a:r>
            <a:r>
              <a:rPr lang="en-US" dirty="0" smtClean="0">
                <a:solidFill>
                  <a:schemeClr val="accent6"/>
                </a:solidFill>
              </a:rPr>
              <a:t>!</a:t>
            </a:r>
          </a:p>
          <a:p>
            <a:pPr lvl="1"/>
            <a:r>
              <a:rPr lang="en-US" dirty="0" smtClean="0">
                <a:solidFill>
                  <a:schemeClr val="accent6"/>
                </a:solidFill>
              </a:rPr>
              <a:t>Compare the results to the paper</a:t>
            </a:r>
          </a:p>
          <a:p>
            <a:pPr lvl="1"/>
            <a:endParaRPr lang="en-US" dirty="0">
              <a:solidFill>
                <a:schemeClr val="accent6"/>
              </a:solidFill>
            </a:endParaRPr>
          </a:p>
        </p:txBody>
      </p:sp>
    </p:spTree>
    <p:extLst>
      <p:ext uri="{BB962C8B-B14F-4D97-AF65-F5344CB8AC3E}">
        <p14:creationId xmlns:p14="http://schemas.microsoft.com/office/powerpoint/2010/main" val="19554383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prepare the replication package</a:t>
            </a:r>
            <a:endParaRPr lang="en-US" dirty="0"/>
          </a:p>
        </p:txBody>
      </p:sp>
      <p:sp>
        <p:nvSpPr>
          <p:cNvPr id="3" name="Content Placeholder 2"/>
          <p:cNvSpPr>
            <a:spLocks noGrp="1"/>
          </p:cNvSpPr>
          <p:nvPr>
            <p:ph sz="half" idx="1"/>
          </p:nvPr>
        </p:nvSpPr>
        <p:spPr/>
        <p:txBody>
          <a:bodyPr/>
          <a:lstStyle/>
          <a:p>
            <a:r>
              <a:rPr lang="en-US" dirty="0" smtClean="0"/>
              <a:t>README</a:t>
            </a:r>
          </a:p>
          <a:p>
            <a:r>
              <a:rPr lang="en-US" dirty="0" smtClean="0"/>
              <a:t>Full package of all programs, data you intend to provide</a:t>
            </a:r>
          </a:p>
          <a:p>
            <a:r>
              <a:rPr lang="en-US" dirty="0" smtClean="0"/>
              <a:t>ZIP it up</a:t>
            </a:r>
            <a:endParaRPr lang="en-US" dirty="0"/>
          </a:p>
        </p:txBody>
      </p:sp>
      <p:sp>
        <p:nvSpPr>
          <p:cNvPr id="4" name="Content Placeholder 3"/>
          <p:cNvSpPr>
            <a:spLocks noGrp="1"/>
          </p:cNvSpPr>
          <p:nvPr>
            <p:ph sz="half" idx="2"/>
          </p:nvPr>
        </p:nvSpPr>
        <p:spPr/>
        <p:txBody>
          <a:bodyPr/>
          <a:lstStyle/>
          <a:p>
            <a:r>
              <a:rPr lang="en-US" dirty="0" smtClean="0"/>
              <a:t>Now ask an </a:t>
            </a:r>
            <a:r>
              <a:rPr lang="en-US" dirty="0" smtClean="0">
                <a:solidFill>
                  <a:schemeClr val="accent5"/>
                </a:solidFill>
              </a:rPr>
              <a:t>RA/ colleague/ friend/ grandma/ daughter </a:t>
            </a:r>
            <a:r>
              <a:rPr lang="en-US" dirty="0" smtClean="0"/>
              <a:t>not previously involved to</a:t>
            </a:r>
          </a:p>
          <a:p>
            <a:pPr lvl="1"/>
            <a:r>
              <a:rPr lang="en-US" dirty="0" smtClean="0">
                <a:solidFill>
                  <a:schemeClr val="accent6"/>
                </a:solidFill>
              </a:rPr>
              <a:t>Download the package</a:t>
            </a:r>
          </a:p>
          <a:p>
            <a:pPr lvl="1"/>
            <a:r>
              <a:rPr lang="en-US" dirty="0" smtClean="0">
                <a:solidFill>
                  <a:schemeClr val="accent6"/>
                </a:solidFill>
              </a:rPr>
              <a:t>Follow the instructions in the README </a:t>
            </a:r>
            <a:r>
              <a:rPr lang="en-US" dirty="0" smtClean="0">
                <a:solidFill>
                  <a:srgbClr val="C00000"/>
                </a:solidFill>
              </a:rPr>
              <a:t>without talking to you</a:t>
            </a:r>
            <a:r>
              <a:rPr lang="en-US" dirty="0" smtClean="0">
                <a:solidFill>
                  <a:schemeClr val="accent6"/>
                </a:solidFill>
              </a:rPr>
              <a:t>!</a:t>
            </a:r>
          </a:p>
          <a:p>
            <a:pPr lvl="1"/>
            <a:r>
              <a:rPr lang="en-US" dirty="0" smtClean="0">
                <a:solidFill>
                  <a:schemeClr val="accent6"/>
                </a:solidFill>
              </a:rPr>
              <a:t>Compare the results to the paper</a:t>
            </a:r>
          </a:p>
          <a:p>
            <a:pPr lvl="1"/>
            <a:endParaRPr lang="en-US" dirty="0">
              <a:solidFill>
                <a:schemeClr val="accent6"/>
              </a:solidFill>
            </a:endParaRPr>
          </a:p>
        </p:txBody>
      </p:sp>
      <p:pic>
        <p:nvPicPr>
          <p:cNvPr id="8" name="Picture 7"/>
          <p:cNvPicPr>
            <a:picLocks noChangeAspect="1"/>
          </p:cNvPicPr>
          <p:nvPr/>
        </p:nvPicPr>
        <p:blipFill>
          <a:blip r:embed="rId2"/>
          <a:stretch>
            <a:fillRect/>
          </a:stretch>
        </p:blipFill>
        <p:spPr>
          <a:xfrm>
            <a:off x="2215771" y="2164004"/>
            <a:ext cx="7608058" cy="4147896"/>
          </a:xfrm>
          <a:prstGeom prst="rect">
            <a:avLst/>
          </a:prstGeom>
          <a:ln w="25400">
            <a:solidFill>
              <a:schemeClr val="tx1"/>
            </a:solidFill>
          </a:ln>
          <a:effectLst>
            <a:outerShdw blurRad="50800" dist="38100" dir="2700000" algn="tl" rotWithShape="0">
              <a:prstClr val="black">
                <a:alpha val="40000"/>
              </a:prstClr>
            </a:outerShdw>
          </a:effectLst>
        </p:spPr>
      </p:pic>
      <p:sp>
        <p:nvSpPr>
          <p:cNvPr id="9" name="TextBox 8"/>
          <p:cNvSpPr txBox="1"/>
          <p:nvPr/>
        </p:nvSpPr>
        <p:spPr>
          <a:xfrm>
            <a:off x="3429000" y="6330676"/>
            <a:ext cx="5974308" cy="369332"/>
          </a:xfrm>
          <a:prstGeom prst="rect">
            <a:avLst/>
          </a:prstGeom>
          <a:noFill/>
        </p:spPr>
        <p:txBody>
          <a:bodyPr wrap="square" rtlCol="0">
            <a:spAutoFit/>
          </a:bodyPr>
          <a:lstStyle/>
          <a:p>
            <a:r>
              <a:rPr lang="en-US" dirty="0">
                <a:hlinkClick r:id="rId3"/>
              </a:rPr>
              <a:t>https://</a:t>
            </a:r>
            <a:r>
              <a:rPr lang="en-US" dirty="0" smtClean="0">
                <a:hlinkClick r:id="rId3"/>
              </a:rPr>
              <a:t>www.aeaweb.org/journals/data/policy-third-party</a:t>
            </a:r>
            <a:r>
              <a:rPr lang="en-US" dirty="0" smtClean="0"/>
              <a:t> </a:t>
            </a:r>
            <a:endParaRPr lang="en-US" dirty="0"/>
          </a:p>
        </p:txBody>
      </p:sp>
    </p:spTree>
    <p:extLst>
      <p:ext uri="{BB962C8B-B14F-4D97-AF65-F5344CB8AC3E}">
        <p14:creationId xmlns:p14="http://schemas.microsoft.com/office/powerpoint/2010/main" val="33273380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 follow the steps to upload</a:t>
            </a:r>
            <a:endParaRPr lang="en-US" dirty="0"/>
          </a:p>
        </p:txBody>
      </p:sp>
      <p:sp>
        <p:nvSpPr>
          <p:cNvPr id="3" name="Content Placeholder 2"/>
          <p:cNvSpPr>
            <a:spLocks noGrp="1"/>
          </p:cNvSpPr>
          <p:nvPr>
            <p:ph sz="half" idx="1"/>
          </p:nvPr>
        </p:nvSpPr>
        <p:spPr/>
        <p:txBody>
          <a:bodyPr/>
          <a:lstStyle/>
          <a:p>
            <a:r>
              <a:rPr lang="en-US" dirty="0" smtClean="0"/>
              <a:t>No ZIP file *upload* - use the “Import from Zip.”</a:t>
            </a:r>
          </a:p>
          <a:p>
            <a:r>
              <a:rPr lang="en-US" dirty="0" smtClean="0"/>
              <a:t>When revising, do not create new deposit – re-use existing project.</a:t>
            </a:r>
            <a:endParaRPr lang="en-US" dirty="0"/>
          </a:p>
        </p:txBody>
      </p:sp>
      <p:pic>
        <p:nvPicPr>
          <p:cNvPr id="5" name="Content Placeholder 4"/>
          <p:cNvPicPr>
            <a:picLocks noGrp="1" noChangeAspect="1"/>
          </p:cNvPicPr>
          <p:nvPr>
            <p:ph sz="half" idx="2"/>
          </p:nvPr>
        </p:nvPicPr>
        <p:blipFill>
          <a:blip r:embed="rId2"/>
          <a:stretch>
            <a:fillRect/>
          </a:stretch>
        </p:blipFill>
        <p:spPr>
          <a:xfrm>
            <a:off x="6172199" y="1690688"/>
            <a:ext cx="5181600" cy="2466665"/>
          </a:xfrm>
          <a:prstGeom prst="rect">
            <a:avLst/>
          </a:prstGeom>
        </p:spPr>
      </p:pic>
      <p:sp>
        <p:nvSpPr>
          <p:cNvPr id="6" name="Rectangle 5"/>
          <p:cNvSpPr/>
          <p:nvPr/>
        </p:nvSpPr>
        <p:spPr>
          <a:xfrm>
            <a:off x="2979761" y="5807631"/>
            <a:ext cx="7460776" cy="369332"/>
          </a:xfrm>
          <a:prstGeom prst="rect">
            <a:avLst/>
          </a:prstGeom>
        </p:spPr>
        <p:txBody>
          <a:bodyPr wrap="square">
            <a:spAutoFit/>
          </a:bodyPr>
          <a:lstStyle/>
          <a:p>
            <a:r>
              <a:rPr lang="en-US" dirty="0">
                <a:hlinkClick r:id="rId3"/>
              </a:rPr>
              <a:t>https://</a:t>
            </a:r>
            <a:r>
              <a:rPr lang="en-US" dirty="0" smtClean="0">
                <a:hlinkClick r:id="rId3"/>
              </a:rPr>
              <a:t>aeadataeditor.github.io/aea-de-guidance/data-deposit-aea.html</a:t>
            </a:r>
            <a:r>
              <a:rPr lang="en-US" dirty="0" smtClean="0"/>
              <a:t> </a:t>
            </a:r>
            <a:endParaRPr lang="en-US" dirty="0"/>
          </a:p>
        </p:txBody>
      </p:sp>
    </p:spTree>
    <p:extLst>
      <p:ext uri="{BB962C8B-B14F-4D97-AF65-F5344CB8AC3E}">
        <p14:creationId xmlns:p14="http://schemas.microsoft.com/office/powerpoint/2010/main" val="13038428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197100" y="1384300"/>
            <a:ext cx="7717573" cy="2800767"/>
          </a:xfrm>
          <a:prstGeom prst="rect">
            <a:avLst/>
          </a:prstGeom>
          <a:noFill/>
        </p:spPr>
        <p:txBody>
          <a:bodyPr wrap="square" rtlCol="0">
            <a:spAutoFit/>
          </a:bodyPr>
          <a:lstStyle/>
          <a:p>
            <a:pPr algn="ctr"/>
            <a:r>
              <a:rPr lang="en-US" sz="8800" dirty="0" smtClean="0">
                <a:solidFill>
                  <a:schemeClr val="bg1"/>
                </a:solidFill>
              </a:rPr>
              <a:t>The role for  </a:t>
            </a:r>
            <a:r>
              <a:rPr lang="en-US" sz="8800" dirty="0">
                <a:solidFill>
                  <a:schemeClr val="bg1"/>
                </a:solidFill>
              </a:rPr>
              <a:t>journals</a:t>
            </a:r>
            <a:endParaRPr lang="en-US" dirty="0">
              <a:solidFill>
                <a:schemeClr val="bg1"/>
              </a:solidFill>
            </a:endParaRPr>
          </a:p>
        </p:txBody>
      </p:sp>
    </p:spTree>
    <p:extLst>
      <p:ext uri="{BB962C8B-B14F-4D97-AF65-F5344CB8AC3E}">
        <p14:creationId xmlns:p14="http://schemas.microsoft.com/office/powerpoint/2010/main" val="11420088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Transportability</a:t>
            </a:r>
          </a:p>
        </p:txBody>
      </p:sp>
      <p:sp>
        <p:nvSpPr>
          <p:cNvPr id="3" name="Content Placeholder 2"/>
          <p:cNvSpPr>
            <a:spLocks noGrp="1"/>
          </p:cNvSpPr>
          <p:nvPr>
            <p:ph idx="1"/>
          </p:nvPr>
        </p:nvSpPr>
        <p:spPr>
          <a:xfrm>
            <a:off x="838200" y="2578099"/>
            <a:ext cx="10515600" cy="3598863"/>
          </a:xfrm>
        </p:spPr>
        <p:txBody>
          <a:bodyPr>
            <a:normAutofit/>
          </a:bodyPr>
          <a:lstStyle/>
          <a:p>
            <a:pPr marL="0" indent="0" algn="ctr">
              <a:buNone/>
            </a:pPr>
            <a:r>
              <a:rPr lang="en-US" sz="4800" dirty="0"/>
              <a:t>Any standards, tools, methods: must be transportable across journals (no custom solutions)</a:t>
            </a:r>
          </a:p>
        </p:txBody>
      </p:sp>
    </p:spTree>
    <p:extLst>
      <p:ext uri="{BB962C8B-B14F-4D97-AF65-F5344CB8AC3E}">
        <p14:creationId xmlns:p14="http://schemas.microsoft.com/office/powerpoint/2010/main" val="38202396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science “guild”</a:t>
            </a:r>
          </a:p>
        </p:txBody>
      </p:sp>
      <p:pic>
        <p:nvPicPr>
          <p:cNvPr id="4" name="Content Placeholder 3"/>
          <p:cNvPicPr>
            <a:picLocks noGrp="1" noChangeAspect="1"/>
          </p:cNvPicPr>
          <p:nvPr>
            <p:ph sz="half" idx="1"/>
          </p:nvPr>
        </p:nvPicPr>
        <p:blipFill>
          <a:blip r:embed="rId2"/>
          <a:stretch>
            <a:fillRect/>
          </a:stretch>
        </p:blipFill>
        <p:spPr>
          <a:xfrm>
            <a:off x="838200" y="2061134"/>
            <a:ext cx="5181600" cy="3880320"/>
          </a:xfrm>
          <a:prstGeom prst="rect">
            <a:avLst/>
          </a:prstGeom>
        </p:spPr>
      </p:pic>
      <p:sp>
        <p:nvSpPr>
          <p:cNvPr id="5" name="Content Placeholder 4"/>
          <p:cNvSpPr>
            <a:spLocks noGrp="1"/>
          </p:cNvSpPr>
          <p:nvPr>
            <p:ph sz="half" idx="2"/>
          </p:nvPr>
        </p:nvSpPr>
        <p:spPr>
          <a:xfrm>
            <a:off x="6172200" y="2273299"/>
            <a:ext cx="5181600" cy="3903663"/>
          </a:xfrm>
        </p:spPr>
        <p:txBody>
          <a:bodyPr>
            <a:normAutofit/>
          </a:bodyPr>
          <a:lstStyle/>
          <a:p>
            <a:pPr marL="0" indent="0" algn="ctr">
              <a:buNone/>
            </a:pPr>
            <a:r>
              <a:rPr lang="en-US" sz="4400" dirty="0">
                <a:hlinkClick r:id="rId3"/>
              </a:rPr>
              <a:t>https://</a:t>
            </a:r>
            <a:br>
              <a:rPr lang="en-US" sz="4400" dirty="0">
                <a:hlinkClick r:id="rId3"/>
              </a:rPr>
            </a:br>
            <a:r>
              <a:rPr lang="en-US" sz="4400" dirty="0">
                <a:hlinkClick r:id="rId3"/>
              </a:rPr>
              <a:t>social-science</a:t>
            </a:r>
            <a:br>
              <a:rPr lang="en-US" sz="4400" dirty="0">
                <a:hlinkClick r:id="rId3"/>
              </a:rPr>
            </a:br>
            <a:r>
              <a:rPr lang="en-US" sz="4400" dirty="0">
                <a:hlinkClick r:id="rId3"/>
              </a:rPr>
              <a:t>-data-editors.</a:t>
            </a:r>
            <a:br>
              <a:rPr lang="en-US" sz="4400" dirty="0">
                <a:hlinkClick r:id="rId3"/>
              </a:rPr>
            </a:br>
            <a:r>
              <a:rPr lang="en-US" sz="4400" dirty="0">
                <a:hlinkClick r:id="rId3"/>
              </a:rPr>
              <a:t>github.io/</a:t>
            </a:r>
            <a:br>
              <a:rPr lang="en-US" sz="4400" dirty="0">
                <a:hlinkClick r:id="rId3"/>
              </a:rPr>
            </a:br>
            <a:r>
              <a:rPr lang="en-US" sz="4400" dirty="0">
                <a:hlinkClick r:id="rId3"/>
              </a:rPr>
              <a:t>guidance/</a:t>
            </a:r>
            <a:endParaRPr lang="en-US" sz="4400" dirty="0"/>
          </a:p>
        </p:txBody>
      </p:sp>
      <p:pic>
        <p:nvPicPr>
          <p:cNvPr id="7" name="Picture 6"/>
          <p:cNvPicPr>
            <a:picLocks noChangeAspect="1"/>
          </p:cNvPicPr>
          <p:nvPr/>
        </p:nvPicPr>
        <p:blipFill>
          <a:blip r:embed="rId4"/>
          <a:stretch>
            <a:fillRect/>
          </a:stretch>
        </p:blipFill>
        <p:spPr>
          <a:xfrm>
            <a:off x="6613236" y="365702"/>
            <a:ext cx="4740563" cy="169543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963" y="2061133"/>
            <a:ext cx="5902710" cy="3990565"/>
          </a:xfrm>
          <a:prstGeom prst="rect">
            <a:avLst/>
          </a:prstGeom>
        </p:spPr>
      </p:pic>
    </p:spTree>
    <p:extLst>
      <p:ext uri="{BB962C8B-B14F-4D97-AF65-F5344CB8AC3E}">
        <p14:creationId xmlns:p14="http://schemas.microsoft.com/office/powerpoint/2010/main" val="417459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1446550"/>
          </a:xfrm>
          <a:prstGeom prst="rect">
            <a:avLst/>
          </a:prstGeom>
          <a:noFill/>
        </p:spPr>
        <p:txBody>
          <a:bodyPr wrap="square" rtlCol="0">
            <a:spAutoFit/>
          </a:bodyPr>
          <a:lstStyle/>
          <a:p>
            <a:pPr algn="ctr"/>
            <a:r>
              <a:rPr lang="en-US" sz="8800" dirty="0" smtClean="0">
                <a:solidFill>
                  <a:schemeClr val="bg1"/>
                </a:solidFill>
              </a:rPr>
              <a:t>Thank you</a:t>
            </a:r>
            <a:endParaRPr lang="en-US" dirty="0">
              <a:solidFill>
                <a:schemeClr val="bg1"/>
              </a:solidFill>
            </a:endParaRPr>
          </a:p>
        </p:txBody>
      </p:sp>
    </p:spTree>
    <p:extLst>
      <p:ext uri="{BB962C8B-B14F-4D97-AF65-F5344CB8AC3E}">
        <p14:creationId xmlns:p14="http://schemas.microsoft.com/office/powerpoint/2010/main" val="173178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CBF9-945C-AC4F-9904-6BB5D9ED8925}"/>
              </a:ext>
            </a:extLst>
          </p:cNvPr>
          <p:cNvSpPr>
            <a:spLocks noGrp="1"/>
          </p:cNvSpPr>
          <p:nvPr>
            <p:ph type="title"/>
          </p:nvPr>
        </p:nvSpPr>
        <p:spPr/>
        <p:txBody>
          <a:bodyPr/>
          <a:lstStyle/>
          <a:p>
            <a:r>
              <a:rPr lang="en-US" dirty="0"/>
              <a:t>Some resources</a:t>
            </a:r>
          </a:p>
        </p:txBody>
      </p:sp>
      <p:sp>
        <p:nvSpPr>
          <p:cNvPr id="3" name="Content Placeholder 2">
            <a:extLst>
              <a:ext uri="{FF2B5EF4-FFF2-40B4-BE49-F238E27FC236}">
                <a16:creationId xmlns:a16="http://schemas.microsoft.com/office/drawing/2014/main" id="{B9245957-D01A-BF49-BAB0-6B930B2DC2CC}"/>
              </a:ext>
            </a:extLst>
          </p:cNvPr>
          <p:cNvSpPr>
            <a:spLocks noGrp="1"/>
          </p:cNvSpPr>
          <p:nvPr>
            <p:ph idx="1"/>
          </p:nvPr>
        </p:nvSpPr>
        <p:spPr/>
        <p:txBody>
          <a:bodyPr/>
          <a:lstStyle/>
          <a:p>
            <a:r>
              <a:rPr lang="en-US" dirty="0">
                <a:hlinkClick r:id="rId2"/>
              </a:rPr>
              <a:t>https://social-science-data-editors.github.io/guidance/</a:t>
            </a:r>
            <a:r>
              <a:rPr lang="en-US" dirty="0"/>
              <a:t> </a:t>
            </a:r>
          </a:p>
          <a:p>
            <a:r>
              <a:rPr lang="en-US" dirty="0">
                <a:hlinkClick r:id="rId3"/>
              </a:rPr>
              <a:t>https://aeadataeditor.github.io/aea-de-guidance/</a:t>
            </a:r>
            <a:endParaRPr lang="en-US" dirty="0"/>
          </a:p>
          <a:p>
            <a:pPr lvl="1"/>
            <a:r>
              <a:rPr lang="en-US" b="1" dirty="0">
                <a:hlinkClick r:id="rId4"/>
              </a:rPr>
              <a:t>template README</a:t>
            </a:r>
            <a:r>
              <a:rPr lang="en-US" dirty="0"/>
              <a:t> </a:t>
            </a:r>
          </a:p>
          <a:p>
            <a:pPr lvl="1"/>
            <a:r>
              <a:rPr lang="en-US" dirty="0">
                <a:hlinkClick r:id="rId5"/>
              </a:rPr>
              <a:t>discussion of licensing</a:t>
            </a:r>
            <a:endParaRPr lang="en-US" dirty="0"/>
          </a:p>
          <a:p>
            <a:pPr lvl="1"/>
            <a:r>
              <a:rPr lang="en-US" dirty="0">
                <a:hlinkClick r:id="rId6"/>
              </a:rPr>
              <a:t>data citation guidance</a:t>
            </a:r>
            <a:endParaRPr lang="en-US" dirty="0"/>
          </a:p>
          <a:p>
            <a:pPr lvl="1"/>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6E97958D-F905-FA47-B11A-5F6EBCECBE49}"/>
              </a:ext>
            </a:extLst>
          </p:cNvPr>
          <p:cNvPicPr>
            <a:picLocks noChangeAspect="1"/>
          </p:cNvPicPr>
          <p:nvPr/>
        </p:nvPicPr>
        <p:blipFill>
          <a:blip r:embed="rId7"/>
          <a:stretch>
            <a:fillRect/>
          </a:stretch>
        </p:blipFill>
        <p:spPr>
          <a:xfrm>
            <a:off x="9259390" y="1605695"/>
            <a:ext cx="1915885" cy="685204"/>
          </a:xfrm>
          <a:prstGeom prst="rect">
            <a:avLst/>
          </a:prstGeom>
        </p:spPr>
      </p:pic>
      <p:pic>
        <p:nvPicPr>
          <p:cNvPr id="5" name="Picture 4">
            <a:extLst>
              <a:ext uri="{FF2B5EF4-FFF2-40B4-BE49-F238E27FC236}">
                <a16:creationId xmlns:a16="http://schemas.microsoft.com/office/drawing/2014/main" id="{DF2AA0D5-F1E5-E849-B719-A59C9640D71A}"/>
              </a:ext>
            </a:extLst>
          </p:cNvPr>
          <p:cNvPicPr>
            <a:picLocks noChangeAspect="1"/>
          </p:cNvPicPr>
          <p:nvPr/>
        </p:nvPicPr>
        <p:blipFill>
          <a:blip r:embed="rId8"/>
          <a:stretch>
            <a:fillRect/>
          </a:stretch>
        </p:blipFill>
        <p:spPr>
          <a:xfrm>
            <a:off x="8833757" y="2290899"/>
            <a:ext cx="1546860" cy="524730"/>
          </a:xfrm>
          <a:prstGeom prst="rect">
            <a:avLst/>
          </a:prstGeom>
        </p:spPr>
      </p:pic>
    </p:spTree>
    <p:extLst>
      <p:ext uri="{BB962C8B-B14F-4D97-AF65-F5344CB8AC3E}">
        <p14:creationId xmlns:p14="http://schemas.microsoft.com/office/powerpoint/2010/main" val="28999244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8159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20043" y="2581438"/>
            <a:ext cx="2737673" cy="369332"/>
          </a:xfrm>
          <a:prstGeom prst="rect">
            <a:avLst/>
          </a:prstGeom>
          <a:noFill/>
        </p:spPr>
        <p:txBody>
          <a:bodyPr wrap="none" rtlCol="0">
            <a:spAutoFit/>
          </a:bodyPr>
          <a:lstStyle/>
          <a:p>
            <a:r>
              <a:rPr lang="en-US" dirty="0" smtClean="0"/>
              <a:t>Can we access all the data?</a:t>
            </a:r>
            <a:endParaRPr lang="en-US" dirty="0"/>
          </a:p>
        </p:txBody>
      </p:sp>
      <p:sp>
        <p:nvSpPr>
          <p:cNvPr id="24" name="Flowchart: Internal Storage 23"/>
          <p:cNvSpPr/>
          <p:nvPr/>
        </p:nvSpPr>
        <p:spPr>
          <a:xfrm>
            <a:off x="786580" y="757085"/>
            <a:ext cx="1641987" cy="924232"/>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Request  for evaluation</a:t>
            </a:r>
            <a:endParaRPr lang="en-US" dirty="0"/>
          </a:p>
        </p:txBody>
      </p:sp>
      <p:sp>
        <p:nvSpPr>
          <p:cNvPr id="25" name="Flowchart: Document 24"/>
          <p:cNvSpPr/>
          <p:nvPr/>
        </p:nvSpPr>
        <p:spPr>
          <a:xfrm>
            <a:off x="9144001" y="571028"/>
            <a:ext cx="1966451" cy="12963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on</a:t>
            </a:r>
          </a:p>
          <a:p>
            <a:pPr algn="ctr"/>
            <a:r>
              <a:rPr lang="en-US" dirty="0"/>
              <a:t>p</a:t>
            </a:r>
            <a:r>
              <a:rPr lang="en-US" dirty="0" smtClean="0"/>
              <a:t>rovenance and data citations</a:t>
            </a:r>
            <a:endParaRPr lang="en-US" dirty="0"/>
          </a:p>
        </p:txBody>
      </p:sp>
      <p:sp>
        <p:nvSpPr>
          <p:cNvPr id="26" name="Flowchart: Process 25"/>
          <p:cNvSpPr/>
          <p:nvPr/>
        </p:nvSpPr>
        <p:spPr>
          <a:xfrm>
            <a:off x="3254478" y="571027"/>
            <a:ext cx="1927123" cy="12963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citation and provenance analysis</a:t>
            </a:r>
            <a:endParaRPr lang="en-US" dirty="0"/>
          </a:p>
        </p:txBody>
      </p:sp>
      <p:sp>
        <p:nvSpPr>
          <p:cNvPr id="27" name="Flowchart: Decision 26"/>
          <p:cNvSpPr/>
          <p:nvPr/>
        </p:nvSpPr>
        <p:spPr>
          <a:xfrm>
            <a:off x="3357716" y="2397771"/>
            <a:ext cx="1720645" cy="786581"/>
          </a:xfrm>
          <a:prstGeom prst="flowChartDecisi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Decision 27"/>
          <p:cNvSpPr/>
          <p:nvPr/>
        </p:nvSpPr>
        <p:spPr>
          <a:xfrm>
            <a:off x="3357716" y="3664834"/>
            <a:ext cx="1720645" cy="786581"/>
          </a:xfrm>
          <a:prstGeom prst="flowChartDecisi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241752" y="3664834"/>
            <a:ext cx="2115964" cy="646331"/>
          </a:xfrm>
          <a:prstGeom prst="rect">
            <a:avLst/>
          </a:prstGeom>
          <a:noFill/>
        </p:spPr>
        <p:txBody>
          <a:bodyPr wrap="none" rtlCol="0">
            <a:spAutoFit/>
          </a:bodyPr>
          <a:lstStyle/>
          <a:p>
            <a:r>
              <a:rPr lang="en-US" dirty="0" smtClean="0"/>
              <a:t>Do we know how/</a:t>
            </a:r>
          </a:p>
          <a:p>
            <a:r>
              <a:rPr lang="en-US" dirty="0" smtClean="0"/>
              <a:t>somebody who can?</a:t>
            </a:r>
            <a:endParaRPr lang="en-US" dirty="0"/>
          </a:p>
        </p:txBody>
      </p:sp>
      <p:sp>
        <p:nvSpPr>
          <p:cNvPr id="30" name="Flowchart: Process 29"/>
          <p:cNvSpPr/>
          <p:nvPr/>
        </p:nvSpPr>
        <p:spPr>
          <a:xfrm>
            <a:off x="5869247" y="2293882"/>
            <a:ext cx="1946787" cy="99435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Conduct reproducibility check</a:t>
            </a:r>
            <a:endParaRPr lang="en-US" dirty="0"/>
          </a:p>
        </p:txBody>
      </p:sp>
      <p:sp>
        <p:nvSpPr>
          <p:cNvPr id="31" name="Flowchart: Process 30"/>
          <p:cNvSpPr/>
          <p:nvPr/>
        </p:nvSpPr>
        <p:spPr>
          <a:xfrm>
            <a:off x="3244644" y="5513555"/>
            <a:ext cx="1946787" cy="994358"/>
          </a:xfrm>
          <a:prstGeom prst="flowChartProces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Conduct</a:t>
            </a:r>
          </a:p>
          <a:p>
            <a:pPr algn="ctr"/>
            <a:r>
              <a:rPr lang="en-US" dirty="0" smtClean="0"/>
              <a:t>Code</a:t>
            </a:r>
          </a:p>
          <a:p>
            <a:pPr algn="ctr"/>
            <a:r>
              <a:rPr lang="en-US" dirty="0" smtClean="0"/>
              <a:t>check</a:t>
            </a:r>
            <a:endParaRPr lang="en-US" dirty="0"/>
          </a:p>
        </p:txBody>
      </p:sp>
      <p:sp>
        <p:nvSpPr>
          <p:cNvPr id="35" name="Flowchart: Document 34"/>
          <p:cNvSpPr/>
          <p:nvPr/>
        </p:nvSpPr>
        <p:spPr>
          <a:xfrm>
            <a:off x="9144001" y="2142887"/>
            <a:ext cx="1966451" cy="1296348"/>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on</a:t>
            </a:r>
          </a:p>
          <a:p>
            <a:pPr algn="ctr"/>
            <a:r>
              <a:rPr lang="en-US" dirty="0" smtClean="0"/>
              <a:t>computational reproducibility</a:t>
            </a:r>
            <a:endParaRPr lang="en-US" dirty="0"/>
          </a:p>
        </p:txBody>
      </p:sp>
      <p:sp>
        <p:nvSpPr>
          <p:cNvPr id="36" name="Flowchart: Document 35"/>
          <p:cNvSpPr/>
          <p:nvPr/>
        </p:nvSpPr>
        <p:spPr>
          <a:xfrm>
            <a:off x="9144001" y="5521437"/>
            <a:ext cx="1966451" cy="1072403"/>
          </a:xfrm>
          <a:prstGeom prst="flowChartDocumen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on</a:t>
            </a:r>
          </a:p>
          <a:p>
            <a:pPr algn="ctr"/>
            <a:r>
              <a:rPr lang="en-US" dirty="0" smtClean="0"/>
              <a:t>potential reproducibility</a:t>
            </a:r>
            <a:endParaRPr lang="en-US" dirty="0"/>
          </a:p>
        </p:txBody>
      </p:sp>
      <p:cxnSp>
        <p:nvCxnSpPr>
          <p:cNvPr id="39" name="Straight Arrow Connector 38"/>
          <p:cNvCxnSpPr>
            <a:stCxn id="24" idx="3"/>
            <a:endCxn id="26" idx="1"/>
          </p:cNvCxnSpPr>
          <p:nvPr/>
        </p:nvCxnSpPr>
        <p:spPr>
          <a:xfrm>
            <a:off x="2428567" y="1219201"/>
            <a:ext cx="82591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6" idx="2"/>
            <a:endCxn id="27" idx="0"/>
          </p:cNvCxnSpPr>
          <p:nvPr/>
        </p:nvCxnSpPr>
        <p:spPr>
          <a:xfrm flipH="1">
            <a:off x="4218039" y="1867375"/>
            <a:ext cx="1" cy="53039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2"/>
            <a:endCxn id="28" idx="0"/>
          </p:cNvCxnSpPr>
          <p:nvPr/>
        </p:nvCxnSpPr>
        <p:spPr>
          <a:xfrm>
            <a:off x="4218039" y="3184352"/>
            <a:ext cx="0" cy="48048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8" idx="2"/>
            <a:endCxn id="31" idx="0"/>
          </p:cNvCxnSpPr>
          <p:nvPr/>
        </p:nvCxnSpPr>
        <p:spPr>
          <a:xfrm flipH="1">
            <a:off x="4218038" y="4451415"/>
            <a:ext cx="1" cy="106214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7" idx="3"/>
            <a:endCxn id="30" idx="1"/>
          </p:cNvCxnSpPr>
          <p:nvPr/>
        </p:nvCxnSpPr>
        <p:spPr>
          <a:xfrm flipV="1">
            <a:off x="5078361" y="2791061"/>
            <a:ext cx="790886"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8" idx="3"/>
            <a:endCxn id="92" idx="1"/>
          </p:cNvCxnSpPr>
          <p:nvPr/>
        </p:nvCxnSpPr>
        <p:spPr>
          <a:xfrm flipV="1">
            <a:off x="5078361" y="4053644"/>
            <a:ext cx="395319" cy="44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0" idx="3"/>
            <a:endCxn id="35" idx="1"/>
          </p:cNvCxnSpPr>
          <p:nvPr/>
        </p:nvCxnSpPr>
        <p:spPr>
          <a:xfrm>
            <a:off x="7816034" y="2791061"/>
            <a:ext cx="1327967" cy="0"/>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6" idx="3"/>
            <a:endCxn id="25" idx="1"/>
          </p:cNvCxnSpPr>
          <p:nvPr/>
        </p:nvCxnSpPr>
        <p:spPr>
          <a:xfrm>
            <a:off x="5181601" y="1219201"/>
            <a:ext cx="3962400" cy="1"/>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0" name="Flowchart: Process 89"/>
          <p:cNvSpPr/>
          <p:nvPr/>
        </p:nvSpPr>
        <p:spPr>
          <a:xfrm>
            <a:off x="5561656" y="3915515"/>
            <a:ext cx="4798141" cy="1450389"/>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91" idx="3"/>
            <a:endCxn id="35" idx="3"/>
          </p:cNvCxnSpPr>
          <p:nvPr/>
        </p:nvCxnSpPr>
        <p:spPr>
          <a:xfrm flipV="1">
            <a:off x="9927588" y="2791061"/>
            <a:ext cx="1182864" cy="1849648"/>
          </a:xfrm>
          <a:prstGeom prst="bentConnector3">
            <a:avLst>
              <a:gd name="adj1" fmla="val 145953"/>
            </a:avLst>
          </a:prstGeom>
          <a:ln w="57150">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1" name="Flowchart: Process 90"/>
          <p:cNvSpPr/>
          <p:nvPr/>
        </p:nvSpPr>
        <p:spPr>
          <a:xfrm>
            <a:off x="7980801" y="4143530"/>
            <a:ext cx="1946787" cy="99435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Conducts reproducibility check</a:t>
            </a:r>
            <a:endParaRPr lang="en-US" dirty="0"/>
          </a:p>
        </p:txBody>
      </p:sp>
      <p:sp>
        <p:nvSpPr>
          <p:cNvPr id="92" name="Flowchart: Process 91"/>
          <p:cNvSpPr/>
          <p:nvPr/>
        </p:nvSpPr>
        <p:spPr>
          <a:xfrm>
            <a:off x="5473680" y="3720027"/>
            <a:ext cx="2001520" cy="667233"/>
          </a:xfrm>
          <a:prstGeom prst="flowChart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Contact</a:t>
            </a:r>
          </a:p>
          <a:p>
            <a:pPr algn="ctr"/>
            <a:r>
              <a:rPr lang="en-US" dirty="0" smtClean="0"/>
              <a:t>third party</a:t>
            </a:r>
            <a:endParaRPr lang="en-US" dirty="0"/>
          </a:p>
        </p:txBody>
      </p:sp>
      <p:cxnSp>
        <p:nvCxnSpPr>
          <p:cNvPr id="93" name="Elbow Connector 92"/>
          <p:cNvCxnSpPr>
            <a:stCxn id="92" idx="2"/>
            <a:endCxn id="91" idx="1"/>
          </p:cNvCxnSpPr>
          <p:nvPr/>
        </p:nvCxnSpPr>
        <p:spPr>
          <a:xfrm rot="16200000" flipH="1">
            <a:off x="7100896" y="3760803"/>
            <a:ext cx="253449" cy="1506361"/>
          </a:xfrm>
          <a:prstGeom prst="bentConnector2">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31" idx="3"/>
            <a:endCxn id="36" idx="1"/>
          </p:cNvCxnSpPr>
          <p:nvPr/>
        </p:nvCxnSpPr>
        <p:spPr>
          <a:xfrm>
            <a:off x="5191431" y="6010734"/>
            <a:ext cx="3952570" cy="46905"/>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762463" y="3169702"/>
            <a:ext cx="455574" cy="369332"/>
          </a:xfrm>
          <a:prstGeom prst="rect">
            <a:avLst/>
          </a:prstGeom>
          <a:noFill/>
        </p:spPr>
        <p:txBody>
          <a:bodyPr wrap="none" rtlCol="0">
            <a:spAutoFit/>
          </a:bodyPr>
          <a:lstStyle/>
          <a:p>
            <a:r>
              <a:rPr lang="en-US" dirty="0" smtClean="0"/>
              <a:t>No</a:t>
            </a:r>
            <a:endParaRPr lang="en-US" dirty="0"/>
          </a:p>
        </p:txBody>
      </p:sp>
      <p:sp>
        <p:nvSpPr>
          <p:cNvPr id="32" name="TextBox 31"/>
          <p:cNvSpPr txBox="1"/>
          <p:nvPr/>
        </p:nvSpPr>
        <p:spPr>
          <a:xfrm>
            <a:off x="3776934" y="4682558"/>
            <a:ext cx="455574" cy="369332"/>
          </a:xfrm>
          <a:prstGeom prst="rect">
            <a:avLst/>
          </a:prstGeom>
          <a:noFill/>
        </p:spPr>
        <p:txBody>
          <a:bodyPr wrap="none" rtlCol="0">
            <a:spAutoFit/>
          </a:bodyPr>
          <a:lstStyle/>
          <a:p>
            <a:r>
              <a:rPr lang="en-US" dirty="0" smtClean="0"/>
              <a:t>No</a:t>
            </a:r>
            <a:endParaRPr lang="en-US" dirty="0"/>
          </a:p>
        </p:txBody>
      </p:sp>
      <p:sp>
        <p:nvSpPr>
          <p:cNvPr id="33" name="TextBox 32"/>
          <p:cNvSpPr txBox="1"/>
          <p:nvPr/>
        </p:nvSpPr>
        <p:spPr>
          <a:xfrm>
            <a:off x="5048233" y="3634596"/>
            <a:ext cx="485518" cy="369332"/>
          </a:xfrm>
          <a:prstGeom prst="rect">
            <a:avLst/>
          </a:prstGeom>
          <a:noFill/>
        </p:spPr>
        <p:txBody>
          <a:bodyPr wrap="none" rtlCol="0">
            <a:spAutoFit/>
          </a:bodyPr>
          <a:lstStyle/>
          <a:p>
            <a:r>
              <a:rPr lang="en-US" dirty="0" smtClean="0"/>
              <a:t>Yes</a:t>
            </a:r>
            <a:endParaRPr lang="en-US" dirty="0"/>
          </a:p>
        </p:txBody>
      </p:sp>
    </p:spTree>
    <p:extLst>
      <p:ext uri="{BB962C8B-B14F-4D97-AF65-F5344CB8AC3E}">
        <p14:creationId xmlns:p14="http://schemas.microsoft.com/office/powerpoint/2010/main" val="12462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wipe(left)">
                                      <p:cBhvr>
                                        <p:cTn id="25" dur="500"/>
                                        <p:tgtEl>
                                          <p:spTgt spid="108"/>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left)">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9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9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1" grpId="0" animBg="1"/>
      <p:bldP spid="36" grpId="0" animBg="1"/>
      <p:bldP spid="90" grpId="0" animBg="1"/>
      <p:bldP spid="91" grpId="0" animBg="1"/>
      <p:bldP spid="92" grpId="0" animBg="1"/>
      <p:bldP spid="2" grpId="0"/>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lowchart: Document 31"/>
          <p:cNvSpPr/>
          <p:nvPr/>
        </p:nvSpPr>
        <p:spPr>
          <a:xfrm>
            <a:off x="9143997" y="4341348"/>
            <a:ext cx="1966451" cy="1552125"/>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Summary indicator of reproducibility</a:t>
            </a:r>
            <a:endParaRPr lang="en-US" dirty="0">
              <a:solidFill>
                <a:schemeClr val="tx1"/>
              </a:solidFill>
            </a:endParaRPr>
          </a:p>
        </p:txBody>
      </p:sp>
      <p:sp>
        <p:nvSpPr>
          <p:cNvPr id="24" name="Flowchart: Internal Storage 23"/>
          <p:cNvSpPr/>
          <p:nvPr/>
        </p:nvSpPr>
        <p:spPr>
          <a:xfrm>
            <a:off x="786580" y="757085"/>
            <a:ext cx="1641987" cy="924232"/>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Request  for evaluation</a:t>
            </a:r>
            <a:endParaRPr lang="en-US" dirty="0"/>
          </a:p>
        </p:txBody>
      </p:sp>
      <p:sp>
        <p:nvSpPr>
          <p:cNvPr id="36" name="Flowchart: Document 35"/>
          <p:cNvSpPr/>
          <p:nvPr/>
        </p:nvSpPr>
        <p:spPr>
          <a:xfrm>
            <a:off x="9144000" y="3116184"/>
            <a:ext cx="1966451" cy="1547576"/>
          </a:xfrm>
          <a:prstGeom prst="flowChartDocumen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r>
              <a:rPr lang="en-US" dirty="0" smtClean="0"/>
              <a:t>Report on</a:t>
            </a:r>
          </a:p>
          <a:p>
            <a:pPr algn="ctr"/>
            <a:r>
              <a:rPr lang="en-US" dirty="0" smtClean="0"/>
              <a:t>potential reproducibility</a:t>
            </a:r>
            <a:endParaRPr lang="en-US" dirty="0"/>
          </a:p>
        </p:txBody>
      </p:sp>
      <p:cxnSp>
        <p:nvCxnSpPr>
          <p:cNvPr id="39" name="Straight Arrow Connector 38"/>
          <p:cNvCxnSpPr>
            <a:stCxn id="24" idx="3"/>
          </p:cNvCxnSpPr>
          <p:nvPr/>
        </p:nvCxnSpPr>
        <p:spPr>
          <a:xfrm flipV="1">
            <a:off x="2428567" y="1209040"/>
            <a:ext cx="793486" cy="101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Flowchart: Process 1"/>
          <p:cNvSpPr/>
          <p:nvPr/>
        </p:nvSpPr>
        <p:spPr>
          <a:xfrm>
            <a:off x="3222053" y="571028"/>
            <a:ext cx="5130800" cy="3799840"/>
          </a:xfrm>
          <a:prstGeom prst="flowChartProces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3840480" y="856460"/>
            <a:ext cx="3893946" cy="3223098"/>
          </a:xfrm>
          <a:prstGeom prst="rect">
            <a:avLst/>
          </a:prstGeom>
        </p:spPr>
      </p:pic>
      <p:cxnSp>
        <p:nvCxnSpPr>
          <p:cNvPr id="59" name="Straight Arrow Connector 58"/>
          <p:cNvCxnSpPr/>
          <p:nvPr/>
        </p:nvCxnSpPr>
        <p:spPr>
          <a:xfrm>
            <a:off x="8432800" y="1209040"/>
            <a:ext cx="711201" cy="10162"/>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8432800" y="2668299"/>
            <a:ext cx="711201" cy="10162"/>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8432800" y="3715588"/>
            <a:ext cx="711201" cy="10162"/>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Flowchart: Document 34"/>
          <p:cNvSpPr/>
          <p:nvPr/>
        </p:nvSpPr>
        <p:spPr>
          <a:xfrm>
            <a:off x="9143998" y="2256329"/>
            <a:ext cx="1966451" cy="1309832"/>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Report on</a:t>
            </a:r>
          </a:p>
          <a:p>
            <a:pPr algn="ctr"/>
            <a:r>
              <a:rPr lang="en-US" dirty="0" smtClean="0"/>
              <a:t>computational reproducibility</a:t>
            </a:r>
            <a:endParaRPr lang="en-US" dirty="0"/>
          </a:p>
        </p:txBody>
      </p:sp>
      <p:sp>
        <p:nvSpPr>
          <p:cNvPr id="25" name="Flowchart: Document 24"/>
          <p:cNvSpPr/>
          <p:nvPr/>
        </p:nvSpPr>
        <p:spPr>
          <a:xfrm>
            <a:off x="9143998" y="1297238"/>
            <a:ext cx="1966451" cy="122163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on</a:t>
            </a:r>
          </a:p>
          <a:p>
            <a:pPr algn="ctr"/>
            <a:r>
              <a:rPr lang="en-US" dirty="0"/>
              <a:t>p</a:t>
            </a:r>
            <a:r>
              <a:rPr lang="en-US" dirty="0" smtClean="0"/>
              <a:t>rovenance and data citations</a:t>
            </a:r>
            <a:endParaRPr lang="en-US" dirty="0"/>
          </a:p>
        </p:txBody>
      </p:sp>
    </p:spTree>
    <p:extLst>
      <p:ext uri="{BB962C8B-B14F-4D97-AF65-F5344CB8AC3E}">
        <p14:creationId xmlns:p14="http://schemas.microsoft.com/office/powerpoint/2010/main" val="132259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reproducibility check?</a:t>
            </a:r>
            <a:endParaRPr lang="en-US" dirty="0"/>
          </a:p>
        </p:txBody>
      </p:sp>
      <p:pic>
        <p:nvPicPr>
          <p:cNvPr id="7" name="Content Placeholder 6"/>
          <p:cNvPicPr>
            <a:picLocks noGrp="1" noChangeAspect="1"/>
          </p:cNvPicPr>
          <p:nvPr>
            <p:ph sz="half" idx="1"/>
          </p:nvPr>
        </p:nvPicPr>
        <p:blipFill>
          <a:blip r:embed="rId2"/>
          <a:stretch>
            <a:fillRect/>
          </a:stretch>
        </p:blipFill>
        <p:spPr>
          <a:xfrm>
            <a:off x="838200" y="3230668"/>
            <a:ext cx="5181600" cy="1541252"/>
          </a:xfrm>
          <a:prstGeom prst="rect">
            <a:avLst/>
          </a:prstGeom>
        </p:spPr>
      </p:pic>
      <p:pic>
        <p:nvPicPr>
          <p:cNvPr id="8" name="Content Placeholder 7"/>
          <p:cNvPicPr>
            <a:picLocks noGrp="1" noChangeAspect="1"/>
          </p:cNvPicPr>
          <p:nvPr>
            <p:ph sz="half" idx="2"/>
          </p:nvPr>
        </p:nvPicPr>
        <p:blipFill>
          <a:blip r:embed="rId3"/>
          <a:stretch>
            <a:fillRect/>
          </a:stretch>
        </p:blipFill>
        <p:spPr>
          <a:xfrm>
            <a:off x="6172200" y="2731093"/>
            <a:ext cx="5181600" cy="2500646"/>
          </a:xfrm>
          <a:prstGeom prst="rect">
            <a:avLst/>
          </a:prstGeom>
        </p:spPr>
      </p:pic>
      <p:sp>
        <p:nvSpPr>
          <p:cNvPr id="2" name="TextBox 1"/>
          <p:cNvSpPr txBox="1"/>
          <p:nvPr/>
        </p:nvSpPr>
        <p:spPr>
          <a:xfrm>
            <a:off x="2392095" y="5749097"/>
            <a:ext cx="8121315" cy="369332"/>
          </a:xfrm>
          <a:prstGeom prst="rect">
            <a:avLst/>
          </a:prstGeom>
          <a:noFill/>
        </p:spPr>
        <p:txBody>
          <a:bodyPr wrap="square" rtlCol="0">
            <a:spAutoFit/>
          </a:bodyPr>
          <a:lstStyle/>
          <a:p>
            <a:r>
              <a:rPr lang="en-US" dirty="0"/>
              <a:t>Template report available at </a:t>
            </a:r>
            <a:r>
              <a:rPr lang="en-US" dirty="0">
                <a:hlinkClick r:id="rId4"/>
              </a:rPr>
              <a:t>github.com/</a:t>
            </a:r>
            <a:r>
              <a:rPr lang="en-US" dirty="0" err="1">
                <a:hlinkClick r:id="rId4"/>
              </a:rPr>
              <a:t>AEADataEditor</a:t>
            </a:r>
            <a:r>
              <a:rPr lang="en-US" dirty="0">
                <a:hlinkClick r:id="rId4"/>
              </a:rPr>
              <a:t>/replication-template</a:t>
            </a:r>
            <a:r>
              <a:rPr lang="en-US" dirty="0" smtClean="0">
                <a:hlinkClick r:id="rId4"/>
              </a:rPr>
              <a:t>/</a:t>
            </a:r>
            <a:endParaRPr lang="en-US" dirty="0"/>
          </a:p>
        </p:txBody>
      </p:sp>
    </p:spTree>
    <p:extLst>
      <p:ext uri="{BB962C8B-B14F-4D97-AF65-F5344CB8AC3E}">
        <p14:creationId xmlns:p14="http://schemas.microsoft.com/office/powerpoint/2010/main" val="189112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reproducibility check?</a:t>
            </a:r>
            <a:endParaRPr lang="en-US" dirty="0"/>
          </a:p>
        </p:txBody>
      </p:sp>
      <p:pic>
        <p:nvPicPr>
          <p:cNvPr id="7" name="Content Placeholder 6"/>
          <p:cNvPicPr>
            <a:picLocks noGrp="1" noChangeAspect="1"/>
          </p:cNvPicPr>
          <p:nvPr>
            <p:ph sz="half" idx="1"/>
          </p:nvPr>
        </p:nvPicPr>
        <p:blipFill>
          <a:blip r:embed="rId2"/>
          <a:stretch>
            <a:fillRect/>
          </a:stretch>
        </p:blipFill>
        <p:spPr>
          <a:xfrm>
            <a:off x="838200" y="3230668"/>
            <a:ext cx="5181600" cy="1541252"/>
          </a:xfrm>
          <a:prstGeom prst="rect">
            <a:avLst/>
          </a:prstGeom>
        </p:spPr>
      </p:pic>
      <p:sp>
        <p:nvSpPr>
          <p:cNvPr id="2" name="Content Placeholder 1"/>
          <p:cNvSpPr>
            <a:spLocks noGrp="1"/>
          </p:cNvSpPr>
          <p:nvPr>
            <p:ph sz="half" idx="2"/>
          </p:nvPr>
        </p:nvSpPr>
        <p:spPr/>
        <p:txBody>
          <a:bodyPr>
            <a:normAutofit fontScale="92500" lnSpcReduction="10000"/>
          </a:bodyPr>
          <a:lstStyle/>
          <a:p>
            <a:r>
              <a:rPr lang="en-US" dirty="0" smtClean="0"/>
              <a:t>Data checks</a:t>
            </a:r>
          </a:p>
          <a:p>
            <a:r>
              <a:rPr lang="en-US" dirty="0" smtClean="0"/>
              <a:t>Code description</a:t>
            </a:r>
          </a:p>
          <a:p>
            <a:r>
              <a:rPr lang="en-US" dirty="0" smtClean="0"/>
              <a:t>Requirements</a:t>
            </a:r>
          </a:p>
          <a:p>
            <a:pPr lvl="1"/>
            <a:r>
              <a:rPr lang="en-US" dirty="0" smtClean="0"/>
              <a:t>As stated by author</a:t>
            </a:r>
          </a:p>
          <a:p>
            <a:pPr lvl="1"/>
            <a:r>
              <a:rPr lang="en-US" dirty="0" smtClean="0"/>
              <a:t>As encountered by replicator</a:t>
            </a:r>
          </a:p>
          <a:p>
            <a:r>
              <a:rPr lang="en-US" dirty="0" smtClean="0"/>
              <a:t>Verbose description of steps to replicate</a:t>
            </a:r>
          </a:p>
          <a:p>
            <a:r>
              <a:rPr lang="en-US" dirty="0" smtClean="0"/>
              <a:t>Findings</a:t>
            </a:r>
          </a:p>
          <a:p>
            <a:pPr lvl="1"/>
            <a:r>
              <a:rPr lang="en-US" dirty="0" smtClean="0"/>
              <a:t>Compare tables</a:t>
            </a:r>
          </a:p>
          <a:p>
            <a:pPr lvl="1"/>
            <a:r>
              <a:rPr lang="en-US" dirty="0" smtClean="0"/>
              <a:t>Compare figures</a:t>
            </a:r>
          </a:p>
          <a:p>
            <a:pPr lvl="1"/>
            <a:r>
              <a:rPr lang="en-US" dirty="0" smtClean="0"/>
              <a:t>Compare in-text numbers</a:t>
            </a:r>
            <a:endParaRPr lang="en-US" dirty="0"/>
          </a:p>
        </p:txBody>
      </p:sp>
    </p:spTree>
    <p:extLst>
      <p:ext uri="{BB962C8B-B14F-4D97-AF65-F5344CB8AC3E}">
        <p14:creationId xmlns:p14="http://schemas.microsoft.com/office/powerpoint/2010/main" val="3730787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1623</TotalTime>
  <Words>2281</Words>
  <Application>Microsoft Office PowerPoint</Application>
  <PresentationFormat>Widescreen</PresentationFormat>
  <Paragraphs>376</Paragraphs>
  <Slides>59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Source Code Pro</vt:lpstr>
      <vt:lpstr>Office Theme</vt:lpstr>
      <vt:lpstr>Fireside Chat with AEA Data Editor Demystifying Reproducibility</vt:lpstr>
      <vt:lpstr>PowerPoint Presentation</vt:lpstr>
      <vt:lpstr>AEA Data &amp; Code Availability Policy (2019)</vt:lpstr>
      <vt:lpstr>Current efforts at the AEA</vt:lpstr>
      <vt:lpstr>PowerPoint Presentation</vt:lpstr>
      <vt:lpstr>PowerPoint Presentation</vt:lpstr>
      <vt:lpstr>PowerPoint Presentation</vt:lpstr>
      <vt:lpstr>What is the reproducibility check?</vt:lpstr>
      <vt:lpstr>What is the reproducibility check?</vt:lpstr>
      <vt:lpstr>PowerPoint Presentation</vt:lpstr>
      <vt:lpstr>Current efforts at the AEA</vt:lpstr>
      <vt:lpstr>AEA Data &amp; Code Availability Policy (2019)</vt:lpstr>
      <vt:lpstr>Example: FSRDC</vt:lpstr>
      <vt:lpstr>Example: Danish administrative data</vt:lpstr>
      <vt:lpstr>Example 4: German Restricted-access</vt:lpstr>
      <vt:lpstr>Example 4: German Restricted-access</vt:lpstr>
      <vt:lpstr>Example 4: German Restricted-access</vt:lpstr>
      <vt:lpstr>PowerPoint Presentation</vt:lpstr>
      <vt:lpstr>Starts with Data Citations</vt:lpstr>
      <vt:lpstr>Starts with Data Citations</vt:lpstr>
      <vt:lpstr>Data citations are hard</vt:lpstr>
      <vt:lpstr>Data citations are perceived as hard</vt:lpstr>
      <vt:lpstr>Data citations</vt:lpstr>
      <vt:lpstr>Citing restricted-access data</vt:lpstr>
      <vt:lpstr>Element of a (data) citation</vt:lpstr>
      <vt:lpstr>Element of a (data) citation</vt:lpstr>
      <vt:lpstr>Element of a (data) citation</vt:lpstr>
      <vt:lpstr>PowerPoint Presentation</vt:lpstr>
      <vt:lpstr>How do you document data provenance when you cannot provide the data?</vt:lpstr>
      <vt:lpstr>How did you get the data in first place?</vt:lpstr>
      <vt:lpstr>You must have described the data</vt:lpstr>
      <vt:lpstr>How do you document data provenance?</vt:lpstr>
      <vt:lpstr>And we check them!</vt:lpstr>
      <vt:lpstr>PowerPoint Presentation</vt:lpstr>
      <vt:lpstr>PowerPoint Presentation</vt:lpstr>
      <vt:lpstr>What is the reproducibility check?</vt:lpstr>
      <vt:lpstr>What is the reproducibility check?</vt:lpstr>
      <vt:lpstr>What is the reproducibility check?</vt:lpstr>
      <vt:lpstr>What is the reproducibility check?</vt:lpstr>
      <vt:lpstr>What is the reproducibility check?</vt:lpstr>
      <vt:lpstr>PowerPoint Presentation</vt:lpstr>
      <vt:lpstr>Streamlining replication packages</vt:lpstr>
      <vt:lpstr>Some tips from the “frequently gotten wrong” bin</vt:lpstr>
      <vt:lpstr>Some tips from the “frequently gotten wrong” bin</vt:lpstr>
      <vt:lpstr>Some tips from the “frequently gotten wrong” bin</vt:lpstr>
      <vt:lpstr>Extreme examples</vt:lpstr>
      <vt:lpstr>Extreme examples</vt:lpstr>
      <vt:lpstr>Ideal setup</vt:lpstr>
      <vt:lpstr>PowerPoint Presentation</vt:lpstr>
      <vt:lpstr>Follow the steps</vt:lpstr>
      <vt:lpstr>How to test the replication package</vt:lpstr>
      <vt:lpstr>How to prepare the replication package</vt:lpstr>
      <vt:lpstr>Then follow the steps to upload</vt:lpstr>
      <vt:lpstr>PowerPoint Presentation</vt:lpstr>
      <vt:lpstr>Goal: Transportability</vt:lpstr>
      <vt:lpstr>Social science “guild”</vt:lpstr>
      <vt:lpstr>PowerPoint Presentation</vt:lpstr>
      <vt:lpstr>Some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Increased Transparency, and Reproducibility in Economics</dc:title>
  <dc:creator>Lars Vilhuber</dc:creator>
  <cp:lastModifiedBy>Lars Vilhuber</cp:lastModifiedBy>
  <cp:revision>99</cp:revision>
  <dcterms:created xsi:type="dcterms:W3CDTF">2020-03-31T02:20:35Z</dcterms:created>
  <dcterms:modified xsi:type="dcterms:W3CDTF">2021-01-14T15:40:04Z</dcterms:modified>
</cp:coreProperties>
</file>