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8278ab92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8278ab92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80a7b2442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80a7b24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80a7b2442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80a7b24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80a7b2442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80a7b24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80a7b244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80a7b24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8278ab92e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8278ab92e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8278ab92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8278ab92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ocs.google.com/spreadsheets/d/1iVbbfLCn1VIQtkeqDzdQiq67gCZ0aHO_jtsUSAzeuNM/edit?gid=247132721#gid=2471327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ocs.google.com/spreadsheets/d/1iVbbfLCn1VIQtkeqDzdQiq67gCZ0aHO_jtsUSAzeuNM/edit?gid=0#gid=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google.com/spreadsheets/d/1iVbbfLCn1VIQtkeqDzdQiq67gCZ0aHO_jtsUSAzeuNM/edit?gid=930532322#gid=93053232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07569" y="370401"/>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Project - Team A </a:t>
            </a:r>
            <a:endParaRPr/>
          </a:p>
        </p:txBody>
      </p:sp>
      <p:sp>
        <p:nvSpPr>
          <p:cNvPr id="68" name="Google Shape;68;p13"/>
          <p:cNvSpPr txBox="1"/>
          <p:nvPr>
            <p:ph idx="1" type="subTitle"/>
          </p:nvPr>
        </p:nvSpPr>
        <p:spPr>
          <a:xfrm>
            <a:off x="483769" y="11819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Online Dental Appointment Scheduling Website</a:t>
            </a:r>
            <a:endParaRPr sz="2400"/>
          </a:p>
        </p:txBody>
      </p:sp>
      <p:sp>
        <p:nvSpPr>
          <p:cNvPr id="69" name="Google Shape;69;p13"/>
          <p:cNvSpPr txBox="1"/>
          <p:nvPr/>
        </p:nvSpPr>
        <p:spPr>
          <a:xfrm>
            <a:off x="483775" y="2315550"/>
            <a:ext cx="4392900" cy="14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Team Members:</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Anton Andrews</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Ashton Andrews</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Carl Abbott</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Mukesh Mahato</a:t>
            </a:r>
            <a:endParaRPr sz="13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Review</a:t>
            </a:r>
            <a:endParaRPr/>
          </a:p>
        </p:txBody>
      </p:sp>
      <p:sp>
        <p:nvSpPr>
          <p:cNvPr id="135" name="Google Shape;135;p22"/>
          <p:cNvSpPr txBox="1"/>
          <p:nvPr/>
        </p:nvSpPr>
        <p:spPr>
          <a:xfrm>
            <a:off x="471900" y="3421925"/>
            <a:ext cx="18894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Roboto"/>
                <a:ea typeface="Roboto"/>
                <a:cs typeface="Roboto"/>
                <a:sym typeface="Roboto"/>
                <a:hlinkClick r:id="rId3"/>
              </a:rPr>
              <a:t>Sprint 1 Review</a:t>
            </a:r>
            <a:endParaRPr sz="1800">
              <a:solidFill>
                <a:schemeClr val="lt2"/>
              </a:solidFill>
              <a:latin typeface="Roboto"/>
              <a:ea typeface="Roboto"/>
              <a:cs typeface="Roboto"/>
              <a:sym typeface="Roboto"/>
            </a:endParaRPr>
          </a:p>
        </p:txBody>
      </p:sp>
      <p:sp>
        <p:nvSpPr>
          <p:cNvPr id="136" name="Google Shape;136;p22"/>
          <p:cNvSpPr txBox="1"/>
          <p:nvPr>
            <p:ph idx="1" type="body"/>
          </p:nvPr>
        </p:nvSpPr>
        <p:spPr>
          <a:xfrm>
            <a:off x="471900" y="1979525"/>
            <a:ext cx="8111100" cy="144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our sprint review process we determined that all of the sprint 1 stories have been completed except for the “</a:t>
            </a:r>
            <a:r>
              <a:rPr b="1" lang="en"/>
              <a:t>Schedule Appointment - Contact Information - DB/API - Save Contact Information</a:t>
            </a:r>
            <a:r>
              <a:rPr lang="en"/>
              <a:t>” story. That this story wasn’t started because the developers ran out of time working the other stories in the sprint. As a result, this made for </a:t>
            </a:r>
            <a:r>
              <a:rPr b="1" lang="en"/>
              <a:t>34 Story Points Completed for Sprint 1</a:t>
            </a:r>
            <a:r>
              <a:rPr lang="en"/>
              <a:t> and the 5 Story Points for the story not started went back on to the Product Backlog for the next Sprint Planning session.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Definition</a:t>
            </a:r>
            <a:endParaRPr/>
          </a:p>
        </p:txBody>
      </p:sp>
      <p:sp>
        <p:nvSpPr>
          <p:cNvPr id="75" name="Google Shape;75;p14"/>
          <p:cNvSpPr txBox="1"/>
          <p:nvPr>
            <p:ph idx="1" type="body"/>
          </p:nvPr>
        </p:nvSpPr>
        <p:spPr>
          <a:xfrm>
            <a:off x="471900" y="1919075"/>
            <a:ext cx="8222100" cy="30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Project Purpose</a:t>
            </a:r>
            <a:br>
              <a:rPr lang="en"/>
            </a:br>
            <a:r>
              <a:rPr lang="en" sz="1300"/>
              <a:t>Offer the ability for patients to schedule their dentist appointments online quickly and easily without needing to coordinate with staff.</a:t>
            </a:r>
            <a:endParaRPr sz="1300"/>
          </a:p>
          <a:p>
            <a:pPr indent="0" lvl="0" marL="0" rtl="0" algn="l">
              <a:spcBef>
                <a:spcPts val="1600"/>
              </a:spcBef>
              <a:spcAft>
                <a:spcPts val="0"/>
              </a:spcAft>
              <a:buNone/>
            </a:pPr>
            <a:r>
              <a:rPr lang="en" sz="1700"/>
              <a:t>Personas</a:t>
            </a:r>
            <a:br>
              <a:rPr lang="en" sz="1300"/>
            </a:br>
            <a:r>
              <a:rPr lang="en" sz="1300"/>
              <a:t>Patients, Dentists, </a:t>
            </a:r>
            <a:r>
              <a:rPr lang="en" sz="1300"/>
              <a:t>Hygienists</a:t>
            </a:r>
            <a:r>
              <a:rPr lang="en" sz="1300"/>
              <a:t>, Dental Surgeons, Back Office</a:t>
            </a:r>
            <a:endParaRPr sz="1300"/>
          </a:p>
          <a:p>
            <a:pPr indent="0" lvl="0" marL="0" rtl="0" algn="l">
              <a:spcBef>
                <a:spcPts val="1600"/>
              </a:spcBef>
              <a:spcAft>
                <a:spcPts val="1600"/>
              </a:spcAft>
              <a:buNone/>
            </a:pPr>
            <a:r>
              <a:rPr lang="en" sz="1700"/>
              <a:t>Team Roles</a:t>
            </a:r>
            <a:br>
              <a:rPr lang="en" sz="1300"/>
            </a:br>
            <a:r>
              <a:rPr lang="en" sz="1300"/>
              <a:t>Product Owner - Anton Andrews</a:t>
            </a:r>
            <a:br>
              <a:rPr lang="en" sz="1300"/>
            </a:br>
            <a:r>
              <a:rPr lang="en" sz="1300"/>
              <a:t>Scrum Master - Ashton Andrews</a:t>
            </a:r>
            <a:br>
              <a:rPr lang="en" sz="1300"/>
            </a:br>
            <a:r>
              <a:rPr lang="en" sz="1300"/>
              <a:t>Development Team - Mukesh Mahato, Carl Abbott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Product Backlog</a:t>
            </a:r>
            <a:endParaRPr/>
          </a:p>
        </p:txBody>
      </p:sp>
      <p:sp>
        <p:nvSpPr>
          <p:cNvPr id="81" name="Google Shape;81;p15"/>
          <p:cNvSpPr txBox="1"/>
          <p:nvPr>
            <p:ph idx="1" type="body"/>
          </p:nvPr>
        </p:nvSpPr>
        <p:spPr>
          <a:xfrm>
            <a:off x="471900" y="1919075"/>
            <a:ext cx="8111100" cy="11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creation of the initial product backlog, we started by laying out how a user would navigate their way through the website. From that point we then fleshed-out all the potential features and options the user would have available to them on a page by page basis. This led to the initial product backlog being organized by web page. For example:</a:t>
            </a:r>
            <a:endParaRPr/>
          </a:p>
          <a:p>
            <a:pPr indent="0" lvl="0" marL="0" rtl="0" algn="l">
              <a:spcBef>
                <a:spcPts val="1600"/>
              </a:spcBef>
              <a:spcAft>
                <a:spcPts val="1600"/>
              </a:spcAft>
              <a:buNone/>
            </a:pPr>
            <a:r>
              <a:t/>
            </a:r>
            <a:endParaRPr/>
          </a:p>
        </p:txBody>
      </p:sp>
      <p:sp>
        <p:nvSpPr>
          <p:cNvPr id="82" name="Google Shape;82;p15"/>
          <p:cNvSpPr txBox="1"/>
          <p:nvPr/>
        </p:nvSpPr>
        <p:spPr>
          <a:xfrm>
            <a:off x="566900" y="3122725"/>
            <a:ext cx="4000500" cy="19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Landing Page </a:t>
            </a:r>
            <a:endParaRPr sz="17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Enter a zip code to choose your location</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Search bar for searching previously scheduled appointments</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Option to choose between new patient or returning patient</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83" name="Google Shape;83;p15"/>
          <p:cNvSpPr txBox="1"/>
          <p:nvPr/>
        </p:nvSpPr>
        <p:spPr>
          <a:xfrm>
            <a:off x="4510500" y="3122725"/>
            <a:ext cx="4183500" cy="19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Login Page </a:t>
            </a:r>
            <a:endParaRPr sz="1700">
              <a:solidFill>
                <a:schemeClr val="lt2"/>
              </a:solidFill>
              <a:latin typeface="Roboto"/>
              <a:ea typeface="Roboto"/>
              <a:cs typeface="Roboto"/>
              <a:sym typeface="Roboto"/>
            </a:endParaRPr>
          </a:p>
          <a:p>
            <a:pPr indent="-311150" lvl="0" marL="457200" rtl="0" algn="l">
              <a:spcBef>
                <a:spcPts val="0"/>
              </a:spcBef>
              <a:spcAft>
                <a:spcPts val="0"/>
              </a:spcAft>
              <a:buClr>
                <a:schemeClr val="lt2"/>
              </a:buClr>
              <a:buSzPts val="1300"/>
              <a:buFont typeface="Roboto"/>
              <a:buChar char="●"/>
            </a:pPr>
            <a:r>
              <a:rPr lang="en" sz="1500">
                <a:solidFill>
                  <a:schemeClr val="lt2"/>
                </a:solidFill>
                <a:latin typeface="Roboto"/>
                <a:ea typeface="Roboto"/>
                <a:cs typeface="Roboto"/>
                <a:sym typeface="Roboto"/>
              </a:rPr>
              <a:t>Name and Password fields </a:t>
            </a:r>
            <a:endParaRPr sz="1500">
              <a:solidFill>
                <a:schemeClr val="lt2"/>
              </a:solidFill>
              <a:latin typeface="Roboto"/>
              <a:ea typeface="Roboto"/>
              <a:cs typeface="Roboto"/>
              <a:sym typeface="Roboto"/>
            </a:endParaRPr>
          </a:p>
          <a:p>
            <a:pPr indent="-311150" lvl="0" marL="457200" rtl="0" algn="l">
              <a:spcBef>
                <a:spcPts val="0"/>
              </a:spcBef>
              <a:spcAft>
                <a:spcPts val="0"/>
              </a:spcAft>
              <a:buClr>
                <a:schemeClr val="lt2"/>
              </a:buClr>
              <a:buSzPts val="1300"/>
              <a:buFont typeface="Roboto"/>
              <a:buChar char="●"/>
            </a:pPr>
            <a:r>
              <a:rPr lang="en" sz="1500">
                <a:solidFill>
                  <a:schemeClr val="lt2"/>
                </a:solidFill>
                <a:latin typeface="Roboto"/>
                <a:ea typeface="Roboto"/>
                <a:cs typeface="Roboto"/>
                <a:sym typeface="Roboto"/>
              </a:rPr>
              <a:t>Option for Forget Password/Password Recovery</a:t>
            </a:r>
            <a:endParaRPr sz="1500">
              <a:solidFill>
                <a:schemeClr val="lt2"/>
              </a:solidFill>
              <a:latin typeface="Roboto"/>
              <a:ea typeface="Roboto"/>
              <a:cs typeface="Roboto"/>
              <a:sym typeface="Roboto"/>
            </a:endParaRPr>
          </a:p>
          <a:p>
            <a:pPr indent="-311150" lvl="0" marL="457200" rtl="0" algn="l">
              <a:spcBef>
                <a:spcPts val="0"/>
              </a:spcBef>
              <a:spcAft>
                <a:spcPts val="0"/>
              </a:spcAft>
              <a:buClr>
                <a:schemeClr val="lt2"/>
              </a:buClr>
              <a:buSzPts val="1300"/>
              <a:buFont typeface="Roboto"/>
              <a:buChar char="●"/>
            </a:pPr>
            <a:r>
              <a:rPr lang="en" sz="1500">
                <a:solidFill>
                  <a:schemeClr val="lt2"/>
                </a:solidFill>
                <a:latin typeface="Roboto"/>
                <a:ea typeface="Roboto"/>
                <a:cs typeface="Roboto"/>
                <a:sym typeface="Roboto"/>
              </a:rPr>
              <a:t>Guest – Contact Information Page, at the bottom of page, there is a Schedule an appointment</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Product Backlog </a:t>
            </a:r>
            <a:r>
              <a:rPr lang="en" sz="1900"/>
              <a:t>(cont.)</a:t>
            </a:r>
            <a:endParaRPr sz="1900"/>
          </a:p>
        </p:txBody>
      </p:sp>
      <p:sp>
        <p:nvSpPr>
          <p:cNvPr id="89" name="Google Shape;89;p16"/>
          <p:cNvSpPr txBox="1"/>
          <p:nvPr/>
        </p:nvSpPr>
        <p:spPr>
          <a:xfrm>
            <a:off x="147800" y="1850200"/>
            <a:ext cx="4282500" cy="31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Login</a:t>
            </a:r>
            <a:r>
              <a:rPr lang="en" sz="1700">
                <a:solidFill>
                  <a:schemeClr val="lt2"/>
                </a:solidFill>
                <a:latin typeface="Roboto"/>
                <a:ea typeface="Roboto"/>
                <a:cs typeface="Roboto"/>
                <a:sym typeface="Roboto"/>
              </a:rPr>
              <a:t> Page (cont.)</a:t>
            </a:r>
            <a:endParaRPr sz="17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Profiles can look at previous scheduled appointments, view and make changes to upcoming appointments etc.</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Guests can use a search bar to enter in ticket/appointment number to view an appointment, cancel, reschedule etc.</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If patient continues as a guest, they will be prompted to enter in their contact information (Name, address, insurance) each time they attempt to schedule an appointment</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90" name="Google Shape;90;p16"/>
          <p:cNvSpPr txBox="1"/>
          <p:nvPr/>
        </p:nvSpPr>
        <p:spPr>
          <a:xfrm>
            <a:off x="4430300" y="1850200"/>
            <a:ext cx="4442400" cy="30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Appointment</a:t>
            </a:r>
            <a:r>
              <a:rPr lang="en" sz="1700">
                <a:solidFill>
                  <a:schemeClr val="lt2"/>
                </a:solidFill>
                <a:latin typeface="Roboto"/>
                <a:ea typeface="Roboto"/>
                <a:cs typeface="Roboto"/>
                <a:sym typeface="Roboto"/>
              </a:rPr>
              <a:t> Page </a:t>
            </a:r>
            <a:endParaRPr sz="17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Choose type of appointment (Cleaning, filling etc.)</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Date ranges, select if you prefer AM, PM etc.</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See Available Appointments (Clickable button)</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Drop down list of available dentist/hygienist based on previous choices</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Once patient schedules appointment, client receives confirmation email.</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Client can choose how they want to receive reminder emails, via SMS or email</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Revised Product Backlog</a:t>
            </a:r>
            <a:endParaRPr/>
          </a:p>
        </p:txBody>
      </p:sp>
      <p:sp>
        <p:nvSpPr>
          <p:cNvPr id="96" name="Google Shape;96;p17"/>
          <p:cNvSpPr txBox="1"/>
          <p:nvPr>
            <p:ph idx="1" type="body"/>
          </p:nvPr>
        </p:nvSpPr>
        <p:spPr>
          <a:xfrm>
            <a:off x="471900" y="1919075"/>
            <a:ext cx="8111100" cy="137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our presentation of the initial product backlog to the class, and receiving feedback from Leah, we realized that the current product backlog was not organized in a way that would easily lend itself to being prioritized by the product owner or broken down </a:t>
            </a:r>
            <a:r>
              <a:rPr lang="en"/>
              <a:t>into</a:t>
            </a:r>
            <a:r>
              <a:rPr lang="en"/>
              <a:t> epics. With this in mind, we went back over the product backlog and reorganized it based on application features. This way a product owner could prioritize the application by feature and the features could become epics. For example:</a:t>
            </a:r>
            <a:endParaRPr/>
          </a:p>
        </p:txBody>
      </p:sp>
      <p:sp>
        <p:nvSpPr>
          <p:cNvPr id="97" name="Google Shape;97;p17"/>
          <p:cNvSpPr txBox="1"/>
          <p:nvPr/>
        </p:nvSpPr>
        <p:spPr>
          <a:xfrm>
            <a:off x="582150" y="3297875"/>
            <a:ext cx="4000500" cy="18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 </a:t>
            </a:r>
            <a:r>
              <a:rPr lang="en" sz="1700">
                <a:solidFill>
                  <a:schemeClr val="lt2"/>
                </a:solidFill>
                <a:latin typeface="Roboto"/>
                <a:ea typeface="Roboto"/>
                <a:cs typeface="Roboto"/>
                <a:sym typeface="Roboto"/>
              </a:rPr>
              <a:t>Schedule an appointment</a:t>
            </a:r>
            <a:endParaRPr sz="1700">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Filter available times by AM/PM</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Present available dates and times of staff</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Select type of visit (General, cleaning etc.)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Present a list of available dentist/hygienist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Fill out contact information, i.e. Insurance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Appointment Code will be generated</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98" name="Google Shape;98;p17"/>
          <p:cNvSpPr txBox="1"/>
          <p:nvPr/>
        </p:nvSpPr>
        <p:spPr>
          <a:xfrm>
            <a:off x="4582650" y="3297875"/>
            <a:ext cx="4000500" cy="18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 </a:t>
            </a:r>
            <a:r>
              <a:rPr lang="en" sz="1700">
                <a:solidFill>
                  <a:schemeClr val="lt2"/>
                </a:solidFill>
                <a:latin typeface="Roboto"/>
                <a:ea typeface="Roboto"/>
                <a:cs typeface="Roboto"/>
                <a:sym typeface="Roboto"/>
              </a:rPr>
              <a:t>Receives a confirmation text/email</a:t>
            </a:r>
            <a:endParaRPr sz="1700">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sz="1500">
                <a:solidFill>
                  <a:schemeClr val="lt2"/>
                </a:solidFill>
                <a:latin typeface="Roboto"/>
                <a:ea typeface="Roboto"/>
                <a:cs typeface="Roboto"/>
                <a:sym typeface="Roboto"/>
              </a:rPr>
              <a:t>Clients can click on a link to visit their scheduled appointment</a:t>
            </a:r>
            <a:endParaRPr sz="1500">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sz="1500">
                <a:solidFill>
                  <a:schemeClr val="lt2"/>
                </a:solidFill>
                <a:latin typeface="Roboto"/>
                <a:ea typeface="Roboto"/>
                <a:cs typeface="Roboto"/>
                <a:sym typeface="Roboto"/>
              </a:rPr>
              <a:t>Email/text will have a detailed summary of the created appointment</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Revised Product Backlog </a:t>
            </a:r>
            <a:r>
              <a:rPr lang="en" sz="1900"/>
              <a:t>(cont.)</a:t>
            </a:r>
            <a:endParaRPr/>
          </a:p>
        </p:txBody>
      </p:sp>
      <p:sp>
        <p:nvSpPr>
          <p:cNvPr id="104" name="Google Shape;104;p18"/>
          <p:cNvSpPr txBox="1"/>
          <p:nvPr/>
        </p:nvSpPr>
        <p:spPr>
          <a:xfrm>
            <a:off x="170675" y="1804375"/>
            <a:ext cx="4000500" cy="3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 </a:t>
            </a:r>
            <a:r>
              <a:rPr lang="en" sz="1700">
                <a:solidFill>
                  <a:schemeClr val="lt2"/>
                </a:solidFill>
                <a:latin typeface="Roboto"/>
                <a:ea typeface="Roboto"/>
                <a:cs typeface="Roboto"/>
                <a:sym typeface="Roboto"/>
              </a:rPr>
              <a:t>Patient registration system</a:t>
            </a:r>
            <a:endParaRPr sz="17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Create a profile</a:t>
            </a:r>
            <a:endParaRPr sz="1500">
              <a:solidFill>
                <a:schemeClr val="lt2"/>
              </a:solidFill>
              <a:latin typeface="Roboto"/>
              <a:ea typeface="Roboto"/>
              <a:cs typeface="Roboto"/>
              <a:sym typeface="Roboto"/>
            </a:endParaRPr>
          </a:p>
          <a:p>
            <a:pPr indent="-323850" lvl="1" marL="9144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Enter/Edit Saved information, insurance</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Create appointments </a:t>
            </a:r>
            <a:endParaRPr sz="1500">
              <a:solidFill>
                <a:schemeClr val="lt2"/>
              </a:solidFill>
              <a:latin typeface="Roboto"/>
              <a:ea typeface="Roboto"/>
              <a:cs typeface="Roboto"/>
              <a:sym typeface="Roboto"/>
            </a:endParaRPr>
          </a:p>
          <a:p>
            <a:pPr indent="-323850" lvl="1" marL="9144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Enter personal/insurance info of family members </a:t>
            </a:r>
            <a:endParaRPr sz="1500">
              <a:solidFill>
                <a:schemeClr val="lt2"/>
              </a:solidFill>
              <a:latin typeface="Roboto"/>
              <a:ea typeface="Roboto"/>
              <a:cs typeface="Roboto"/>
              <a:sym typeface="Roboto"/>
            </a:endParaRPr>
          </a:p>
          <a:p>
            <a:pPr indent="-323850" lvl="1" marL="9144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Prefill client’s contact/insurance information</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Login</a:t>
            </a:r>
            <a:endParaRPr sz="1500">
              <a:solidFill>
                <a:schemeClr val="lt2"/>
              </a:solidFill>
              <a:latin typeface="Roboto"/>
              <a:ea typeface="Roboto"/>
              <a:cs typeface="Roboto"/>
              <a:sym typeface="Roboto"/>
            </a:endParaRPr>
          </a:p>
          <a:p>
            <a:pPr indent="-323850" lvl="1" marL="9144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Forgot Password</a:t>
            </a:r>
            <a:endParaRPr sz="15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View profile</a:t>
            </a:r>
            <a:endParaRPr sz="1500">
              <a:solidFill>
                <a:schemeClr val="lt2"/>
              </a:solidFill>
              <a:latin typeface="Roboto"/>
              <a:ea typeface="Roboto"/>
              <a:cs typeface="Roboto"/>
              <a:sym typeface="Roboto"/>
            </a:endParaRPr>
          </a:p>
          <a:p>
            <a:pPr indent="-323850" lvl="1" marL="914400" rtl="0" algn="l">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View all scheduled appointments</a:t>
            </a:r>
            <a:endParaRPr sz="1500">
              <a:solidFill>
                <a:schemeClr val="lt2"/>
              </a:solidFill>
              <a:latin typeface="Roboto"/>
              <a:ea typeface="Roboto"/>
              <a:cs typeface="Roboto"/>
              <a:sym typeface="Roboto"/>
            </a:endParaRPr>
          </a:p>
          <a:p>
            <a:pPr indent="0" lvl="0" marL="457200" rtl="0" algn="l">
              <a:spcBef>
                <a:spcPts val="0"/>
              </a:spcBef>
              <a:spcAft>
                <a:spcPts val="0"/>
              </a:spcAft>
              <a:buNone/>
            </a:pPr>
            <a:r>
              <a:t/>
            </a:r>
            <a:endParaRPr sz="17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05" name="Google Shape;105;p18"/>
          <p:cNvSpPr txBox="1"/>
          <p:nvPr/>
        </p:nvSpPr>
        <p:spPr>
          <a:xfrm>
            <a:off x="4693500" y="1804375"/>
            <a:ext cx="4000500" cy="3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 Feedback Survey</a:t>
            </a:r>
            <a:endParaRPr sz="1700">
              <a:solidFill>
                <a:schemeClr val="lt2"/>
              </a:solidFill>
              <a:latin typeface="Roboto"/>
              <a:ea typeface="Roboto"/>
              <a:cs typeface="Roboto"/>
              <a:sym typeface="Roboto"/>
            </a:endParaRPr>
          </a:p>
          <a:p>
            <a:pPr indent="0" lvl="0" marL="0" rtl="0" algn="l">
              <a:spcBef>
                <a:spcPts val="0"/>
              </a:spcBef>
              <a:spcAft>
                <a:spcPts val="0"/>
              </a:spcAft>
              <a:buNone/>
            </a:pPr>
            <a:r>
              <a:t/>
            </a:r>
            <a:endParaRPr sz="1700">
              <a:solidFill>
                <a:schemeClr val="lt2"/>
              </a:solidFill>
              <a:latin typeface="Roboto"/>
              <a:ea typeface="Roboto"/>
              <a:cs typeface="Roboto"/>
              <a:sym typeface="Roboto"/>
            </a:endParaRPr>
          </a:p>
          <a:p>
            <a:pPr indent="0" lvl="0" marL="0" rtl="0" algn="l">
              <a:spcBef>
                <a:spcPts val="0"/>
              </a:spcBef>
              <a:spcAft>
                <a:spcPts val="0"/>
              </a:spcAft>
              <a:buNone/>
            </a:pPr>
            <a:r>
              <a:rPr lang="en" sz="1700">
                <a:solidFill>
                  <a:schemeClr val="lt2"/>
                </a:solidFill>
                <a:latin typeface="Roboto"/>
                <a:ea typeface="Roboto"/>
                <a:cs typeface="Roboto"/>
                <a:sym typeface="Roboto"/>
              </a:rPr>
              <a:t>- </a:t>
            </a:r>
            <a:r>
              <a:rPr lang="en" sz="1700">
                <a:solidFill>
                  <a:schemeClr val="lt2"/>
                </a:solidFill>
                <a:latin typeface="Roboto"/>
                <a:ea typeface="Roboto"/>
                <a:cs typeface="Roboto"/>
                <a:sym typeface="Roboto"/>
              </a:rPr>
              <a:t>Add appointment to device calendar</a:t>
            </a:r>
            <a:endParaRPr sz="1700">
              <a:solidFill>
                <a:schemeClr val="lt2"/>
              </a:solidFill>
              <a:latin typeface="Roboto"/>
              <a:ea typeface="Roboto"/>
              <a:cs typeface="Roboto"/>
              <a:sym typeface="Roboto"/>
            </a:endParaRPr>
          </a:p>
          <a:p>
            <a:pPr indent="0" lvl="0" marL="0" rtl="0" algn="l">
              <a:spcBef>
                <a:spcPts val="0"/>
              </a:spcBef>
              <a:spcAft>
                <a:spcPts val="0"/>
              </a:spcAft>
              <a:buNone/>
            </a:pPr>
            <a:r>
              <a:t/>
            </a:r>
            <a:endParaRPr sz="1700">
              <a:solidFill>
                <a:schemeClr val="lt2"/>
              </a:solidFill>
              <a:latin typeface="Roboto"/>
              <a:ea typeface="Roboto"/>
              <a:cs typeface="Roboto"/>
              <a:sym typeface="Roboto"/>
            </a:endParaRPr>
          </a:p>
          <a:p>
            <a:pPr indent="0" lvl="0" marL="0" rtl="0" algn="l">
              <a:spcBef>
                <a:spcPts val="0"/>
              </a:spcBef>
              <a:spcAft>
                <a:spcPts val="0"/>
              </a:spcAft>
              <a:buNone/>
            </a:pPr>
            <a:r>
              <a:rPr lang="en" sz="1700">
                <a:solidFill>
                  <a:schemeClr val="lt2"/>
                </a:solidFill>
                <a:latin typeface="Roboto"/>
                <a:ea typeface="Roboto"/>
                <a:cs typeface="Roboto"/>
                <a:sym typeface="Roboto"/>
              </a:rPr>
              <a:t>- View Appointment</a:t>
            </a:r>
            <a:endParaRPr sz="1700">
              <a:solidFill>
                <a:schemeClr val="lt2"/>
              </a:solidFill>
              <a:latin typeface="Roboto"/>
              <a:ea typeface="Roboto"/>
              <a:cs typeface="Roboto"/>
              <a:sym typeface="Roboto"/>
            </a:endParaRPr>
          </a:p>
          <a:p>
            <a:pPr indent="0" lvl="0" marL="0" rtl="0" algn="l">
              <a:spcBef>
                <a:spcPts val="0"/>
              </a:spcBef>
              <a:spcAft>
                <a:spcPts val="0"/>
              </a:spcAft>
              <a:buNone/>
            </a:pPr>
            <a:r>
              <a:t/>
            </a:r>
            <a:endParaRPr sz="1700">
              <a:solidFill>
                <a:schemeClr val="lt2"/>
              </a:solidFill>
              <a:latin typeface="Roboto"/>
              <a:ea typeface="Roboto"/>
              <a:cs typeface="Roboto"/>
              <a:sym typeface="Roboto"/>
            </a:endParaRPr>
          </a:p>
          <a:p>
            <a:pPr indent="0" lvl="0" marL="0" rtl="0" algn="l">
              <a:spcBef>
                <a:spcPts val="0"/>
              </a:spcBef>
              <a:spcAft>
                <a:spcPts val="0"/>
              </a:spcAft>
              <a:buNone/>
            </a:pPr>
            <a:r>
              <a:rPr lang="en" sz="1700">
                <a:solidFill>
                  <a:schemeClr val="lt2"/>
                </a:solidFill>
                <a:latin typeface="Roboto"/>
                <a:ea typeface="Roboto"/>
                <a:cs typeface="Roboto"/>
                <a:sym typeface="Roboto"/>
              </a:rPr>
              <a:t>- </a:t>
            </a:r>
            <a:r>
              <a:rPr lang="en" sz="1700">
                <a:solidFill>
                  <a:schemeClr val="lt2"/>
                </a:solidFill>
                <a:latin typeface="Roboto"/>
                <a:ea typeface="Roboto"/>
                <a:cs typeface="Roboto"/>
                <a:sym typeface="Roboto"/>
              </a:rPr>
              <a:t>Customer Support</a:t>
            </a:r>
            <a:endParaRPr sz="17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700">
                <a:solidFill>
                  <a:schemeClr val="lt2"/>
                </a:solidFill>
                <a:latin typeface="Roboto"/>
                <a:ea typeface="Roboto"/>
                <a:cs typeface="Roboto"/>
                <a:sym typeface="Roboto"/>
              </a:rPr>
              <a:t>Can call receptionist/front desk if there are issues</a:t>
            </a:r>
            <a:endParaRPr sz="1700">
              <a:solidFill>
                <a:schemeClr val="lt2"/>
              </a:solidFill>
              <a:latin typeface="Roboto"/>
              <a:ea typeface="Roboto"/>
              <a:cs typeface="Roboto"/>
              <a:sym typeface="Roboto"/>
            </a:endParaRPr>
          </a:p>
          <a:p>
            <a:pPr indent="-323850" lvl="0" marL="457200" rtl="0" algn="l">
              <a:spcBef>
                <a:spcPts val="0"/>
              </a:spcBef>
              <a:spcAft>
                <a:spcPts val="0"/>
              </a:spcAft>
              <a:buClr>
                <a:schemeClr val="lt2"/>
              </a:buClr>
              <a:buSzPts val="1500"/>
              <a:buFont typeface="Roboto"/>
              <a:buChar char="●"/>
            </a:pPr>
            <a:r>
              <a:rPr lang="en" sz="1700">
                <a:solidFill>
                  <a:schemeClr val="lt2"/>
                </a:solidFill>
                <a:latin typeface="Roboto"/>
                <a:ea typeface="Roboto"/>
                <a:cs typeface="Roboto"/>
                <a:sym typeface="Roboto"/>
              </a:rPr>
              <a:t>Can utilize online chatting for assistance/questions</a:t>
            </a:r>
            <a:endParaRPr sz="1700">
              <a:solidFill>
                <a:schemeClr val="lt2"/>
              </a:solidFill>
              <a:latin typeface="Roboto"/>
              <a:ea typeface="Roboto"/>
              <a:cs typeface="Roboto"/>
              <a:sym typeface="Roboto"/>
            </a:endParaRPr>
          </a:p>
          <a:p>
            <a:pPr indent="0" lvl="0" marL="457200" rtl="0" algn="l">
              <a:spcBef>
                <a:spcPts val="0"/>
              </a:spcBef>
              <a:spcAft>
                <a:spcPts val="0"/>
              </a:spcAft>
              <a:buNone/>
            </a:pPr>
            <a:r>
              <a:t/>
            </a:r>
            <a:endParaRPr sz="17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Product Backlog</a:t>
            </a:r>
            <a:endParaRPr/>
          </a:p>
        </p:txBody>
      </p:sp>
      <p:sp>
        <p:nvSpPr>
          <p:cNvPr id="111" name="Google Shape;111;p19"/>
          <p:cNvSpPr txBox="1"/>
          <p:nvPr/>
        </p:nvSpPr>
        <p:spPr>
          <a:xfrm>
            <a:off x="512225" y="1959975"/>
            <a:ext cx="5013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Present Spreadsheet</a:t>
            </a:r>
            <a:endParaRPr sz="1800">
              <a:solidFill>
                <a:schemeClr val="lt2"/>
              </a:solidFill>
              <a:latin typeface="Roboto"/>
              <a:ea typeface="Roboto"/>
              <a:cs typeface="Roboto"/>
              <a:sym typeface="Roboto"/>
            </a:endParaRPr>
          </a:p>
        </p:txBody>
      </p:sp>
      <p:sp>
        <p:nvSpPr>
          <p:cNvPr id="112" name="Google Shape;112;p19"/>
          <p:cNvSpPr txBox="1"/>
          <p:nvPr/>
        </p:nvSpPr>
        <p:spPr>
          <a:xfrm>
            <a:off x="471900" y="2395200"/>
            <a:ext cx="5013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Roboto"/>
                <a:ea typeface="Roboto"/>
                <a:cs typeface="Roboto"/>
                <a:sym typeface="Roboto"/>
                <a:hlinkClick r:id="rId3"/>
              </a:rPr>
              <a:t>Team A Product Backlog</a:t>
            </a:r>
            <a:endParaRPr sz="18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Splitting A User Story</a:t>
            </a:r>
            <a:endParaRPr/>
          </a:p>
        </p:txBody>
      </p:sp>
      <p:sp>
        <p:nvSpPr>
          <p:cNvPr id="118" name="Google Shape;118;p20"/>
          <p:cNvSpPr txBox="1"/>
          <p:nvPr>
            <p:ph idx="1" type="body"/>
          </p:nvPr>
        </p:nvSpPr>
        <p:spPr>
          <a:xfrm>
            <a:off x="471900" y="1919075"/>
            <a:ext cx="8111100" cy="12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When originally creating the stories for the product backlog, we created higher level stories that reflected the requirements within the project’s charter. Once we started our sprint planning we realized that we needed to start splitting those stories in to smaller stories that could be accomplished within a sprint. This also added a lot of flexibility to the sprint planning process to pull stories in that would fit within our estimated capacity. For example:</a:t>
            </a:r>
            <a:endParaRPr sz="1300"/>
          </a:p>
        </p:txBody>
      </p:sp>
      <p:sp>
        <p:nvSpPr>
          <p:cNvPr id="119" name="Google Shape;119;p20"/>
          <p:cNvSpPr txBox="1"/>
          <p:nvPr/>
        </p:nvSpPr>
        <p:spPr>
          <a:xfrm>
            <a:off x="471900" y="3188975"/>
            <a:ext cx="3966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Roboto"/>
                <a:ea typeface="Roboto"/>
                <a:cs typeface="Roboto"/>
                <a:sym typeface="Roboto"/>
              </a:rPr>
              <a:t>Original Story</a:t>
            </a:r>
            <a:endParaRPr sz="1300">
              <a:solidFill>
                <a:schemeClr val="lt2"/>
              </a:solidFill>
              <a:latin typeface="Roboto"/>
              <a:ea typeface="Roboto"/>
              <a:cs typeface="Roboto"/>
              <a:sym typeface="Roboto"/>
            </a:endParaRPr>
          </a:p>
        </p:txBody>
      </p:sp>
      <p:pic>
        <p:nvPicPr>
          <p:cNvPr id="120" name="Google Shape;120;p20"/>
          <p:cNvPicPr preferRelativeResize="0"/>
          <p:nvPr/>
        </p:nvPicPr>
        <p:blipFill>
          <a:blip r:embed="rId3">
            <a:alphaModFix/>
          </a:blip>
          <a:stretch>
            <a:fillRect/>
          </a:stretch>
        </p:blipFill>
        <p:spPr>
          <a:xfrm>
            <a:off x="427175" y="3547175"/>
            <a:ext cx="8311552" cy="284850"/>
          </a:xfrm>
          <a:prstGeom prst="rect">
            <a:avLst/>
          </a:prstGeom>
          <a:noFill/>
          <a:ln>
            <a:noFill/>
          </a:ln>
        </p:spPr>
      </p:pic>
      <p:sp>
        <p:nvSpPr>
          <p:cNvPr id="121" name="Google Shape;121;p20"/>
          <p:cNvSpPr txBox="1"/>
          <p:nvPr/>
        </p:nvSpPr>
        <p:spPr>
          <a:xfrm>
            <a:off x="471900" y="3912100"/>
            <a:ext cx="3966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Roboto"/>
                <a:ea typeface="Roboto"/>
                <a:cs typeface="Roboto"/>
                <a:sym typeface="Roboto"/>
              </a:rPr>
              <a:t>Split Stories</a:t>
            </a:r>
            <a:endParaRPr sz="1300">
              <a:solidFill>
                <a:schemeClr val="lt2"/>
              </a:solidFill>
              <a:latin typeface="Roboto"/>
              <a:ea typeface="Roboto"/>
              <a:cs typeface="Roboto"/>
              <a:sym typeface="Roboto"/>
            </a:endParaRPr>
          </a:p>
        </p:txBody>
      </p:sp>
      <p:pic>
        <p:nvPicPr>
          <p:cNvPr id="122" name="Google Shape;122;p20"/>
          <p:cNvPicPr preferRelativeResize="0"/>
          <p:nvPr/>
        </p:nvPicPr>
        <p:blipFill>
          <a:blip r:embed="rId4">
            <a:alphaModFix/>
          </a:blip>
          <a:stretch>
            <a:fillRect/>
          </a:stretch>
        </p:blipFill>
        <p:spPr>
          <a:xfrm>
            <a:off x="416225" y="4270300"/>
            <a:ext cx="8311552" cy="79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Planning</a:t>
            </a:r>
            <a:endParaRPr/>
          </a:p>
        </p:txBody>
      </p:sp>
      <p:sp>
        <p:nvSpPr>
          <p:cNvPr id="128" name="Google Shape;128;p21"/>
          <p:cNvSpPr txBox="1"/>
          <p:nvPr/>
        </p:nvSpPr>
        <p:spPr>
          <a:xfrm>
            <a:off x="471900" y="3650825"/>
            <a:ext cx="48330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Roboto"/>
                <a:ea typeface="Roboto"/>
                <a:cs typeface="Roboto"/>
                <a:sym typeface="Roboto"/>
                <a:hlinkClick r:id="rId3"/>
              </a:rPr>
              <a:t>Sprint Planning</a:t>
            </a:r>
            <a:endParaRPr sz="1800">
              <a:solidFill>
                <a:schemeClr val="lt2"/>
              </a:solidFill>
              <a:latin typeface="Roboto"/>
              <a:ea typeface="Roboto"/>
              <a:cs typeface="Roboto"/>
              <a:sym typeface="Roboto"/>
            </a:endParaRPr>
          </a:p>
        </p:txBody>
      </p:sp>
      <p:sp>
        <p:nvSpPr>
          <p:cNvPr id="129" name="Google Shape;129;p21"/>
          <p:cNvSpPr txBox="1"/>
          <p:nvPr>
            <p:ph idx="1" type="body"/>
          </p:nvPr>
        </p:nvSpPr>
        <p:spPr>
          <a:xfrm>
            <a:off x="471900" y="1919075"/>
            <a:ext cx="8111100" cy="173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our sprint process we decided that we would run in </a:t>
            </a:r>
            <a:r>
              <a:rPr b="1" lang="en"/>
              <a:t>2 week sprints</a:t>
            </a:r>
            <a:r>
              <a:rPr lang="en"/>
              <a:t> where the first day of the sprint would be for Sprint Planning and starting the sprint. We also decided that the first sprint would start on </a:t>
            </a:r>
            <a:r>
              <a:rPr b="1" lang="en"/>
              <a:t>Nov. 26th</a:t>
            </a:r>
            <a:r>
              <a:rPr lang="en"/>
              <a:t> so that meant that the sprint would end on </a:t>
            </a:r>
            <a:r>
              <a:rPr b="1" lang="en"/>
              <a:t>Dec. 9th</a:t>
            </a:r>
            <a:r>
              <a:rPr lang="en"/>
              <a:t>. With this being our first sprint we didn’t have any means of gauging our velocity, so we came up with an </a:t>
            </a:r>
            <a:r>
              <a:rPr b="1" lang="en"/>
              <a:t>Estimated Capacity of 40 story points</a:t>
            </a:r>
            <a:r>
              <a:rPr lang="en"/>
              <a:t> and pulled prioritized, estimated stories from the product backlog. We did this until we came up to enough stories that met our estimated capacity without going over.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