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Montserrat Bold" panose="00000800000000000000" pitchFamily="2" charset="0"/>
      <p:regular r:id="rId13"/>
      <p:bold r:id="rId14"/>
    </p:embeddedFont>
    <p:embeddedFont>
      <p:font typeface="Open Sans" panose="020B0606030504020204" pitchFamily="34" charset="0"/>
      <p:regular r:id="rId15"/>
    </p:embeddedFont>
    <p:embeddedFont>
      <p:font typeface="Open Sans Bold" panose="020B0806030504020204" charset="0"/>
      <p:regular r:id="rId16"/>
    </p:embeddedFont>
    <p:embeddedFont>
      <p:font typeface="Poppins" panose="00000500000000000000" pitchFamily="2" charset="0"/>
      <p:regular r:id="rId17"/>
    </p:embeddedFont>
    <p:embeddedFont>
      <p:font typeface="Poppi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191214" y="2723716"/>
            <a:ext cx="13604977" cy="4839569"/>
            <a:chOff x="0" y="0"/>
            <a:chExt cx="3583204" cy="1274619"/>
          </a:xfrm>
        </p:grpSpPr>
        <p:sp>
          <p:nvSpPr>
            <p:cNvPr id="6" name="Freeform 6"/>
            <p:cNvSpPr/>
            <p:nvPr/>
          </p:nvSpPr>
          <p:spPr>
            <a:xfrm>
              <a:off x="0" y="0"/>
              <a:ext cx="3583204" cy="1274619"/>
            </a:xfrm>
            <a:custGeom>
              <a:avLst/>
              <a:gdLst/>
              <a:ahLst/>
              <a:cxnLst/>
              <a:rect l="l" t="t" r="r" b="b"/>
              <a:pathLst>
                <a:path w="3583204" h="1274619">
                  <a:moveTo>
                    <a:pt x="0" y="0"/>
                  </a:moveTo>
                  <a:lnTo>
                    <a:pt x="3583204" y="0"/>
                  </a:lnTo>
                  <a:lnTo>
                    <a:pt x="3583204" y="1274619"/>
                  </a:lnTo>
                  <a:lnTo>
                    <a:pt x="0" y="1274619"/>
                  </a:lnTo>
                  <a:close/>
                </a:path>
              </a:pathLst>
            </a:custGeom>
            <a:solidFill>
              <a:srgbClr val="000000">
                <a:alpha val="0"/>
              </a:srgbClr>
            </a:solidFill>
            <a:ln w="38100" cap="sq">
              <a:solidFill>
                <a:srgbClr val="4073A0"/>
              </a:solidFill>
              <a:prstDash val="solid"/>
              <a:miter/>
            </a:ln>
          </p:spPr>
          <p:txBody>
            <a:bodyPr/>
            <a:lstStyle/>
            <a:p>
              <a:endParaRPr lang="en-US"/>
            </a:p>
          </p:txBody>
        </p:sp>
        <p:sp>
          <p:nvSpPr>
            <p:cNvPr id="7" name="TextBox 7"/>
            <p:cNvSpPr txBox="1"/>
            <p:nvPr/>
          </p:nvSpPr>
          <p:spPr>
            <a:xfrm>
              <a:off x="0" y="-38100"/>
              <a:ext cx="3583204" cy="1312719"/>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594793" y="2780707"/>
            <a:ext cx="12797819" cy="4731532"/>
          </a:xfrm>
          <a:prstGeom prst="rect">
            <a:avLst/>
          </a:prstGeom>
        </p:spPr>
        <p:txBody>
          <a:bodyPr lIns="0" tIns="0" rIns="0" bIns="0" rtlCol="0" anchor="t">
            <a:spAutoFit/>
          </a:bodyPr>
          <a:lstStyle/>
          <a:p>
            <a:pPr algn="ctr">
              <a:lnSpc>
                <a:spcPts val="19032"/>
              </a:lnSpc>
              <a:spcBef>
                <a:spcPct val="0"/>
              </a:spcBef>
            </a:pPr>
            <a:r>
              <a:rPr lang="en-US" sz="13594" dirty="0">
                <a:solidFill>
                  <a:srgbClr val="FFFFFF"/>
                </a:solidFill>
                <a:latin typeface="Montserrat Bold"/>
                <a:ea typeface="Montserrat Bold"/>
                <a:cs typeface="Montserrat Bold"/>
                <a:sym typeface="Montserrat Bold"/>
              </a:rPr>
              <a:t>SALES DATA ANALYSIS</a:t>
            </a:r>
          </a:p>
        </p:txBody>
      </p:sp>
      <p:sp>
        <p:nvSpPr>
          <p:cNvPr id="9" name="TextBox 9"/>
          <p:cNvSpPr txBox="1"/>
          <p:nvPr/>
        </p:nvSpPr>
        <p:spPr>
          <a:xfrm>
            <a:off x="5148726" y="8722603"/>
            <a:ext cx="7689953" cy="372745"/>
          </a:xfrm>
          <a:prstGeom prst="rect">
            <a:avLst/>
          </a:prstGeom>
        </p:spPr>
        <p:txBody>
          <a:bodyPr lIns="0" tIns="0" rIns="0" bIns="0" rtlCol="0" anchor="t">
            <a:spAutoFit/>
          </a:bodyPr>
          <a:lstStyle/>
          <a:p>
            <a:pPr algn="ctr">
              <a:lnSpc>
                <a:spcPts val="3079"/>
              </a:lnSpc>
              <a:spcBef>
                <a:spcPct val="0"/>
              </a:spcBef>
            </a:pPr>
            <a:r>
              <a:rPr lang="en-US" sz="2199" spc="1759">
                <a:solidFill>
                  <a:srgbClr val="FFFFFF"/>
                </a:solidFill>
                <a:latin typeface="Open Sans"/>
                <a:ea typeface="Open Sans"/>
                <a:cs typeface="Open Sans"/>
                <a:sym typeface="Open Sans"/>
              </a:rPr>
              <a:t> PENS AND PRINTERS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19805" y="904875"/>
            <a:ext cx="5953765" cy="793117"/>
          </a:xfrm>
          <a:prstGeom prst="rect">
            <a:avLst/>
          </a:prstGeom>
        </p:spPr>
        <p:txBody>
          <a:bodyPr lIns="0" tIns="0" rIns="0" bIns="0" rtlCol="0" anchor="t">
            <a:spAutoFit/>
          </a:bodyPr>
          <a:lstStyle/>
          <a:p>
            <a:pPr algn="l">
              <a:lnSpc>
                <a:spcPts val="6159"/>
              </a:lnSpc>
              <a:spcBef>
                <a:spcPct val="0"/>
              </a:spcBef>
            </a:pPr>
            <a:r>
              <a:rPr lang="en-US" sz="4399">
                <a:solidFill>
                  <a:srgbClr val="4073A0"/>
                </a:solidFill>
                <a:latin typeface="Poppins Bold"/>
                <a:ea typeface="Poppins Bold"/>
                <a:cs typeface="Poppins Bold"/>
                <a:sym typeface="Poppins Bold"/>
              </a:rPr>
              <a:t>Recommendations</a:t>
            </a:r>
          </a:p>
        </p:txBody>
      </p:sp>
      <p:sp>
        <p:nvSpPr>
          <p:cNvPr id="6" name="TextBox 6"/>
          <p:cNvSpPr txBox="1"/>
          <p:nvPr/>
        </p:nvSpPr>
        <p:spPr>
          <a:xfrm>
            <a:off x="419805" y="1812678"/>
            <a:ext cx="17448390" cy="6575920"/>
          </a:xfrm>
          <a:prstGeom prst="rect">
            <a:avLst/>
          </a:prstGeom>
        </p:spPr>
        <p:txBody>
          <a:bodyPr lIns="0" tIns="0" rIns="0" bIns="0" rtlCol="0" anchor="t">
            <a:spAutoFit/>
          </a:bodyPr>
          <a:lstStyle/>
          <a:p>
            <a:pPr algn="l">
              <a:lnSpc>
                <a:spcPts val="3997"/>
              </a:lnSpc>
            </a:pPr>
            <a:r>
              <a:rPr lang="en-US" sz="2855">
                <a:solidFill>
                  <a:srgbClr val="1F2020"/>
                </a:solidFill>
                <a:latin typeface="Poppins Bold"/>
                <a:ea typeface="Poppins Bold"/>
                <a:cs typeface="Poppins Bold"/>
                <a:sym typeface="Poppins Bold"/>
              </a:rPr>
              <a:t>Prioritize the "Email + Call" Sales Method</a:t>
            </a:r>
            <a:r>
              <a:rPr lang="en-US" sz="2855">
                <a:solidFill>
                  <a:srgbClr val="1F2020"/>
                </a:solidFill>
                <a:latin typeface="Poppins"/>
                <a:ea typeface="Poppins"/>
                <a:cs typeface="Poppins"/>
                <a:sym typeface="Poppins"/>
              </a:rPr>
              <a:t>:</a:t>
            </a:r>
          </a:p>
          <a:p>
            <a:pPr marL="616507" lvl="1" indent="-308253" algn="l">
              <a:lnSpc>
                <a:spcPts val="3997"/>
              </a:lnSpc>
              <a:buFont typeface="Arial"/>
              <a:buChar char="•"/>
            </a:pPr>
            <a:r>
              <a:rPr lang="en-US" sz="2855">
                <a:solidFill>
                  <a:srgbClr val="1F2020"/>
                </a:solidFill>
                <a:latin typeface="Poppins"/>
                <a:ea typeface="Poppins"/>
                <a:cs typeface="Poppins"/>
                <a:sym typeface="Poppins"/>
              </a:rPr>
              <a:t>Encourage the sales team to focus on the "email + call" approach to optimize both revenue and time efficiency.</a:t>
            </a:r>
          </a:p>
          <a:p>
            <a:pPr marL="616507" lvl="1" indent="-308253" algn="l">
              <a:lnSpc>
                <a:spcPts val="3997"/>
              </a:lnSpc>
              <a:buFont typeface="Arial"/>
              <a:buChar char="•"/>
            </a:pPr>
            <a:r>
              <a:rPr lang="en-US" sz="2855">
                <a:solidFill>
                  <a:srgbClr val="1F2020"/>
                </a:solidFill>
                <a:latin typeface="Poppins"/>
                <a:ea typeface="Poppins"/>
                <a:cs typeface="Poppins"/>
                <a:sym typeface="Poppins"/>
              </a:rPr>
              <a:t>Consider training and resources to further improve the effectiveness of this method.</a:t>
            </a:r>
          </a:p>
          <a:p>
            <a:pPr algn="l">
              <a:lnSpc>
                <a:spcPts val="3997"/>
              </a:lnSpc>
            </a:pPr>
            <a:endParaRPr lang="en-US" sz="2855">
              <a:solidFill>
                <a:srgbClr val="1F2020"/>
              </a:solidFill>
              <a:latin typeface="Poppins"/>
              <a:ea typeface="Poppins"/>
              <a:cs typeface="Poppins"/>
              <a:sym typeface="Poppins"/>
            </a:endParaRPr>
          </a:p>
          <a:p>
            <a:pPr algn="l">
              <a:lnSpc>
                <a:spcPts val="3997"/>
              </a:lnSpc>
            </a:pPr>
            <a:r>
              <a:rPr lang="en-US" sz="2855">
                <a:solidFill>
                  <a:srgbClr val="1F2020"/>
                </a:solidFill>
                <a:latin typeface="Poppins Bold"/>
                <a:ea typeface="Poppins Bold"/>
                <a:cs typeface="Poppins Bold"/>
                <a:sym typeface="Poppins Bold"/>
              </a:rPr>
              <a:t>Monitor and Increase the Use of the "Email + Call" Approach:</a:t>
            </a:r>
          </a:p>
          <a:p>
            <a:pPr marL="616507" lvl="1" indent="-308253" algn="l">
              <a:lnSpc>
                <a:spcPts val="3997"/>
              </a:lnSpc>
              <a:buFont typeface="Arial"/>
              <a:buChar char="•"/>
            </a:pPr>
            <a:r>
              <a:rPr lang="en-US" sz="2855">
                <a:solidFill>
                  <a:srgbClr val="1F2020"/>
                </a:solidFill>
                <a:latin typeface="Poppins"/>
                <a:ea typeface="Poppins"/>
                <a:cs typeface="Poppins"/>
                <a:sym typeface="Poppins"/>
              </a:rPr>
              <a:t>Set targets to increase the utilization of this sales method, given its proven effectiveness.</a:t>
            </a:r>
          </a:p>
          <a:p>
            <a:pPr marL="616507" lvl="1" indent="-308253" algn="l">
              <a:lnSpc>
                <a:spcPts val="3997"/>
              </a:lnSpc>
              <a:buFont typeface="Arial"/>
              <a:buChar char="•"/>
            </a:pPr>
            <a:r>
              <a:rPr lang="en-US" sz="2855">
                <a:solidFill>
                  <a:srgbClr val="1F2020"/>
                </a:solidFill>
                <a:latin typeface="Poppins"/>
                <a:ea typeface="Poppins"/>
                <a:cs typeface="Poppins"/>
                <a:sym typeface="Poppins"/>
              </a:rPr>
              <a:t>Regularly track the percentage of sales using this approach as a key business metric.</a:t>
            </a:r>
          </a:p>
          <a:p>
            <a:pPr algn="l">
              <a:lnSpc>
                <a:spcPts val="3997"/>
              </a:lnSpc>
            </a:pPr>
            <a:endParaRPr lang="en-US" sz="2855">
              <a:solidFill>
                <a:srgbClr val="1F2020"/>
              </a:solidFill>
              <a:latin typeface="Poppins"/>
              <a:ea typeface="Poppins"/>
              <a:cs typeface="Poppins"/>
              <a:sym typeface="Poppins"/>
            </a:endParaRPr>
          </a:p>
          <a:p>
            <a:pPr algn="l">
              <a:lnSpc>
                <a:spcPts val="3997"/>
              </a:lnSpc>
            </a:pPr>
            <a:r>
              <a:rPr lang="en-US" sz="2855">
                <a:solidFill>
                  <a:srgbClr val="1F2020"/>
                </a:solidFill>
                <a:latin typeface="Poppins Bold"/>
                <a:ea typeface="Poppins Bold"/>
                <a:cs typeface="Poppins Bold"/>
                <a:sym typeface="Poppins Bold"/>
              </a:rPr>
              <a:t>Optimize Resource Allocation</a:t>
            </a:r>
            <a:r>
              <a:rPr lang="en-US" sz="2855">
                <a:solidFill>
                  <a:srgbClr val="1F2020"/>
                </a:solidFill>
                <a:latin typeface="Poppins"/>
                <a:ea typeface="Poppins"/>
                <a:cs typeface="Poppins"/>
                <a:sym typeface="Poppins"/>
              </a:rPr>
              <a:t>:</a:t>
            </a:r>
          </a:p>
          <a:p>
            <a:pPr marL="616507" lvl="1" indent="-308253" algn="l">
              <a:lnSpc>
                <a:spcPts val="3997"/>
              </a:lnSpc>
              <a:buFont typeface="Arial"/>
              <a:buChar char="•"/>
            </a:pPr>
            <a:r>
              <a:rPr lang="en-US" sz="2855">
                <a:solidFill>
                  <a:srgbClr val="1F2020"/>
                </a:solidFill>
                <a:latin typeface="Poppins"/>
                <a:ea typeface="Poppins"/>
                <a:cs typeface="Poppins"/>
                <a:sym typeface="Poppins"/>
              </a:rPr>
              <a:t>Reduce reliance on the "call-only" method, as it is less efficient and more time-consuming.</a:t>
            </a:r>
          </a:p>
          <a:p>
            <a:pPr marL="616507" lvl="1" indent="-308253" algn="l">
              <a:lnSpc>
                <a:spcPts val="3997"/>
              </a:lnSpc>
              <a:buFont typeface="Arial"/>
              <a:buChar char="•"/>
            </a:pPr>
            <a:r>
              <a:rPr lang="en-US" sz="2855">
                <a:solidFill>
                  <a:srgbClr val="1F2020"/>
                </a:solidFill>
                <a:latin typeface="Poppins"/>
                <a:ea typeface="Poppins"/>
                <a:cs typeface="Poppins"/>
                <a:sym typeface="Poppins"/>
              </a:rPr>
              <a:t>Allocate resources to support the more effective sales strategies, such as "email + call" and "email-only" methods.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842458" y="3600450"/>
            <a:ext cx="12603085" cy="3086100"/>
            <a:chOff x="0" y="0"/>
            <a:chExt cx="3319331" cy="812800"/>
          </a:xfrm>
        </p:grpSpPr>
        <p:sp>
          <p:nvSpPr>
            <p:cNvPr id="6" name="Freeform 6"/>
            <p:cNvSpPr/>
            <p:nvPr/>
          </p:nvSpPr>
          <p:spPr>
            <a:xfrm>
              <a:off x="0" y="0"/>
              <a:ext cx="3319331" cy="812800"/>
            </a:xfrm>
            <a:custGeom>
              <a:avLst/>
              <a:gdLst/>
              <a:ahLst/>
              <a:cxnLst/>
              <a:rect l="l" t="t" r="r" b="b"/>
              <a:pathLst>
                <a:path w="3319331" h="812800">
                  <a:moveTo>
                    <a:pt x="0" y="0"/>
                  </a:moveTo>
                  <a:lnTo>
                    <a:pt x="3319331" y="0"/>
                  </a:lnTo>
                  <a:lnTo>
                    <a:pt x="3319331" y="812800"/>
                  </a:lnTo>
                  <a:lnTo>
                    <a:pt x="0" y="812800"/>
                  </a:lnTo>
                  <a:close/>
                </a:path>
              </a:pathLst>
            </a:custGeom>
            <a:solidFill>
              <a:srgbClr val="000000">
                <a:alpha val="0"/>
              </a:srgbClr>
            </a:solidFill>
            <a:ln w="38100" cap="sq">
              <a:solidFill>
                <a:srgbClr val="4073A0"/>
              </a:solidFill>
              <a:prstDash val="solid"/>
              <a:miter/>
            </a:ln>
          </p:spPr>
          <p:txBody>
            <a:bodyPr/>
            <a:lstStyle/>
            <a:p>
              <a:endParaRPr lang="en-US"/>
            </a:p>
          </p:txBody>
        </p:sp>
        <p:sp>
          <p:nvSpPr>
            <p:cNvPr id="7" name="TextBox 7"/>
            <p:cNvSpPr txBox="1"/>
            <p:nvPr/>
          </p:nvSpPr>
          <p:spPr>
            <a:xfrm>
              <a:off x="0" y="-38100"/>
              <a:ext cx="3319331"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951520" y="3854101"/>
            <a:ext cx="12384959" cy="2321623"/>
          </a:xfrm>
          <a:prstGeom prst="rect">
            <a:avLst/>
          </a:prstGeom>
        </p:spPr>
        <p:txBody>
          <a:bodyPr lIns="0" tIns="0" rIns="0" bIns="0" rtlCol="0" anchor="t">
            <a:spAutoFit/>
          </a:bodyPr>
          <a:lstStyle/>
          <a:p>
            <a:pPr algn="ctr">
              <a:lnSpc>
                <a:spcPts val="19032"/>
              </a:lnSpc>
              <a:spcBef>
                <a:spcPct val="0"/>
              </a:spcBef>
            </a:pPr>
            <a:r>
              <a:rPr lang="en-US" sz="13594">
                <a:solidFill>
                  <a:srgbClr val="FFFFFF"/>
                </a:solidFill>
                <a:latin typeface="Montserrat Bold"/>
                <a:ea typeface="Montserrat Bold"/>
                <a:cs typeface="Montserrat Bold"/>
                <a:sym typeface="Montserrat Bold"/>
              </a:rPr>
              <a:t>THANK YOU</a:t>
            </a:r>
          </a:p>
        </p:txBody>
      </p:sp>
      <p:sp>
        <p:nvSpPr>
          <p:cNvPr id="9" name="TextBox 9"/>
          <p:cNvSpPr txBox="1"/>
          <p:nvPr/>
        </p:nvSpPr>
        <p:spPr>
          <a:xfrm>
            <a:off x="5148726" y="8722603"/>
            <a:ext cx="7689953" cy="372745"/>
          </a:xfrm>
          <a:prstGeom prst="rect">
            <a:avLst/>
          </a:prstGeom>
        </p:spPr>
        <p:txBody>
          <a:bodyPr lIns="0" tIns="0" rIns="0" bIns="0" rtlCol="0" anchor="t">
            <a:spAutoFit/>
          </a:bodyPr>
          <a:lstStyle/>
          <a:p>
            <a:pPr algn="ctr">
              <a:lnSpc>
                <a:spcPts val="3079"/>
              </a:lnSpc>
              <a:spcBef>
                <a:spcPct val="0"/>
              </a:spcBef>
            </a:pPr>
            <a:r>
              <a:rPr lang="en-US" sz="2199" spc="1759">
                <a:solidFill>
                  <a:srgbClr val="FFFFFF"/>
                </a:solidFill>
                <a:latin typeface="Open Sans"/>
                <a:ea typeface="Open Sans"/>
                <a:cs typeface="Open Sans"/>
                <a:sym typeface="Open Sans"/>
              </a:rPr>
              <a:t> PENS AND PRINTERS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67602" y="1807778"/>
            <a:ext cx="7822617" cy="47625"/>
            <a:chOff x="0" y="0"/>
            <a:chExt cx="2060278" cy="12543"/>
          </a:xfrm>
        </p:grpSpPr>
        <p:sp>
          <p:nvSpPr>
            <p:cNvPr id="6" name="Freeform 6"/>
            <p:cNvSpPr/>
            <p:nvPr/>
          </p:nvSpPr>
          <p:spPr>
            <a:xfrm>
              <a:off x="0" y="0"/>
              <a:ext cx="2060278" cy="12543"/>
            </a:xfrm>
            <a:custGeom>
              <a:avLst/>
              <a:gdLst/>
              <a:ahLst/>
              <a:cxnLst/>
              <a:rect l="l" t="t" r="r" b="b"/>
              <a:pathLst>
                <a:path w="2060278" h="12543">
                  <a:moveTo>
                    <a:pt x="6272" y="0"/>
                  </a:moveTo>
                  <a:lnTo>
                    <a:pt x="2054006" y="0"/>
                  </a:lnTo>
                  <a:cubicBezTo>
                    <a:pt x="2055669" y="0"/>
                    <a:pt x="2057265" y="661"/>
                    <a:pt x="2058441" y="1837"/>
                  </a:cubicBezTo>
                  <a:cubicBezTo>
                    <a:pt x="2059617" y="3013"/>
                    <a:pt x="2060278" y="4608"/>
                    <a:pt x="2060278" y="6272"/>
                  </a:cubicBezTo>
                  <a:lnTo>
                    <a:pt x="2060278" y="6272"/>
                  </a:lnTo>
                  <a:cubicBezTo>
                    <a:pt x="2060278" y="7935"/>
                    <a:pt x="2059617" y="9530"/>
                    <a:pt x="2058441" y="10706"/>
                  </a:cubicBezTo>
                  <a:cubicBezTo>
                    <a:pt x="2057265" y="11882"/>
                    <a:pt x="2055669" y="12543"/>
                    <a:pt x="20540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073A0"/>
            </a:solidFill>
          </p:spPr>
          <p:txBody>
            <a:bodyPr/>
            <a:lstStyle/>
            <a:p>
              <a:endParaRPr lang="en-US"/>
            </a:p>
          </p:txBody>
        </p:sp>
        <p:sp>
          <p:nvSpPr>
            <p:cNvPr id="7" name="TextBox 7"/>
            <p:cNvSpPr txBox="1"/>
            <p:nvPr/>
          </p:nvSpPr>
          <p:spPr>
            <a:xfrm>
              <a:off x="0" y="-38100"/>
              <a:ext cx="2060278" cy="5064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63164" y="1020400"/>
            <a:ext cx="14564850" cy="654028"/>
          </a:xfrm>
          <a:prstGeom prst="rect">
            <a:avLst/>
          </a:prstGeom>
        </p:spPr>
        <p:txBody>
          <a:bodyPr lIns="0" tIns="0" rIns="0" bIns="0" rtlCol="0" anchor="t">
            <a:spAutoFit/>
          </a:bodyPr>
          <a:lstStyle/>
          <a:p>
            <a:pPr algn="l">
              <a:lnSpc>
                <a:spcPts val="4868"/>
              </a:lnSpc>
            </a:pPr>
            <a:r>
              <a:rPr lang="en-US" sz="4160">
                <a:solidFill>
                  <a:srgbClr val="4073A0"/>
                </a:solidFill>
                <a:latin typeface="Poppins Bold"/>
                <a:ea typeface="Poppins Bold"/>
                <a:cs typeface="Poppins Bold"/>
                <a:sym typeface="Poppins Bold"/>
              </a:rPr>
              <a:t> Overview and business goals</a:t>
            </a:r>
          </a:p>
        </p:txBody>
      </p:sp>
      <p:sp>
        <p:nvSpPr>
          <p:cNvPr id="9" name="TextBox 9"/>
          <p:cNvSpPr txBox="1"/>
          <p:nvPr/>
        </p:nvSpPr>
        <p:spPr>
          <a:xfrm>
            <a:off x="363164" y="2252503"/>
            <a:ext cx="6670429" cy="448311"/>
          </a:xfrm>
          <a:prstGeom prst="rect">
            <a:avLst/>
          </a:prstGeom>
        </p:spPr>
        <p:txBody>
          <a:bodyPr lIns="0" tIns="0" rIns="0" bIns="0" rtlCol="0" anchor="t">
            <a:spAutoFit/>
          </a:bodyPr>
          <a:lstStyle/>
          <a:p>
            <a:pPr algn="l">
              <a:lnSpc>
                <a:spcPts val="3639"/>
              </a:lnSpc>
              <a:spcBef>
                <a:spcPct val="0"/>
              </a:spcBef>
            </a:pPr>
            <a:r>
              <a:rPr lang="en-US" sz="2599">
                <a:solidFill>
                  <a:srgbClr val="1F2020"/>
                </a:solidFill>
                <a:latin typeface="Open Sans Bold"/>
                <a:ea typeface="Open Sans Bold"/>
                <a:cs typeface="Open Sans Bold"/>
                <a:sym typeface="Open Sans Bold"/>
              </a:rPr>
              <a:t>Project  Overview</a:t>
            </a:r>
          </a:p>
        </p:txBody>
      </p:sp>
      <p:sp>
        <p:nvSpPr>
          <p:cNvPr id="10" name="TextBox 10"/>
          <p:cNvSpPr txBox="1"/>
          <p:nvPr/>
        </p:nvSpPr>
        <p:spPr>
          <a:xfrm>
            <a:off x="363164" y="2838049"/>
            <a:ext cx="17324747" cy="2333266"/>
          </a:xfrm>
          <a:prstGeom prst="rect">
            <a:avLst/>
          </a:prstGeom>
        </p:spPr>
        <p:txBody>
          <a:bodyPr lIns="0" tIns="0" rIns="0" bIns="0" rtlCol="0" anchor="t">
            <a:spAutoFit/>
          </a:bodyPr>
          <a:lstStyle/>
          <a:p>
            <a:pPr algn="l">
              <a:lnSpc>
                <a:spcPts val="3694"/>
              </a:lnSpc>
              <a:spcBef>
                <a:spcPct val="0"/>
              </a:spcBef>
            </a:pPr>
            <a:r>
              <a:rPr lang="en-US" sz="2639">
                <a:solidFill>
                  <a:srgbClr val="1F2020"/>
                </a:solidFill>
                <a:latin typeface="Poppins"/>
                <a:ea typeface="Poppins"/>
                <a:cs typeface="Poppins"/>
                <a:sym typeface="Poppins"/>
              </a:rPr>
              <a:t>Pens and Printers, founded in 1984, is a trusted provider of high-quality office supplies for large organizations. Our success is built on strong, long-lasting customer relationships, where clients rely on us for products that boost their productivity and creativity. As consumer buying habits evolve, we are dedicated to adapting our sales strategies to continue delivering the best products and services to meet our customers' needs.</a:t>
            </a:r>
          </a:p>
        </p:txBody>
      </p:sp>
      <p:sp>
        <p:nvSpPr>
          <p:cNvPr id="11" name="TextBox 11"/>
          <p:cNvSpPr txBox="1"/>
          <p:nvPr/>
        </p:nvSpPr>
        <p:spPr>
          <a:xfrm>
            <a:off x="363164" y="5247515"/>
            <a:ext cx="3497486" cy="958850"/>
          </a:xfrm>
          <a:prstGeom prst="rect">
            <a:avLst/>
          </a:prstGeom>
        </p:spPr>
        <p:txBody>
          <a:bodyPr lIns="0" tIns="0" rIns="0" bIns="0" rtlCol="0" anchor="t">
            <a:spAutoFit/>
          </a:bodyPr>
          <a:lstStyle/>
          <a:p>
            <a:pPr algn="l">
              <a:lnSpc>
                <a:spcPts val="3639"/>
              </a:lnSpc>
            </a:pPr>
            <a:r>
              <a:rPr lang="en-US" sz="2599">
                <a:solidFill>
                  <a:srgbClr val="1F2020"/>
                </a:solidFill>
                <a:latin typeface="Open Sans Bold"/>
                <a:ea typeface="Open Sans Bold"/>
                <a:cs typeface="Open Sans Bold"/>
                <a:sym typeface="Open Sans Bold"/>
              </a:rPr>
              <a:t>Business Goals</a:t>
            </a:r>
          </a:p>
          <a:p>
            <a:pPr algn="l">
              <a:lnSpc>
                <a:spcPts val="1960"/>
              </a:lnSpc>
            </a:pPr>
            <a:endParaRPr lang="en-US" sz="2599">
              <a:solidFill>
                <a:srgbClr val="1F2020"/>
              </a:solidFill>
              <a:latin typeface="Open Sans Bold"/>
              <a:ea typeface="Open Sans Bold"/>
              <a:cs typeface="Open Sans Bold"/>
              <a:sym typeface="Open Sans Bold"/>
            </a:endParaRPr>
          </a:p>
          <a:p>
            <a:pPr algn="l">
              <a:lnSpc>
                <a:spcPts val="1960"/>
              </a:lnSpc>
              <a:spcBef>
                <a:spcPct val="0"/>
              </a:spcBef>
            </a:pPr>
            <a:endParaRPr lang="en-US" sz="2599">
              <a:solidFill>
                <a:srgbClr val="1F2020"/>
              </a:solidFill>
              <a:latin typeface="Open Sans Bold"/>
              <a:ea typeface="Open Sans Bold"/>
              <a:cs typeface="Open Sans Bold"/>
              <a:sym typeface="Open Sans Bold"/>
            </a:endParaRPr>
          </a:p>
        </p:txBody>
      </p:sp>
      <p:sp>
        <p:nvSpPr>
          <p:cNvPr id="12" name="TextBox 12"/>
          <p:cNvSpPr txBox="1"/>
          <p:nvPr/>
        </p:nvSpPr>
        <p:spPr>
          <a:xfrm>
            <a:off x="363164" y="5891494"/>
            <a:ext cx="16896136" cy="3658867"/>
          </a:xfrm>
          <a:prstGeom prst="rect">
            <a:avLst/>
          </a:prstGeom>
        </p:spPr>
        <p:txBody>
          <a:bodyPr lIns="0" tIns="0" rIns="0" bIns="0" rtlCol="0" anchor="t">
            <a:spAutoFit/>
          </a:bodyPr>
          <a:lstStyle/>
          <a:p>
            <a:pPr marL="555971" lvl="1" indent="-277986" algn="l">
              <a:lnSpc>
                <a:spcPts val="3605"/>
              </a:lnSpc>
              <a:buFont typeface="Arial"/>
              <a:buChar char="•"/>
            </a:pPr>
            <a:r>
              <a:rPr lang="en-US" sz="2575">
                <a:solidFill>
                  <a:srgbClr val="1F2020"/>
                </a:solidFill>
                <a:latin typeface="Poppins"/>
                <a:ea typeface="Poppins"/>
                <a:cs typeface="Poppins"/>
                <a:sym typeface="Poppins"/>
              </a:rPr>
              <a:t>Adapt Sales Tactics: Identify the most effective sales techniques for new products as consumer buying behavior changes.</a:t>
            </a:r>
          </a:p>
          <a:p>
            <a:pPr marL="555971" lvl="1" indent="-277986" algn="l">
              <a:lnSpc>
                <a:spcPts val="3605"/>
              </a:lnSpc>
              <a:buFont typeface="Arial"/>
              <a:buChar char="•"/>
            </a:pPr>
            <a:r>
              <a:rPr lang="en-US" sz="2575">
                <a:solidFill>
                  <a:srgbClr val="1F2020"/>
                </a:solidFill>
                <a:latin typeface="Poppins"/>
                <a:ea typeface="Poppins"/>
                <a:cs typeface="Poppins"/>
                <a:sym typeface="Poppins"/>
              </a:rPr>
              <a:t>Optimize Cost-Efficiency: Use the best methods to maximize ROI when launching new product lines.</a:t>
            </a:r>
          </a:p>
          <a:p>
            <a:pPr marL="555971" lvl="1" indent="-277986" algn="l">
              <a:lnSpc>
                <a:spcPts val="3605"/>
              </a:lnSpc>
              <a:buFont typeface="Arial"/>
              <a:buChar char="•"/>
            </a:pPr>
            <a:r>
              <a:rPr lang="en-US" sz="2575">
                <a:solidFill>
                  <a:srgbClr val="1F2020"/>
                </a:solidFill>
                <a:latin typeface="Poppins"/>
                <a:ea typeface="Poppins"/>
                <a:cs typeface="Poppins"/>
                <a:sym typeface="Poppins"/>
              </a:rPr>
              <a:t>Test Sales Strategies: Evaluate the effectiveness of targeted emails, phone calls, and a combination of both for the new stationery line.</a:t>
            </a:r>
          </a:p>
          <a:p>
            <a:pPr marL="555971" lvl="1" indent="-277986" algn="l">
              <a:lnSpc>
                <a:spcPts val="3605"/>
              </a:lnSpc>
              <a:buFont typeface="Arial"/>
              <a:buChar char="•"/>
            </a:pPr>
            <a:r>
              <a:rPr lang="en-US" sz="2575">
                <a:solidFill>
                  <a:srgbClr val="1F2020"/>
                </a:solidFill>
                <a:latin typeface="Poppins"/>
                <a:ea typeface="Poppins"/>
                <a:cs typeface="Poppins"/>
                <a:sym typeface="Poppins"/>
              </a:rPr>
              <a:t>Enhance Customer Relationships: Continue building trust and loyalty by offering products that meet customer needs.</a:t>
            </a:r>
          </a:p>
          <a:p>
            <a:pPr algn="l">
              <a:lnSpc>
                <a:spcPts val="3605"/>
              </a:lnSpc>
              <a:spcBef>
                <a:spcPct val="0"/>
              </a:spcBef>
            </a:pPr>
            <a:endParaRPr lang="en-US" sz="2575">
              <a:solidFill>
                <a:srgbClr val="1F2020"/>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12994" y="1838818"/>
            <a:ext cx="5874522" cy="65632"/>
            <a:chOff x="0" y="0"/>
            <a:chExt cx="1547199" cy="17286"/>
          </a:xfrm>
        </p:grpSpPr>
        <p:sp>
          <p:nvSpPr>
            <p:cNvPr id="6" name="Freeform 6"/>
            <p:cNvSpPr/>
            <p:nvPr/>
          </p:nvSpPr>
          <p:spPr>
            <a:xfrm>
              <a:off x="0" y="0"/>
              <a:ext cx="1547199" cy="17286"/>
            </a:xfrm>
            <a:custGeom>
              <a:avLst/>
              <a:gdLst/>
              <a:ahLst/>
              <a:cxnLst/>
              <a:rect l="l" t="t" r="r" b="b"/>
              <a:pathLst>
                <a:path w="1547199" h="17286">
                  <a:moveTo>
                    <a:pt x="8643" y="0"/>
                  </a:moveTo>
                  <a:lnTo>
                    <a:pt x="1538556" y="0"/>
                  </a:lnTo>
                  <a:cubicBezTo>
                    <a:pt x="1543330" y="0"/>
                    <a:pt x="1547199" y="3870"/>
                    <a:pt x="1547199" y="8643"/>
                  </a:cubicBezTo>
                  <a:lnTo>
                    <a:pt x="1547199" y="8643"/>
                  </a:lnTo>
                  <a:cubicBezTo>
                    <a:pt x="1547199" y="10935"/>
                    <a:pt x="1546289" y="13133"/>
                    <a:pt x="1544668" y="14754"/>
                  </a:cubicBezTo>
                  <a:cubicBezTo>
                    <a:pt x="1543047" y="16375"/>
                    <a:pt x="1540848" y="17286"/>
                    <a:pt x="1538556" y="17286"/>
                  </a:cubicBezTo>
                  <a:lnTo>
                    <a:pt x="8643" y="17286"/>
                  </a:lnTo>
                  <a:cubicBezTo>
                    <a:pt x="6351" y="17286"/>
                    <a:pt x="4152" y="16375"/>
                    <a:pt x="2531" y="14754"/>
                  </a:cubicBezTo>
                  <a:cubicBezTo>
                    <a:pt x="911" y="13133"/>
                    <a:pt x="0" y="10935"/>
                    <a:pt x="0" y="8643"/>
                  </a:cubicBezTo>
                  <a:lnTo>
                    <a:pt x="0" y="8643"/>
                  </a:lnTo>
                  <a:cubicBezTo>
                    <a:pt x="0" y="6351"/>
                    <a:pt x="911" y="4152"/>
                    <a:pt x="2531" y="2531"/>
                  </a:cubicBezTo>
                  <a:cubicBezTo>
                    <a:pt x="4152" y="911"/>
                    <a:pt x="6351" y="0"/>
                    <a:pt x="8643" y="0"/>
                  </a:cubicBezTo>
                  <a:close/>
                </a:path>
              </a:pathLst>
            </a:custGeom>
            <a:solidFill>
              <a:srgbClr val="4073A0"/>
            </a:solidFill>
          </p:spPr>
          <p:txBody>
            <a:bodyPr/>
            <a:lstStyle/>
            <a:p>
              <a:endParaRPr lang="en-US"/>
            </a:p>
          </p:txBody>
        </p:sp>
        <p:sp>
          <p:nvSpPr>
            <p:cNvPr id="7" name="TextBox 7"/>
            <p:cNvSpPr txBox="1"/>
            <p:nvPr/>
          </p:nvSpPr>
          <p:spPr>
            <a:xfrm>
              <a:off x="0" y="-38100"/>
              <a:ext cx="1547199" cy="5538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705681" y="3137486"/>
            <a:ext cx="8876638" cy="6963570"/>
          </a:xfrm>
          <a:custGeom>
            <a:avLst/>
            <a:gdLst/>
            <a:ahLst/>
            <a:cxnLst/>
            <a:rect l="l" t="t" r="r" b="b"/>
            <a:pathLst>
              <a:path w="8876638" h="6963570">
                <a:moveTo>
                  <a:pt x="0" y="0"/>
                </a:moveTo>
                <a:lnTo>
                  <a:pt x="8876638" y="0"/>
                </a:lnTo>
                <a:lnTo>
                  <a:pt x="8876638" y="6963569"/>
                </a:lnTo>
                <a:lnTo>
                  <a:pt x="0" y="6963569"/>
                </a:lnTo>
                <a:lnTo>
                  <a:pt x="0" y="0"/>
                </a:lnTo>
                <a:close/>
              </a:path>
            </a:pathLst>
          </a:custGeom>
          <a:blipFill>
            <a:blip r:embed="rId2"/>
            <a:stretch>
              <a:fillRect/>
            </a:stretch>
          </a:blipFill>
        </p:spPr>
        <p:txBody>
          <a:bodyPr/>
          <a:lstStyle/>
          <a:p>
            <a:endParaRPr lang="en-US"/>
          </a:p>
        </p:txBody>
      </p:sp>
      <p:sp>
        <p:nvSpPr>
          <p:cNvPr id="9" name="TextBox 9"/>
          <p:cNvSpPr txBox="1"/>
          <p:nvPr/>
        </p:nvSpPr>
        <p:spPr>
          <a:xfrm>
            <a:off x="512994" y="235583"/>
            <a:ext cx="5327140" cy="793117"/>
          </a:xfrm>
          <a:prstGeom prst="rect">
            <a:avLst/>
          </a:prstGeom>
        </p:spPr>
        <p:txBody>
          <a:bodyPr lIns="0" tIns="0" rIns="0" bIns="0" rtlCol="0" anchor="t">
            <a:spAutoFit/>
          </a:bodyPr>
          <a:lstStyle/>
          <a:p>
            <a:pPr algn="l">
              <a:lnSpc>
                <a:spcPts val="6159"/>
              </a:lnSpc>
              <a:spcBef>
                <a:spcPct val="0"/>
              </a:spcBef>
            </a:pPr>
            <a:r>
              <a:rPr lang="en-US" sz="4399">
                <a:solidFill>
                  <a:srgbClr val="4073A0"/>
                </a:solidFill>
                <a:latin typeface="Poppins Bold"/>
                <a:ea typeface="Poppins Bold"/>
                <a:cs typeface="Poppins Bold"/>
                <a:sym typeface="Poppins Bold"/>
              </a:rPr>
              <a:t>Outcomes</a:t>
            </a:r>
          </a:p>
        </p:txBody>
      </p:sp>
      <p:sp>
        <p:nvSpPr>
          <p:cNvPr id="10" name="TextBox 10"/>
          <p:cNvSpPr txBox="1"/>
          <p:nvPr/>
        </p:nvSpPr>
        <p:spPr>
          <a:xfrm>
            <a:off x="512994" y="1215370"/>
            <a:ext cx="5874522" cy="536680"/>
          </a:xfrm>
          <a:prstGeom prst="rect">
            <a:avLst/>
          </a:prstGeom>
        </p:spPr>
        <p:txBody>
          <a:bodyPr lIns="0" tIns="0" rIns="0" bIns="0" rtlCol="0" anchor="t">
            <a:spAutoFit/>
          </a:bodyPr>
          <a:lstStyle/>
          <a:p>
            <a:pPr algn="l">
              <a:lnSpc>
                <a:spcPts val="3932"/>
              </a:lnSpc>
            </a:pPr>
            <a:r>
              <a:rPr lang="en-US" sz="3360">
                <a:solidFill>
                  <a:srgbClr val="1F2020"/>
                </a:solidFill>
                <a:latin typeface="Poppins Bold"/>
                <a:ea typeface="Poppins Bold"/>
                <a:cs typeface="Poppins Bold"/>
                <a:sym typeface="Poppins Bold"/>
              </a:rPr>
              <a:t>most used sales approach</a:t>
            </a:r>
          </a:p>
        </p:txBody>
      </p:sp>
      <p:sp>
        <p:nvSpPr>
          <p:cNvPr id="11" name="TextBox 11"/>
          <p:cNvSpPr txBox="1"/>
          <p:nvPr/>
        </p:nvSpPr>
        <p:spPr>
          <a:xfrm>
            <a:off x="512994" y="2047325"/>
            <a:ext cx="17531090" cy="871086"/>
          </a:xfrm>
          <a:prstGeom prst="rect">
            <a:avLst/>
          </a:prstGeom>
        </p:spPr>
        <p:txBody>
          <a:bodyPr lIns="0" tIns="0" rIns="0" bIns="0" rtlCol="0" anchor="t">
            <a:spAutoFit/>
          </a:bodyPr>
          <a:lstStyle/>
          <a:p>
            <a:pPr algn="l">
              <a:lnSpc>
                <a:spcPts val="3437"/>
              </a:lnSpc>
              <a:spcBef>
                <a:spcPct val="0"/>
              </a:spcBef>
            </a:pPr>
            <a:r>
              <a:rPr lang="en-US" sz="2455">
                <a:solidFill>
                  <a:srgbClr val="1F2020"/>
                </a:solidFill>
                <a:latin typeface="Poppins"/>
                <a:ea typeface="Poppins"/>
                <a:cs typeface="Poppins"/>
                <a:sym typeface="Poppins"/>
              </a:rPr>
              <a:t>Analysis indicates that email is currently the most used customer acquisition method, followed by phone calls, with the hybrid approach demonstrating the lowest amount of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12994" y="1224895"/>
            <a:ext cx="7385222" cy="1966201"/>
          </a:xfrm>
          <a:prstGeom prst="rect">
            <a:avLst/>
          </a:prstGeom>
        </p:spPr>
        <p:txBody>
          <a:bodyPr lIns="0" tIns="0" rIns="0" bIns="0" rtlCol="0" anchor="t">
            <a:spAutoFit/>
          </a:bodyPr>
          <a:lstStyle/>
          <a:p>
            <a:pPr algn="l">
              <a:lnSpc>
                <a:spcPts val="3839"/>
              </a:lnSpc>
            </a:pPr>
            <a:r>
              <a:rPr lang="en-US" sz="3281">
                <a:solidFill>
                  <a:srgbClr val="1F2020"/>
                </a:solidFill>
                <a:latin typeface="Poppins Bold"/>
                <a:ea typeface="Poppins Bold"/>
                <a:cs typeface="Poppins Bold"/>
                <a:sym typeface="Poppins Bold"/>
              </a:rPr>
              <a:t>Overall Revenue </a:t>
            </a: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p:txBody>
      </p:sp>
      <p:grpSp>
        <p:nvGrpSpPr>
          <p:cNvPr id="6" name="Group 6"/>
          <p:cNvGrpSpPr/>
          <p:nvPr/>
        </p:nvGrpSpPr>
        <p:grpSpPr>
          <a:xfrm>
            <a:off x="512994" y="1856825"/>
            <a:ext cx="3524676" cy="47625"/>
            <a:chOff x="0" y="0"/>
            <a:chExt cx="928310" cy="12543"/>
          </a:xfrm>
        </p:grpSpPr>
        <p:sp>
          <p:nvSpPr>
            <p:cNvPr id="7" name="Freeform 7"/>
            <p:cNvSpPr/>
            <p:nvPr/>
          </p:nvSpPr>
          <p:spPr>
            <a:xfrm>
              <a:off x="0" y="0"/>
              <a:ext cx="928310" cy="12543"/>
            </a:xfrm>
            <a:custGeom>
              <a:avLst/>
              <a:gdLst/>
              <a:ahLst/>
              <a:cxnLst/>
              <a:rect l="l" t="t" r="r" b="b"/>
              <a:pathLst>
                <a:path w="928310" h="12543">
                  <a:moveTo>
                    <a:pt x="6272" y="0"/>
                  </a:moveTo>
                  <a:lnTo>
                    <a:pt x="922038" y="0"/>
                  </a:lnTo>
                  <a:cubicBezTo>
                    <a:pt x="923701" y="0"/>
                    <a:pt x="925297" y="661"/>
                    <a:pt x="926473" y="1837"/>
                  </a:cubicBezTo>
                  <a:cubicBezTo>
                    <a:pt x="927649" y="3013"/>
                    <a:pt x="928310" y="4608"/>
                    <a:pt x="928310" y="6272"/>
                  </a:cubicBezTo>
                  <a:lnTo>
                    <a:pt x="928310" y="6272"/>
                  </a:lnTo>
                  <a:cubicBezTo>
                    <a:pt x="928310" y="7935"/>
                    <a:pt x="927649" y="9530"/>
                    <a:pt x="926473" y="10706"/>
                  </a:cubicBezTo>
                  <a:cubicBezTo>
                    <a:pt x="925297" y="11882"/>
                    <a:pt x="923701" y="12543"/>
                    <a:pt x="922038"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6298C5"/>
            </a:solidFill>
          </p:spPr>
          <p:txBody>
            <a:bodyPr/>
            <a:lstStyle/>
            <a:p>
              <a:endParaRPr lang="en-US"/>
            </a:p>
          </p:txBody>
        </p:sp>
        <p:sp>
          <p:nvSpPr>
            <p:cNvPr id="8" name="TextBox 8"/>
            <p:cNvSpPr txBox="1"/>
            <p:nvPr/>
          </p:nvSpPr>
          <p:spPr>
            <a:xfrm>
              <a:off x="0" y="-38100"/>
              <a:ext cx="928310" cy="5064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828414" y="3743546"/>
            <a:ext cx="16631172" cy="6150947"/>
          </a:xfrm>
          <a:custGeom>
            <a:avLst/>
            <a:gdLst/>
            <a:ahLst/>
            <a:cxnLst/>
            <a:rect l="l" t="t" r="r" b="b"/>
            <a:pathLst>
              <a:path w="16631172" h="6150947">
                <a:moveTo>
                  <a:pt x="0" y="0"/>
                </a:moveTo>
                <a:lnTo>
                  <a:pt x="16631172" y="0"/>
                </a:lnTo>
                <a:lnTo>
                  <a:pt x="16631172" y="6150947"/>
                </a:lnTo>
                <a:lnTo>
                  <a:pt x="0" y="6150947"/>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512994" y="2108367"/>
            <a:ext cx="16885021" cy="1355061"/>
          </a:xfrm>
          <a:prstGeom prst="rect">
            <a:avLst/>
          </a:prstGeom>
        </p:spPr>
        <p:txBody>
          <a:bodyPr lIns="0" tIns="0" rIns="0" bIns="0" rtlCol="0" anchor="t">
            <a:spAutoFit/>
          </a:bodyPr>
          <a:lstStyle/>
          <a:p>
            <a:pPr algn="l">
              <a:lnSpc>
                <a:spcPts val="3536"/>
              </a:lnSpc>
              <a:spcBef>
                <a:spcPct val="0"/>
              </a:spcBef>
            </a:pPr>
            <a:r>
              <a:rPr lang="en-US" sz="2526">
                <a:solidFill>
                  <a:srgbClr val="1F2020"/>
                </a:solidFill>
                <a:latin typeface="Poppins"/>
                <a:ea typeface="Poppins"/>
                <a:cs typeface="Poppins"/>
                <a:sym typeface="Poppins"/>
              </a:rPr>
              <a:t>Our sales data shows a wide range, with most earnings falling between 40,000 and 120,000. However, we have some standout performers bringing in up to $220,000. This spread indicates diverse market performance.</a:t>
            </a:r>
          </a:p>
        </p:txBody>
      </p:sp>
      <p:sp>
        <p:nvSpPr>
          <p:cNvPr id="11" name="TextBox 11"/>
          <p:cNvSpPr txBox="1"/>
          <p:nvPr/>
        </p:nvSpPr>
        <p:spPr>
          <a:xfrm>
            <a:off x="512994" y="235583"/>
            <a:ext cx="5327140" cy="793117"/>
          </a:xfrm>
          <a:prstGeom prst="rect">
            <a:avLst/>
          </a:prstGeom>
        </p:spPr>
        <p:txBody>
          <a:bodyPr lIns="0" tIns="0" rIns="0" bIns="0" rtlCol="0" anchor="t">
            <a:spAutoFit/>
          </a:bodyPr>
          <a:lstStyle/>
          <a:p>
            <a:pPr algn="l">
              <a:lnSpc>
                <a:spcPts val="6159"/>
              </a:lnSpc>
              <a:spcBef>
                <a:spcPct val="0"/>
              </a:spcBef>
            </a:pPr>
            <a:r>
              <a:rPr lang="en-US" sz="4399">
                <a:solidFill>
                  <a:srgbClr val="4073A0"/>
                </a:solidFill>
                <a:latin typeface="Poppins Bold"/>
                <a:ea typeface="Poppins Bold"/>
                <a:cs typeface="Poppins Bold"/>
                <a:sym typeface="Poppins Bold"/>
              </a:rPr>
              <a:t>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12994" y="1224895"/>
            <a:ext cx="8742910" cy="1966201"/>
          </a:xfrm>
          <a:prstGeom prst="rect">
            <a:avLst/>
          </a:prstGeom>
        </p:spPr>
        <p:txBody>
          <a:bodyPr lIns="0" tIns="0" rIns="0" bIns="0" rtlCol="0" anchor="t">
            <a:spAutoFit/>
          </a:bodyPr>
          <a:lstStyle/>
          <a:p>
            <a:pPr algn="l">
              <a:lnSpc>
                <a:spcPts val="3839"/>
              </a:lnSpc>
            </a:pPr>
            <a:r>
              <a:rPr lang="en-US" sz="3281">
                <a:solidFill>
                  <a:srgbClr val="1F2020"/>
                </a:solidFill>
                <a:latin typeface="Poppins Bold"/>
                <a:ea typeface="Poppins Bold"/>
                <a:cs typeface="Poppins Bold"/>
                <a:sym typeface="Poppins Bold"/>
              </a:rPr>
              <a:t>Revenue for each for each sales method </a:t>
            </a: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p:txBody>
      </p:sp>
      <p:grpSp>
        <p:nvGrpSpPr>
          <p:cNvPr id="6" name="Group 6"/>
          <p:cNvGrpSpPr/>
          <p:nvPr/>
        </p:nvGrpSpPr>
        <p:grpSpPr>
          <a:xfrm>
            <a:off x="512994" y="1839938"/>
            <a:ext cx="8631006" cy="65204"/>
            <a:chOff x="0" y="0"/>
            <a:chExt cx="2273187" cy="17173"/>
          </a:xfrm>
        </p:grpSpPr>
        <p:sp>
          <p:nvSpPr>
            <p:cNvPr id="7" name="Freeform 7"/>
            <p:cNvSpPr/>
            <p:nvPr/>
          </p:nvSpPr>
          <p:spPr>
            <a:xfrm>
              <a:off x="0" y="0"/>
              <a:ext cx="2273187" cy="17173"/>
            </a:xfrm>
            <a:custGeom>
              <a:avLst/>
              <a:gdLst/>
              <a:ahLst/>
              <a:cxnLst/>
              <a:rect l="l" t="t" r="r" b="b"/>
              <a:pathLst>
                <a:path w="2273187" h="17173">
                  <a:moveTo>
                    <a:pt x="8587" y="0"/>
                  </a:moveTo>
                  <a:lnTo>
                    <a:pt x="2264600" y="0"/>
                  </a:lnTo>
                  <a:cubicBezTo>
                    <a:pt x="2266878" y="0"/>
                    <a:pt x="2269062" y="905"/>
                    <a:pt x="2270672" y="2515"/>
                  </a:cubicBezTo>
                  <a:cubicBezTo>
                    <a:pt x="2272282" y="4125"/>
                    <a:pt x="2273187" y="6309"/>
                    <a:pt x="2273187" y="8587"/>
                  </a:cubicBezTo>
                  <a:lnTo>
                    <a:pt x="2273187" y="8587"/>
                  </a:lnTo>
                  <a:cubicBezTo>
                    <a:pt x="2273187" y="10864"/>
                    <a:pt x="2272282" y="13048"/>
                    <a:pt x="2270672" y="14658"/>
                  </a:cubicBezTo>
                  <a:cubicBezTo>
                    <a:pt x="2269062" y="16268"/>
                    <a:pt x="2266878" y="17173"/>
                    <a:pt x="2264600" y="17173"/>
                  </a:cubicBezTo>
                  <a:lnTo>
                    <a:pt x="8587" y="17173"/>
                  </a:lnTo>
                  <a:cubicBezTo>
                    <a:pt x="6309" y="17173"/>
                    <a:pt x="4125" y="16268"/>
                    <a:pt x="2515" y="14658"/>
                  </a:cubicBezTo>
                  <a:cubicBezTo>
                    <a:pt x="905" y="13048"/>
                    <a:pt x="0" y="10864"/>
                    <a:pt x="0" y="8587"/>
                  </a:cubicBezTo>
                  <a:lnTo>
                    <a:pt x="0" y="8587"/>
                  </a:lnTo>
                  <a:cubicBezTo>
                    <a:pt x="0" y="6309"/>
                    <a:pt x="905" y="4125"/>
                    <a:pt x="2515" y="2515"/>
                  </a:cubicBezTo>
                  <a:cubicBezTo>
                    <a:pt x="4125" y="905"/>
                    <a:pt x="6309" y="0"/>
                    <a:pt x="8587" y="0"/>
                  </a:cubicBezTo>
                  <a:close/>
                </a:path>
              </a:pathLst>
            </a:custGeom>
            <a:solidFill>
              <a:srgbClr val="6298C5"/>
            </a:solidFill>
          </p:spPr>
          <p:txBody>
            <a:bodyPr/>
            <a:lstStyle/>
            <a:p>
              <a:endParaRPr lang="en-US"/>
            </a:p>
          </p:txBody>
        </p:sp>
        <p:sp>
          <p:nvSpPr>
            <p:cNvPr id="8" name="TextBox 8"/>
            <p:cNvSpPr txBox="1"/>
            <p:nvPr/>
          </p:nvSpPr>
          <p:spPr>
            <a:xfrm>
              <a:off x="0" y="-38100"/>
              <a:ext cx="2273187" cy="5527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20049" y="4063776"/>
            <a:ext cx="16671710" cy="5964307"/>
          </a:xfrm>
          <a:custGeom>
            <a:avLst/>
            <a:gdLst/>
            <a:ahLst/>
            <a:cxnLst/>
            <a:rect l="l" t="t" r="r" b="b"/>
            <a:pathLst>
              <a:path w="16671710" h="5964307">
                <a:moveTo>
                  <a:pt x="0" y="0"/>
                </a:moveTo>
                <a:lnTo>
                  <a:pt x="16671710" y="0"/>
                </a:lnTo>
                <a:lnTo>
                  <a:pt x="16671710" y="5964307"/>
                </a:lnTo>
                <a:lnTo>
                  <a:pt x="0" y="5964307"/>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424408" y="2036510"/>
            <a:ext cx="17662992" cy="1829223"/>
          </a:xfrm>
          <a:prstGeom prst="rect">
            <a:avLst/>
          </a:prstGeom>
        </p:spPr>
        <p:txBody>
          <a:bodyPr lIns="0" tIns="0" rIns="0" bIns="0" rtlCol="0" anchor="t">
            <a:spAutoFit/>
          </a:bodyPr>
          <a:lstStyle/>
          <a:p>
            <a:pPr algn="l">
              <a:lnSpc>
                <a:spcPts val="3651"/>
              </a:lnSpc>
              <a:spcBef>
                <a:spcPct val="0"/>
              </a:spcBef>
            </a:pPr>
            <a:r>
              <a:rPr lang="en-US" sz="2608">
                <a:solidFill>
                  <a:srgbClr val="1F2020"/>
                </a:solidFill>
                <a:latin typeface="Poppins"/>
                <a:ea typeface="Poppins"/>
                <a:cs typeface="Poppins"/>
                <a:sym typeface="Poppins"/>
              </a:rPr>
              <a:t>Sales data indicates email and call combined is the most effective strategy, yielding the highest average Revenue and potential for large deals. Cold calling has the lowest revenues. Email marketing shows better overall performance with some standout successes. This suggests we should focus on refining and expanding our integrated email and call campaigns to maximize our revenue potential.</a:t>
            </a:r>
          </a:p>
        </p:txBody>
      </p:sp>
      <p:sp>
        <p:nvSpPr>
          <p:cNvPr id="11" name="TextBox 11"/>
          <p:cNvSpPr txBox="1"/>
          <p:nvPr/>
        </p:nvSpPr>
        <p:spPr>
          <a:xfrm>
            <a:off x="512994" y="235583"/>
            <a:ext cx="5327140" cy="793117"/>
          </a:xfrm>
          <a:prstGeom prst="rect">
            <a:avLst/>
          </a:prstGeom>
        </p:spPr>
        <p:txBody>
          <a:bodyPr lIns="0" tIns="0" rIns="0" bIns="0" rtlCol="0" anchor="t">
            <a:spAutoFit/>
          </a:bodyPr>
          <a:lstStyle/>
          <a:p>
            <a:pPr algn="l">
              <a:lnSpc>
                <a:spcPts val="6159"/>
              </a:lnSpc>
              <a:spcBef>
                <a:spcPct val="0"/>
              </a:spcBef>
            </a:pPr>
            <a:r>
              <a:rPr lang="en-US" sz="4399">
                <a:solidFill>
                  <a:srgbClr val="4073A0"/>
                </a:solidFill>
                <a:latin typeface="Poppins Bold"/>
                <a:ea typeface="Poppins Bold"/>
                <a:cs typeface="Poppins Bold"/>
                <a:sym typeface="Poppins Bold"/>
              </a:rPr>
              <a:t>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12994" y="1224895"/>
            <a:ext cx="8742910" cy="1966201"/>
          </a:xfrm>
          <a:prstGeom prst="rect">
            <a:avLst/>
          </a:prstGeom>
        </p:spPr>
        <p:txBody>
          <a:bodyPr lIns="0" tIns="0" rIns="0" bIns="0" rtlCol="0" anchor="t">
            <a:spAutoFit/>
          </a:bodyPr>
          <a:lstStyle/>
          <a:p>
            <a:pPr algn="l">
              <a:lnSpc>
                <a:spcPts val="3839"/>
              </a:lnSpc>
            </a:pPr>
            <a:r>
              <a:rPr lang="en-US" sz="3281">
                <a:solidFill>
                  <a:srgbClr val="1F2020"/>
                </a:solidFill>
                <a:latin typeface="Poppins Bold"/>
                <a:ea typeface="Poppins Bold"/>
                <a:cs typeface="Poppins Bold"/>
                <a:sym typeface="Poppins Bold"/>
              </a:rPr>
              <a:t>Revenue over time </a:t>
            </a: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p:txBody>
      </p:sp>
      <p:grpSp>
        <p:nvGrpSpPr>
          <p:cNvPr id="6" name="Group 6"/>
          <p:cNvGrpSpPr/>
          <p:nvPr/>
        </p:nvGrpSpPr>
        <p:grpSpPr>
          <a:xfrm>
            <a:off x="512994" y="1770486"/>
            <a:ext cx="4018346" cy="47625"/>
            <a:chOff x="0" y="0"/>
            <a:chExt cx="1058330" cy="12543"/>
          </a:xfrm>
        </p:grpSpPr>
        <p:sp>
          <p:nvSpPr>
            <p:cNvPr id="7" name="Freeform 7"/>
            <p:cNvSpPr/>
            <p:nvPr/>
          </p:nvSpPr>
          <p:spPr>
            <a:xfrm>
              <a:off x="0" y="0"/>
              <a:ext cx="1058330" cy="12543"/>
            </a:xfrm>
            <a:custGeom>
              <a:avLst/>
              <a:gdLst/>
              <a:ahLst/>
              <a:cxnLst/>
              <a:rect l="l" t="t" r="r" b="b"/>
              <a:pathLst>
                <a:path w="1058330" h="12543">
                  <a:moveTo>
                    <a:pt x="6272" y="0"/>
                  </a:moveTo>
                  <a:lnTo>
                    <a:pt x="1052058" y="0"/>
                  </a:lnTo>
                  <a:cubicBezTo>
                    <a:pt x="1053722" y="0"/>
                    <a:pt x="1055317" y="661"/>
                    <a:pt x="1056493" y="1837"/>
                  </a:cubicBezTo>
                  <a:cubicBezTo>
                    <a:pt x="1057669" y="3013"/>
                    <a:pt x="1058330" y="4608"/>
                    <a:pt x="1058330" y="6272"/>
                  </a:cubicBezTo>
                  <a:lnTo>
                    <a:pt x="1058330" y="6272"/>
                  </a:lnTo>
                  <a:cubicBezTo>
                    <a:pt x="1058330" y="7935"/>
                    <a:pt x="1057669" y="9530"/>
                    <a:pt x="1056493" y="10706"/>
                  </a:cubicBezTo>
                  <a:cubicBezTo>
                    <a:pt x="1055317" y="11882"/>
                    <a:pt x="1053722" y="12543"/>
                    <a:pt x="1052058"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6298C5"/>
            </a:solidFill>
          </p:spPr>
          <p:txBody>
            <a:bodyPr/>
            <a:lstStyle/>
            <a:p>
              <a:endParaRPr lang="en-US"/>
            </a:p>
          </p:txBody>
        </p:sp>
        <p:sp>
          <p:nvSpPr>
            <p:cNvPr id="8" name="TextBox 8"/>
            <p:cNvSpPr txBox="1"/>
            <p:nvPr/>
          </p:nvSpPr>
          <p:spPr>
            <a:xfrm>
              <a:off x="0" y="-38100"/>
              <a:ext cx="1058330" cy="5064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512994" y="2957608"/>
            <a:ext cx="17259300" cy="6422338"/>
          </a:xfrm>
          <a:custGeom>
            <a:avLst/>
            <a:gdLst/>
            <a:ahLst/>
            <a:cxnLst/>
            <a:rect l="l" t="t" r="r" b="b"/>
            <a:pathLst>
              <a:path w="17259300" h="6422338">
                <a:moveTo>
                  <a:pt x="0" y="0"/>
                </a:moveTo>
                <a:lnTo>
                  <a:pt x="17259300" y="0"/>
                </a:lnTo>
                <a:lnTo>
                  <a:pt x="17259300" y="6422338"/>
                </a:lnTo>
                <a:lnTo>
                  <a:pt x="0" y="6422338"/>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512994" y="235583"/>
            <a:ext cx="5327140" cy="793117"/>
          </a:xfrm>
          <a:prstGeom prst="rect">
            <a:avLst/>
          </a:prstGeom>
        </p:spPr>
        <p:txBody>
          <a:bodyPr lIns="0" tIns="0" rIns="0" bIns="0" rtlCol="0" anchor="t">
            <a:spAutoFit/>
          </a:bodyPr>
          <a:lstStyle/>
          <a:p>
            <a:pPr algn="l">
              <a:lnSpc>
                <a:spcPts val="6159"/>
              </a:lnSpc>
              <a:spcBef>
                <a:spcPct val="0"/>
              </a:spcBef>
            </a:pPr>
            <a:r>
              <a:rPr lang="en-US" sz="4399">
                <a:solidFill>
                  <a:srgbClr val="4073A0"/>
                </a:solidFill>
                <a:latin typeface="Poppins Bold"/>
                <a:ea typeface="Poppins Bold"/>
                <a:cs typeface="Poppins Bold"/>
                <a:sym typeface="Poppins Bold"/>
              </a:rPr>
              <a:t>Outcomes</a:t>
            </a:r>
          </a:p>
        </p:txBody>
      </p:sp>
      <p:sp>
        <p:nvSpPr>
          <p:cNvPr id="11" name="TextBox 11"/>
          <p:cNvSpPr txBox="1"/>
          <p:nvPr/>
        </p:nvSpPr>
        <p:spPr>
          <a:xfrm>
            <a:off x="512994" y="2131796"/>
            <a:ext cx="17662992" cy="4705773"/>
          </a:xfrm>
          <a:prstGeom prst="rect">
            <a:avLst/>
          </a:prstGeom>
        </p:spPr>
        <p:txBody>
          <a:bodyPr lIns="0" tIns="0" rIns="0" bIns="0" rtlCol="0" anchor="t">
            <a:spAutoFit/>
          </a:bodyPr>
          <a:lstStyle/>
          <a:p>
            <a:pPr algn="l">
              <a:lnSpc>
                <a:spcPts val="3931"/>
              </a:lnSpc>
            </a:pPr>
            <a:r>
              <a:rPr lang="en-US" sz="2808">
                <a:solidFill>
                  <a:srgbClr val="1F2020"/>
                </a:solidFill>
                <a:latin typeface="Poppins"/>
                <a:ea typeface="Poppins"/>
                <a:cs typeface="Poppins"/>
                <a:sym typeface="Poppins"/>
              </a:rPr>
              <a:t>The analysis shows that overall revenue grew steadily over the six-week period.</a:t>
            </a: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pPr>
            <a:endParaRPr lang="en-US" sz="2808">
              <a:solidFill>
                <a:srgbClr val="1F2020"/>
              </a:solidFill>
              <a:latin typeface="Poppins"/>
              <a:ea typeface="Poppins"/>
              <a:cs typeface="Poppins"/>
              <a:sym typeface="Poppins"/>
            </a:endParaRPr>
          </a:p>
          <a:p>
            <a:pPr algn="l">
              <a:lnSpc>
                <a:spcPts val="3371"/>
              </a:lnSpc>
              <a:spcBef>
                <a:spcPct val="0"/>
              </a:spcBef>
            </a:pPr>
            <a:endParaRPr lang="en-US" sz="2808">
              <a:solidFill>
                <a:srgbClr val="1F2020"/>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12994" y="1224895"/>
            <a:ext cx="9212879" cy="1966201"/>
          </a:xfrm>
          <a:prstGeom prst="rect">
            <a:avLst/>
          </a:prstGeom>
        </p:spPr>
        <p:txBody>
          <a:bodyPr lIns="0" tIns="0" rIns="0" bIns="0" rtlCol="0" anchor="t">
            <a:spAutoFit/>
          </a:bodyPr>
          <a:lstStyle/>
          <a:p>
            <a:pPr algn="l">
              <a:lnSpc>
                <a:spcPts val="3839"/>
              </a:lnSpc>
            </a:pPr>
            <a:r>
              <a:rPr lang="en-US" sz="3281">
                <a:solidFill>
                  <a:srgbClr val="1F2020"/>
                </a:solidFill>
                <a:latin typeface="Poppins Bold"/>
                <a:ea typeface="Poppins Bold"/>
                <a:cs typeface="Poppins Bold"/>
                <a:sym typeface="Poppins Bold"/>
              </a:rPr>
              <a:t>Revenue over time for each of the methods</a:t>
            </a: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a:p>
            <a:pPr algn="l">
              <a:lnSpc>
                <a:spcPts val="3839"/>
              </a:lnSpc>
            </a:pPr>
            <a:endParaRPr lang="en-US" sz="3281">
              <a:solidFill>
                <a:srgbClr val="1F2020"/>
              </a:solidFill>
              <a:latin typeface="Poppins Bold"/>
              <a:ea typeface="Poppins Bold"/>
              <a:cs typeface="Poppins Bold"/>
              <a:sym typeface="Poppins Bold"/>
            </a:endParaRPr>
          </a:p>
        </p:txBody>
      </p:sp>
      <p:grpSp>
        <p:nvGrpSpPr>
          <p:cNvPr id="6" name="Group 6"/>
          <p:cNvGrpSpPr/>
          <p:nvPr/>
        </p:nvGrpSpPr>
        <p:grpSpPr>
          <a:xfrm>
            <a:off x="512994" y="1770486"/>
            <a:ext cx="9100975" cy="47625"/>
            <a:chOff x="0" y="0"/>
            <a:chExt cx="2396965" cy="12543"/>
          </a:xfrm>
        </p:grpSpPr>
        <p:sp>
          <p:nvSpPr>
            <p:cNvPr id="7" name="Freeform 7"/>
            <p:cNvSpPr/>
            <p:nvPr/>
          </p:nvSpPr>
          <p:spPr>
            <a:xfrm>
              <a:off x="0" y="0"/>
              <a:ext cx="2396965" cy="12543"/>
            </a:xfrm>
            <a:custGeom>
              <a:avLst/>
              <a:gdLst/>
              <a:ahLst/>
              <a:cxnLst/>
              <a:rect l="l" t="t" r="r" b="b"/>
              <a:pathLst>
                <a:path w="2396965" h="12543">
                  <a:moveTo>
                    <a:pt x="6272" y="0"/>
                  </a:moveTo>
                  <a:lnTo>
                    <a:pt x="2390693" y="0"/>
                  </a:lnTo>
                  <a:cubicBezTo>
                    <a:pt x="2392356" y="0"/>
                    <a:pt x="2393952" y="661"/>
                    <a:pt x="2395128" y="1837"/>
                  </a:cubicBezTo>
                  <a:cubicBezTo>
                    <a:pt x="2396304" y="3013"/>
                    <a:pt x="2396965" y="4608"/>
                    <a:pt x="2396965" y="6272"/>
                  </a:cubicBezTo>
                  <a:lnTo>
                    <a:pt x="2396965" y="6272"/>
                  </a:lnTo>
                  <a:cubicBezTo>
                    <a:pt x="2396965" y="7935"/>
                    <a:pt x="2396304" y="9530"/>
                    <a:pt x="2395128" y="10706"/>
                  </a:cubicBezTo>
                  <a:cubicBezTo>
                    <a:pt x="2393952" y="11882"/>
                    <a:pt x="2392356" y="12543"/>
                    <a:pt x="2390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6298C5"/>
            </a:solidFill>
          </p:spPr>
          <p:txBody>
            <a:bodyPr/>
            <a:lstStyle/>
            <a:p>
              <a:endParaRPr lang="en-US"/>
            </a:p>
          </p:txBody>
        </p:sp>
        <p:sp>
          <p:nvSpPr>
            <p:cNvPr id="8" name="TextBox 8"/>
            <p:cNvSpPr txBox="1"/>
            <p:nvPr/>
          </p:nvSpPr>
          <p:spPr>
            <a:xfrm>
              <a:off x="0" y="-38100"/>
              <a:ext cx="2396965" cy="50643"/>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153137" y="4145512"/>
            <a:ext cx="15981726" cy="5946942"/>
          </a:xfrm>
          <a:custGeom>
            <a:avLst/>
            <a:gdLst/>
            <a:ahLst/>
            <a:cxnLst/>
            <a:rect l="l" t="t" r="r" b="b"/>
            <a:pathLst>
              <a:path w="15981726" h="5946942">
                <a:moveTo>
                  <a:pt x="0" y="0"/>
                </a:moveTo>
                <a:lnTo>
                  <a:pt x="15981726" y="0"/>
                </a:lnTo>
                <a:lnTo>
                  <a:pt x="15981726" y="5946942"/>
                </a:lnTo>
                <a:lnTo>
                  <a:pt x="0" y="5946942"/>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512994" y="235583"/>
            <a:ext cx="5327140" cy="793117"/>
          </a:xfrm>
          <a:prstGeom prst="rect">
            <a:avLst/>
          </a:prstGeom>
        </p:spPr>
        <p:txBody>
          <a:bodyPr lIns="0" tIns="0" rIns="0" bIns="0" rtlCol="0" anchor="t">
            <a:spAutoFit/>
          </a:bodyPr>
          <a:lstStyle/>
          <a:p>
            <a:pPr algn="l">
              <a:lnSpc>
                <a:spcPts val="6159"/>
              </a:lnSpc>
              <a:spcBef>
                <a:spcPct val="0"/>
              </a:spcBef>
            </a:pPr>
            <a:r>
              <a:rPr lang="en-US" sz="4399">
                <a:solidFill>
                  <a:srgbClr val="4073A0"/>
                </a:solidFill>
                <a:latin typeface="Poppins Bold"/>
                <a:ea typeface="Poppins Bold"/>
                <a:cs typeface="Poppins Bold"/>
                <a:sym typeface="Poppins Bold"/>
              </a:rPr>
              <a:t>Outcomes</a:t>
            </a:r>
          </a:p>
        </p:txBody>
      </p:sp>
      <p:sp>
        <p:nvSpPr>
          <p:cNvPr id="11" name="TextBox 11"/>
          <p:cNvSpPr txBox="1"/>
          <p:nvPr/>
        </p:nvSpPr>
        <p:spPr>
          <a:xfrm>
            <a:off x="512994" y="1958667"/>
            <a:ext cx="17662992" cy="2388659"/>
          </a:xfrm>
          <a:prstGeom prst="rect">
            <a:avLst/>
          </a:prstGeom>
        </p:spPr>
        <p:txBody>
          <a:bodyPr lIns="0" tIns="0" rIns="0" bIns="0" rtlCol="0" anchor="t">
            <a:spAutoFit/>
          </a:bodyPr>
          <a:lstStyle/>
          <a:p>
            <a:pPr algn="l">
              <a:lnSpc>
                <a:spcPts val="3791"/>
              </a:lnSpc>
              <a:spcBef>
                <a:spcPct val="0"/>
              </a:spcBef>
            </a:pPr>
            <a:r>
              <a:rPr lang="en-US" sz="2708">
                <a:solidFill>
                  <a:srgbClr val="1F2020"/>
                </a:solidFill>
                <a:latin typeface="Poppins"/>
                <a:ea typeface="Poppins"/>
                <a:cs typeface="Poppins"/>
                <a:sym typeface="Poppins"/>
              </a:rPr>
              <a:t>Revenue from all sales methods increased over the six weeks period. The "Email + Call" method consistently generated the highest revenue, showing the most significant growth. The "Email" method also saw positive growth, while the "Call" method had the slowest increase. These findings suggest a combined sales approach is most effective, but there's potential for improvement in email and call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8142194" y="7976421"/>
            <a:ext cx="2003612" cy="247718"/>
          </a:xfrm>
          <a:prstGeom prst="rect">
            <a:avLst/>
          </a:prstGeom>
        </p:spPr>
        <p:txBody>
          <a:bodyPr lIns="0" tIns="0" rIns="0" bIns="0" rtlCol="0" anchor="t">
            <a:spAutoFit/>
          </a:bodyPr>
          <a:lstStyle/>
          <a:p>
            <a:pPr algn="ctr">
              <a:lnSpc>
                <a:spcPts val="2057"/>
              </a:lnSpc>
              <a:spcBef>
                <a:spcPct val="0"/>
              </a:spcBef>
            </a:pPr>
            <a:r>
              <a:rPr lang="en-US" sz="1469">
                <a:solidFill>
                  <a:srgbClr val="FFFFFF"/>
                </a:solidFill>
                <a:latin typeface="Open Sans Bold"/>
                <a:ea typeface="Open Sans Bold"/>
                <a:cs typeface="Open Sans Bold"/>
                <a:sym typeface="Open Sans Bold"/>
              </a:rPr>
              <a:t>Learn More</a:t>
            </a:r>
          </a:p>
        </p:txBody>
      </p:sp>
      <p:grpSp>
        <p:nvGrpSpPr>
          <p:cNvPr id="6" name="Group 6"/>
          <p:cNvGrpSpPr/>
          <p:nvPr/>
        </p:nvGrpSpPr>
        <p:grpSpPr>
          <a:xfrm>
            <a:off x="312504" y="1807778"/>
            <a:ext cx="3575488" cy="47625"/>
            <a:chOff x="0" y="0"/>
            <a:chExt cx="941692" cy="12543"/>
          </a:xfrm>
        </p:grpSpPr>
        <p:sp>
          <p:nvSpPr>
            <p:cNvPr id="7" name="Freeform 7"/>
            <p:cNvSpPr/>
            <p:nvPr/>
          </p:nvSpPr>
          <p:spPr>
            <a:xfrm>
              <a:off x="0" y="0"/>
              <a:ext cx="941692" cy="12543"/>
            </a:xfrm>
            <a:custGeom>
              <a:avLst/>
              <a:gdLst/>
              <a:ahLst/>
              <a:cxnLst/>
              <a:rect l="l" t="t" r="r" b="b"/>
              <a:pathLst>
                <a:path w="941692" h="12543">
                  <a:moveTo>
                    <a:pt x="6272" y="0"/>
                  </a:moveTo>
                  <a:lnTo>
                    <a:pt x="935421" y="0"/>
                  </a:lnTo>
                  <a:cubicBezTo>
                    <a:pt x="938885" y="0"/>
                    <a:pt x="941692" y="2808"/>
                    <a:pt x="941692" y="6272"/>
                  </a:cubicBezTo>
                  <a:lnTo>
                    <a:pt x="941692" y="6272"/>
                  </a:lnTo>
                  <a:cubicBezTo>
                    <a:pt x="941692" y="7935"/>
                    <a:pt x="941032" y="9530"/>
                    <a:pt x="939856" y="10706"/>
                  </a:cubicBezTo>
                  <a:cubicBezTo>
                    <a:pt x="938679" y="11882"/>
                    <a:pt x="937084" y="12543"/>
                    <a:pt x="935421"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073A0"/>
            </a:solidFill>
          </p:spPr>
          <p:txBody>
            <a:bodyPr/>
            <a:lstStyle/>
            <a:p>
              <a:endParaRPr lang="en-US"/>
            </a:p>
          </p:txBody>
        </p:sp>
        <p:sp>
          <p:nvSpPr>
            <p:cNvPr id="8" name="TextBox 8"/>
            <p:cNvSpPr txBox="1"/>
            <p:nvPr/>
          </p:nvSpPr>
          <p:spPr>
            <a:xfrm>
              <a:off x="0" y="-38100"/>
              <a:ext cx="941692" cy="50643"/>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312504" y="1000125"/>
            <a:ext cx="14564850" cy="654028"/>
          </a:xfrm>
          <a:prstGeom prst="rect">
            <a:avLst/>
          </a:prstGeom>
        </p:spPr>
        <p:txBody>
          <a:bodyPr lIns="0" tIns="0" rIns="0" bIns="0" rtlCol="0" anchor="t">
            <a:spAutoFit/>
          </a:bodyPr>
          <a:lstStyle/>
          <a:p>
            <a:pPr algn="l">
              <a:lnSpc>
                <a:spcPts val="4868"/>
              </a:lnSpc>
            </a:pPr>
            <a:r>
              <a:rPr lang="en-US" sz="4160">
                <a:solidFill>
                  <a:srgbClr val="4073A0"/>
                </a:solidFill>
                <a:latin typeface="Poppins Bold"/>
                <a:ea typeface="Poppins Bold"/>
                <a:cs typeface="Poppins Bold"/>
                <a:sym typeface="Poppins Bold"/>
              </a:rPr>
              <a:t> key findings</a:t>
            </a:r>
          </a:p>
        </p:txBody>
      </p:sp>
      <p:sp>
        <p:nvSpPr>
          <p:cNvPr id="10" name="TextBox 10"/>
          <p:cNvSpPr txBox="1"/>
          <p:nvPr/>
        </p:nvSpPr>
        <p:spPr>
          <a:xfrm>
            <a:off x="312504" y="2178113"/>
            <a:ext cx="17662992" cy="6419639"/>
          </a:xfrm>
          <a:prstGeom prst="rect">
            <a:avLst/>
          </a:prstGeom>
        </p:spPr>
        <p:txBody>
          <a:bodyPr lIns="0" tIns="0" rIns="0" bIns="0" rtlCol="0" anchor="t">
            <a:spAutoFit/>
          </a:bodyPr>
          <a:lstStyle/>
          <a:p>
            <a:pPr marL="649496" lvl="1" indent="-324748" algn="l">
              <a:lnSpc>
                <a:spcPts val="4211"/>
              </a:lnSpc>
              <a:buFont typeface="Arial"/>
              <a:buChar char="•"/>
            </a:pPr>
            <a:r>
              <a:rPr lang="en-US" sz="3008">
                <a:solidFill>
                  <a:srgbClr val="1F2020"/>
                </a:solidFill>
                <a:latin typeface="Poppins"/>
                <a:ea typeface="Poppins"/>
                <a:cs typeface="Poppins"/>
                <a:sym typeface="Poppins"/>
              </a:rPr>
              <a:t>Email + Call: Most effective strategy, highest average revenue, with only 10 minutes of customer interaction.</a:t>
            </a:r>
          </a:p>
          <a:p>
            <a:pPr marL="649496" lvl="1" indent="-324748" algn="l">
              <a:lnSpc>
                <a:spcPts val="4211"/>
              </a:lnSpc>
              <a:buFont typeface="Arial"/>
              <a:buChar char="•"/>
            </a:pPr>
            <a:r>
              <a:rPr lang="en-US" sz="3008">
                <a:solidFill>
                  <a:srgbClr val="1F2020"/>
                </a:solidFill>
                <a:latin typeface="Poppins"/>
                <a:ea typeface="Poppins"/>
                <a:cs typeface="Poppins"/>
                <a:sym typeface="Poppins"/>
              </a:rPr>
              <a:t>Customer Acquisition: Email is the most used method; hybrid approach is the most effective but has the lowest customer count.</a:t>
            </a:r>
          </a:p>
          <a:p>
            <a:pPr marL="649496" lvl="1" indent="-324748" algn="l">
              <a:lnSpc>
                <a:spcPts val="4211"/>
              </a:lnSpc>
              <a:buFont typeface="Arial"/>
              <a:buChar char="•"/>
            </a:pPr>
            <a:r>
              <a:rPr lang="en-US" sz="3008">
                <a:solidFill>
                  <a:srgbClr val="1F2020"/>
                </a:solidFill>
                <a:latin typeface="Poppins"/>
                <a:ea typeface="Poppins"/>
                <a:cs typeface="Poppins"/>
                <a:sym typeface="Poppins"/>
              </a:rPr>
              <a:t>Email-Only: Strong performance with positive revenue growth and standout successes.</a:t>
            </a:r>
          </a:p>
          <a:p>
            <a:pPr marL="649496" lvl="1" indent="-324748" algn="l">
              <a:lnSpc>
                <a:spcPts val="4211"/>
              </a:lnSpc>
              <a:buFont typeface="Arial"/>
              <a:buChar char="•"/>
            </a:pPr>
            <a:r>
              <a:rPr lang="en-US" sz="3008">
                <a:solidFill>
                  <a:srgbClr val="1F2020"/>
                </a:solidFill>
                <a:latin typeface="Poppins"/>
                <a:ea typeface="Poppins"/>
                <a:cs typeface="Poppins"/>
                <a:sym typeface="Poppins"/>
              </a:rPr>
              <a:t>Cold Calling: Least efficient, lowest revenue, and highest time commitment (30 minutes per customer).</a:t>
            </a:r>
          </a:p>
          <a:p>
            <a:pPr marL="649496" lvl="1" indent="-324748" algn="l">
              <a:lnSpc>
                <a:spcPts val="4211"/>
              </a:lnSpc>
              <a:buFont typeface="Arial"/>
              <a:buChar char="•"/>
            </a:pPr>
            <a:r>
              <a:rPr lang="en-US" sz="3008">
                <a:solidFill>
                  <a:srgbClr val="1F2020"/>
                </a:solidFill>
                <a:latin typeface="Poppins"/>
                <a:ea typeface="Poppins"/>
                <a:cs typeface="Poppins"/>
                <a:sym typeface="Poppins"/>
              </a:rPr>
              <a:t>Revenue Growth: All methods saw increases, with the Email + Call approach showing the most significant growth.</a:t>
            </a:r>
          </a:p>
          <a:p>
            <a:pPr marL="649496" lvl="1" indent="-324748" algn="l">
              <a:lnSpc>
                <a:spcPts val="4211"/>
              </a:lnSpc>
              <a:buFont typeface="Arial"/>
              <a:buChar char="•"/>
            </a:pPr>
            <a:r>
              <a:rPr lang="en-US" sz="3008">
                <a:solidFill>
                  <a:srgbClr val="1F2020"/>
                </a:solidFill>
                <a:latin typeface="Poppins"/>
                <a:ea typeface="Poppins"/>
                <a:cs typeface="Poppins"/>
                <a:sym typeface="Poppins"/>
              </a:rPr>
              <a:t>Strategic Focus: Prioritize and expand integrated Email + Call campaigns to maximize revenue and efficiency.</a:t>
            </a:r>
          </a:p>
          <a:p>
            <a:pPr algn="l">
              <a:lnSpc>
                <a:spcPts val="4211"/>
              </a:lnSpc>
              <a:spcBef>
                <a:spcPct val="0"/>
              </a:spcBef>
            </a:pPr>
            <a:endParaRPr lang="en-US" sz="3008">
              <a:solidFill>
                <a:srgbClr val="1F202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77932" y="8597752"/>
            <a:ext cx="110068" cy="660548"/>
            <a:chOff x="0" y="0"/>
            <a:chExt cx="28989" cy="173972"/>
          </a:xfrm>
        </p:grpSpPr>
        <p:sp>
          <p:nvSpPr>
            <p:cNvPr id="3" name="Freeform 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4073A0"/>
            </a:solidFill>
          </p:spPr>
          <p:txBody>
            <a:bodyPr/>
            <a:lstStyle/>
            <a:p>
              <a:endParaRPr lang="en-US"/>
            </a:p>
          </p:txBody>
        </p:sp>
        <p:sp>
          <p:nvSpPr>
            <p:cNvPr id="4" name="TextBox 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599764" y="4137880"/>
            <a:ext cx="9240037" cy="6009869"/>
          </a:xfrm>
          <a:custGeom>
            <a:avLst/>
            <a:gdLst/>
            <a:ahLst/>
            <a:cxnLst/>
            <a:rect l="l" t="t" r="r" b="b"/>
            <a:pathLst>
              <a:path w="9240037" h="6009869">
                <a:moveTo>
                  <a:pt x="0" y="0"/>
                </a:moveTo>
                <a:lnTo>
                  <a:pt x="9240037" y="0"/>
                </a:lnTo>
                <a:lnTo>
                  <a:pt x="9240037" y="6009870"/>
                </a:lnTo>
                <a:lnTo>
                  <a:pt x="0" y="6009870"/>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495588" y="570229"/>
            <a:ext cx="5327140" cy="793117"/>
          </a:xfrm>
          <a:prstGeom prst="rect">
            <a:avLst/>
          </a:prstGeom>
        </p:spPr>
        <p:txBody>
          <a:bodyPr lIns="0" tIns="0" rIns="0" bIns="0" rtlCol="0" anchor="t">
            <a:spAutoFit/>
          </a:bodyPr>
          <a:lstStyle/>
          <a:p>
            <a:pPr algn="l">
              <a:lnSpc>
                <a:spcPts val="6159"/>
              </a:lnSpc>
              <a:spcBef>
                <a:spcPct val="0"/>
              </a:spcBef>
            </a:pPr>
            <a:r>
              <a:rPr lang="en-US" sz="4399">
                <a:solidFill>
                  <a:srgbClr val="4073A0"/>
                </a:solidFill>
                <a:latin typeface="Poppins Bold"/>
                <a:ea typeface="Poppins Bold"/>
                <a:cs typeface="Poppins Bold"/>
                <a:sym typeface="Poppins Bold"/>
              </a:rPr>
              <a:t>Business metric</a:t>
            </a:r>
          </a:p>
        </p:txBody>
      </p:sp>
      <p:sp>
        <p:nvSpPr>
          <p:cNvPr id="7" name="TextBox 7"/>
          <p:cNvSpPr txBox="1"/>
          <p:nvPr/>
        </p:nvSpPr>
        <p:spPr>
          <a:xfrm>
            <a:off x="495588" y="1440541"/>
            <a:ext cx="17448390" cy="2697340"/>
          </a:xfrm>
          <a:prstGeom prst="rect">
            <a:avLst/>
          </a:prstGeom>
        </p:spPr>
        <p:txBody>
          <a:bodyPr lIns="0" tIns="0" rIns="0" bIns="0" rtlCol="0" anchor="t">
            <a:spAutoFit/>
          </a:bodyPr>
          <a:lstStyle/>
          <a:p>
            <a:pPr algn="l">
              <a:lnSpc>
                <a:spcPts val="3577"/>
              </a:lnSpc>
              <a:spcBef>
                <a:spcPct val="0"/>
              </a:spcBef>
            </a:pPr>
            <a:r>
              <a:rPr lang="en-US" sz="2555">
                <a:solidFill>
                  <a:srgbClr val="1F2020"/>
                </a:solidFill>
                <a:latin typeface="Poppins"/>
                <a:ea typeface="Poppins"/>
                <a:cs typeface="Poppins"/>
                <a:sym typeface="Poppins"/>
              </a:rPr>
              <a:t>Given the company's objective to sustain high revenue while adopting innovative sales strategies, the </a:t>
            </a:r>
            <a:r>
              <a:rPr lang="en-US" sz="2555">
                <a:solidFill>
                  <a:srgbClr val="1F2020"/>
                </a:solidFill>
                <a:latin typeface="Poppins Bold"/>
                <a:ea typeface="Poppins Bold"/>
                <a:cs typeface="Poppins Bold"/>
                <a:sym typeface="Poppins Bold"/>
              </a:rPr>
              <a:t>"email + call" approach percentage is a key business metric</a:t>
            </a:r>
            <a:r>
              <a:rPr lang="en-US" sz="2555">
                <a:solidFill>
                  <a:srgbClr val="1F2020"/>
                </a:solidFill>
                <a:latin typeface="Poppins"/>
                <a:ea typeface="Poppins"/>
                <a:cs typeface="Poppins"/>
                <a:sym typeface="Poppins"/>
              </a:rPr>
              <a:t>. This metric currently stands at </a:t>
            </a:r>
            <a:r>
              <a:rPr lang="en-US" sz="2555">
                <a:solidFill>
                  <a:srgbClr val="1F2020"/>
                </a:solidFill>
                <a:latin typeface="Poppins Bold"/>
                <a:ea typeface="Poppins Bold"/>
                <a:cs typeface="Poppins Bold"/>
                <a:sym typeface="Poppins Bold"/>
              </a:rPr>
              <a:t>15.97%</a:t>
            </a:r>
            <a:r>
              <a:rPr lang="en-US" sz="2555">
                <a:solidFill>
                  <a:srgbClr val="1F2020"/>
                </a:solidFill>
                <a:latin typeface="Poppins"/>
                <a:ea typeface="Poppins"/>
                <a:cs typeface="Poppins"/>
                <a:sym typeface="Poppins"/>
              </a:rPr>
              <a:t> of total sales. This method demonstrates high revenue growth while maintaining efficient resource allocation and time efficiency, aligning with the company's goals. A strategic priority is to increase the utilization of this sales tactic. Additionally, </a:t>
            </a:r>
            <a:r>
              <a:rPr lang="en-US" sz="2555">
                <a:solidFill>
                  <a:srgbClr val="1F2020"/>
                </a:solidFill>
                <a:latin typeface="Poppins Bold"/>
                <a:ea typeface="Poppins Bold"/>
                <a:cs typeface="Poppins Bold"/>
                <a:sym typeface="Poppins Bold"/>
              </a:rPr>
              <a:t>overall revenue remains a crucial performance indicator</a:t>
            </a:r>
            <a:r>
              <a:rPr lang="en-US" sz="2555">
                <a:solidFill>
                  <a:srgbClr val="1F2020"/>
                </a:solidFill>
                <a:latin typeface="Poppins"/>
                <a:ea typeface="Poppins"/>
                <a:cs typeface="Poppins"/>
                <a:sym typeface="Poppins"/>
              </a:rPr>
              <a:t> for assessing overall company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Custom</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Poppins Bold</vt:lpstr>
      <vt:lpstr>Calibri</vt:lpstr>
      <vt:lpstr>Montserrat Bold</vt:lpstr>
      <vt:lpstr>Open Sans</vt:lpstr>
      <vt:lpstr>Poppins</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dc:title>
  <cp:lastModifiedBy>Abdelrahman Elaref Ahmed</cp:lastModifiedBy>
  <cp:revision>2</cp:revision>
  <dcterms:created xsi:type="dcterms:W3CDTF">2006-08-16T00:00:00Z</dcterms:created>
  <dcterms:modified xsi:type="dcterms:W3CDTF">2024-08-17T18:22:16Z</dcterms:modified>
  <dc:identifier>DAGOIOOMglE</dc:identifier>
</cp:coreProperties>
</file>