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28800425" cy="43200638"/>
  <p:notesSz cx="7559675" cy="10691813"/>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7" d="100"/>
          <a:sy n="37" d="100"/>
        </p:scale>
        <p:origin x="768" y="-4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77C2C985-6425-48C1-8DEA-31D0601A51BF}" type="slidenum">
              <a:t>‹N›</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p:nvPr>
        </p:nvSpPr>
        <p:spPr>
          <a:xfrm>
            <a:off x="1440000" y="10108800"/>
            <a:ext cx="2591964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28" name="PlaceHolder 3"/>
          <p:cNvSpPr>
            <a:spLocks noGrp="1"/>
          </p:cNvSpPr>
          <p:nvPr>
            <p:ph/>
          </p:nvPr>
        </p:nvSpPr>
        <p:spPr>
          <a:xfrm>
            <a:off x="1440000" y="23196240"/>
            <a:ext cx="2591964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16F1AD5D-2547-4974-A3FC-971E8DF07D6B}"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p:nvPr>
        </p:nvSpPr>
        <p:spPr>
          <a:xfrm>
            <a:off x="1440000" y="1010880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31" name="PlaceHolder 3"/>
          <p:cNvSpPr>
            <a:spLocks noGrp="1"/>
          </p:cNvSpPr>
          <p:nvPr>
            <p:ph/>
          </p:nvPr>
        </p:nvSpPr>
        <p:spPr>
          <a:xfrm>
            <a:off x="14721480" y="1010880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32" name="PlaceHolder 4"/>
          <p:cNvSpPr>
            <a:spLocks noGrp="1"/>
          </p:cNvSpPr>
          <p:nvPr>
            <p:ph/>
          </p:nvPr>
        </p:nvSpPr>
        <p:spPr>
          <a:xfrm>
            <a:off x="1440000" y="2319624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33" name="PlaceHolder 5"/>
          <p:cNvSpPr>
            <a:spLocks noGrp="1"/>
          </p:cNvSpPr>
          <p:nvPr>
            <p:ph/>
          </p:nvPr>
        </p:nvSpPr>
        <p:spPr>
          <a:xfrm>
            <a:off x="14721480" y="2319624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8395CD86-C717-42D4-8A93-3D580F4D3FB5}" type="slidenum">
              <a:t>‹N›</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p:nvPr>
        </p:nvSpPr>
        <p:spPr>
          <a:xfrm>
            <a:off x="1440000" y="10108800"/>
            <a:ext cx="834588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36" name="PlaceHolder 3"/>
          <p:cNvSpPr>
            <a:spLocks noGrp="1"/>
          </p:cNvSpPr>
          <p:nvPr>
            <p:ph/>
          </p:nvPr>
        </p:nvSpPr>
        <p:spPr>
          <a:xfrm>
            <a:off x="10203480" y="10108800"/>
            <a:ext cx="834588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37" name="PlaceHolder 4"/>
          <p:cNvSpPr>
            <a:spLocks noGrp="1"/>
          </p:cNvSpPr>
          <p:nvPr>
            <p:ph/>
          </p:nvPr>
        </p:nvSpPr>
        <p:spPr>
          <a:xfrm>
            <a:off x="18966960" y="10108800"/>
            <a:ext cx="834588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38" name="PlaceHolder 5"/>
          <p:cNvSpPr>
            <a:spLocks noGrp="1"/>
          </p:cNvSpPr>
          <p:nvPr>
            <p:ph/>
          </p:nvPr>
        </p:nvSpPr>
        <p:spPr>
          <a:xfrm>
            <a:off x="1440000" y="23196240"/>
            <a:ext cx="834588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39" name="PlaceHolder 6"/>
          <p:cNvSpPr>
            <a:spLocks noGrp="1"/>
          </p:cNvSpPr>
          <p:nvPr>
            <p:ph/>
          </p:nvPr>
        </p:nvSpPr>
        <p:spPr>
          <a:xfrm>
            <a:off x="10203480" y="23196240"/>
            <a:ext cx="834588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40" name="PlaceHolder 7"/>
          <p:cNvSpPr>
            <a:spLocks noGrp="1"/>
          </p:cNvSpPr>
          <p:nvPr>
            <p:ph/>
          </p:nvPr>
        </p:nvSpPr>
        <p:spPr>
          <a:xfrm>
            <a:off x="18966960" y="23196240"/>
            <a:ext cx="834588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4476BF25-A34C-4D62-82FF-8D3A678C1C46}" type="slidenum">
              <a:t>‹N›</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1440000" y="10108800"/>
            <a:ext cx="25919640" cy="2505600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FEF0776B-60BF-42D1-A749-59B780AA9FCD}" type="slidenum">
              <a:t>‹N›</a:t>
            </a:fld>
            <a:endParaRPr/>
          </a:p>
        </p:txBody>
      </p:sp>
      <p:sp>
        <p:nvSpPr>
          <p:cNvPr id="3"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p:nvPr>
        </p:nvSpPr>
        <p:spPr>
          <a:xfrm>
            <a:off x="1440000" y="10108800"/>
            <a:ext cx="25919640" cy="2505600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C3A3B41-E8CB-4288-9062-4E1548D43C29}" type="slidenum">
              <a:t>‹N›</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p:nvPr>
        </p:nvSpPr>
        <p:spPr>
          <a:xfrm>
            <a:off x="1440000" y="10108800"/>
            <a:ext cx="12648600" cy="2505600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11" name="PlaceHolder 3"/>
          <p:cNvSpPr>
            <a:spLocks noGrp="1"/>
          </p:cNvSpPr>
          <p:nvPr>
            <p:ph/>
          </p:nvPr>
        </p:nvSpPr>
        <p:spPr>
          <a:xfrm>
            <a:off x="14721480" y="10108800"/>
            <a:ext cx="12648600" cy="2505600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CC36A606-883E-490D-BF73-BABB70D5162C}" type="slidenum">
              <a:t>‹N›</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47465D00-B042-477D-B86B-7118206ACB2F}"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2160000" y="7070040"/>
            <a:ext cx="24480000" cy="69716520"/>
          </a:xfrm>
          <a:prstGeom prst="rect">
            <a:avLst/>
          </a:prstGeom>
          <a:noFill/>
          <a:ln w="0">
            <a:noFill/>
          </a:ln>
        </p:spPr>
        <p:txBody>
          <a:bodyPr lIns="0" tIns="0" rIns="0" bIns="0" anchor="ctr">
            <a:noAutofit/>
          </a:bodyPr>
          <a:lstStyle/>
          <a:p>
            <a:pPr algn="ctr">
              <a:buNone/>
            </a:pPr>
            <a:endParaRPr lang="it-IT"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93BE66D7-FDF9-4A6D-ADD9-B996603A0372}" type="slidenum">
              <a:t>‹N›</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p:nvPr>
        </p:nvSpPr>
        <p:spPr>
          <a:xfrm>
            <a:off x="1440000" y="1010880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16" name="PlaceHolder 3"/>
          <p:cNvSpPr>
            <a:spLocks noGrp="1"/>
          </p:cNvSpPr>
          <p:nvPr>
            <p:ph/>
          </p:nvPr>
        </p:nvSpPr>
        <p:spPr>
          <a:xfrm>
            <a:off x="14721480" y="10108800"/>
            <a:ext cx="12648600" cy="2505600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17" name="PlaceHolder 4"/>
          <p:cNvSpPr>
            <a:spLocks noGrp="1"/>
          </p:cNvSpPr>
          <p:nvPr>
            <p:ph/>
          </p:nvPr>
        </p:nvSpPr>
        <p:spPr>
          <a:xfrm>
            <a:off x="1440000" y="2319624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F93EFB6-E670-40BE-8B40-3140FC7521F9}"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p:nvPr>
        </p:nvSpPr>
        <p:spPr>
          <a:xfrm>
            <a:off x="1440000" y="10108800"/>
            <a:ext cx="12648600" cy="2505600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20" name="PlaceHolder 3"/>
          <p:cNvSpPr>
            <a:spLocks noGrp="1"/>
          </p:cNvSpPr>
          <p:nvPr>
            <p:ph/>
          </p:nvPr>
        </p:nvSpPr>
        <p:spPr>
          <a:xfrm>
            <a:off x="14721480" y="1010880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21" name="PlaceHolder 4"/>
          <p:cNvSpPr>
            <a:spLocks noGrp="1"/>
          </p:cNvSpPr>
          <p:nvPr>
            <p:ph/>
          </p:nvPr>
        </p:nvSpPr>
        <p:spPr>
          <a:xfrm>
            <a:off x="14721480" y="2319624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9BC249EE-B3A7-4482-8F51-17CAB6EB3BA2}"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2160000" y="7070040"/>
            <a:ext cx="24480000" cy="1503972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p:nvPr>
        </p:nvSpPr>
        <p:spPr>
          <a:xfrm>
            <a:off x="1440000" y="1010880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24" name="PlaceHolder 3"/>
          <p:cNvSpPr>
            <a:spLocks noGrp="1"/>
          </p:cNvSpPr>
          <p:nvPr>
            <p:ph/>
          </p:nvPr>
        </p:nvSpPr>
        <p:spPr>
          <a:xfrm>
            <a:off x="14721480" y="10108800"/>
            <a:ext cx="1264860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25" name="PlaceHolder 4"/>
          <p:cNvSpPr>
            <a:spLocks noGrp="1"/>
          </p:cNvSpPr>
          <p:nvPr>
            <p:ph/>
          </p:nvPr>
        </p:nvSpPr>
        <p:spPr>
          <a:xfrm>
            <a:off x="1440000" y="23196240"/>
            <a:ext cx="25919640" cy="11951640"/>
          </a:xfrm>
          <a:prstGeom prst="rect">
            <a:avLst/>
          </a:prstGeom>
          <a:noFill/>
          <a:ln w="0">
            <a:noFill/>
          </a:ln>
        </p:spPr>
        <p:txBody>
          <a:bodyPr lIns="0" tIns="0" rIns="0" bIns="0" anchor="t">
            <a:normAutofit/>
          </a:bodyPr>
          <a:lstStyle/>
          <a:p>
            <a:pPr>
              <a:lnSpc>
                <a:spcPct val="90000"/>
              </a:lnSpc>
              <a:spcBef>
                <a:spcPts val="1417"/>
              </a:spcBef>
              <a:buNone/>
            </a:pPr>
            <a:endParaRPr lang="en-US" sz="8820" b="0" strike="noStrike" spc="-1">
              <a:solidFill>
                <a:srgbClr val="000000"/>
              </a:solidFill>
              <a:latin typeface="Calibri"/>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795F112-011F-4D66-A546-B5B7185226E8}" type="slidenum">
              <a:t>‹N›</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160000" y="7070040"/>
            <a:ext cx="24480000" cy="15039720"/>
          </a:xfrm>
          <a:prstGeom prst="rect">
            <a:avLst/>
          </a:prstGeom>
          <a:noFill/>
          <a:ln w="0">
            <a:noFill/>
          </a:ln>
        </p:spPr>
        <p:txBody>
          <a:bodyPr anchor="b">
            <a:noAutofit/>
          </a:bodyPr>
          <a:lstStyle/>
          <a:p>
            <a:pPr algn="ctr">
              <a:lnSpc>
                <a:spcPct val="90000"/>
              </a:lnSpc>
              <a:buNone/>
            </a:pPr>
            <a:r>
              <a:rPr lang="it-IT" sz="18900" b="0" strike="noStrike" spc="-1">
                <a:solidFill>
                  <a:srgbClr val="000000"/>
                </a:solidFill>
                <a:latin typeface="Calibri Light"/>
              </a:rPr>
              <a:t>Fare clic per modificare lo stile del titolo dello schema</a:t>
            </a:r>
            <a:endParaRPr lang="en-US" sz="18900" b="0" strike="noStrike" spc="-1">
              <a:solidFill>
                <a:srgbClr val="000000"/>
              </a:solidFill>
              <a:latin typeface="Calibri"/>
            </a:endParaRPr>
          </a:p>
        </p:txBody>
      </p:sp>
      <p:sp>
        <p:nvSpPr>
          <p:cNvPr id="6" name="PlaceHolder 2"/>
          <p:cNvSpPr>
            <a:spLocks noGrp="1"/>
          </p:cNvSpPr>
          <p:nvPr>
            <p:ph type="dt" idx="1"/>
          </p:nvPr>
        </p:nvSpPr>
        <p:spPr>
          <a:xfrm>
            <a:off x="1980000" y="40040640"/>
            <a:ext cx="6479640" cy="2299680"/>
          </a:xfrm>
          <a:prstGeom prst="rect">
            <a:avLst/>
          </a:prstGeom>
          <a:noFill/>
          <a:ln w="0">
            <a:noFill/>
          </a:ln>
        </p:spPr>
        <p:txBody>
          <a:bodyPr anchor="ctr">
            <a:noAutofit/>
          </a:bodyPr>
          <a:lstStyle>
            <a:lvl1pPr>
              <a:lnSpc>
                <a:spcPct val="100000"/>
              </a:lnSpc>
              <a:buNone/>
              <a:defRPr lang="it-IT" sz="3780" b="0" strike="noStrike" spc="-1">
                <a:solidFill>
                  <a:srgbClr val="8B8B8B"/>
                </a:solidFill>
                <a:latin typeface="Calibri"/>
              </a:defRPr>
            </a:lvl1pPr>
          </a:lstStyle>
          <a:p>
            <a:pPr>
              <a:lnSpc>
                <a:spcPct val="100000"/>
              </a:lnSpc>
              <a:buNone/>
            </a:pPr>
            <a:r>
              <a:rPr lang="it-IT" sz="3780" b="0" strike="noStrike" spc="-1">
                <a:solidFill>
                  <a:srgbClr val="8B8B8B"/>
                </a:solidFill>
                <a:latin typeface="Calibri"/>
              </a:rPr>
              <a:t>&lt;data/ora&gt;</a:t>
            </a:r>
            <a:endParaRPr lang="it-IT" sz="3780" b="0" strike="noStrike" spc="-1">
              <a:latin typeface="Times New Roman"/>
            </a:endParaRPr>
          </a:p>
        </p:txBody>
      </p:sp>
      <p:sp>
        <p:nvSpPr>
          <p:cNvPr id="2" name="PlaceHolder 3"/>
          <p:cNvSpPr>
            <a:spLocks noGrp="1"/>
          </p:cNvSpPr>
          <p:nvPr>
            <p:ph type="ftr" idx="2"/>
          </p:nvPr>
        </p:nvSpPr>
        <p:spPr>
          <a:xfrm>
            <a:off x="9540000" y="40040640"/>
            <a:ext cx="9719640" cy="2299680"/>
          </a:xfrm>
          <a:prstGeom prst="rect">
            <a:avLst/>
          </a:prstGeom>
          <a:noFill/>
          <a:ln w="0">
            <a:noFill/>
          </a:ln>
        </p:spPr>
        <p:txBody>
          <a:bodyPr anchor="ctr">
            <a:noAutofit/>
          </a:bodyPr>
          <a:lstStyle>
            <a:lvl1pPr algn="ctr">
              <a:buNone/>
              <a:defRPr lang="it-IT" sz="1400" b="0" strike="noStrike" spc="-1">
                <a:latin typeface="Times New Roman"/>
              </a:defRPr>
            </a:lvl1pPr>
          </a:lstStyle>
          <a:p>
            <a:pPr algn="ctr">
              <a:buNone/>
            </a:pPr>
            <a:r>
              <a:rPr lang="it-IT" sz="1400" b="0" strike="noStrike" spc="-1">
                <a:latin typeface="Times New Roman"/>
              </a:rPr>
              <a:t>&lt;piè di pagina&gt;</a:t>
            </a:r>
          </a:p>
        </p:txBody>
      </p:sp>
      <p:sp>
        <p:nvSpPr>
          <p:cNvPr id="3" name="PlaceHolder 4"/>
          <p:cNvSpPr>
            <a:spLocks noGrp="1"/>
          </p:cNvSpPr>
          <p:nvPr>
            <p:ph type="sldNum" idx="3"/>
          </p:nvPr>
        </p:nvSpPr>
        <p:spPr>
          <a:xfrm>
            <a:off x="20340360" y="40040640"/>
            <a:ext cx="6479640" cy="2299680"/>
          </a:xfrm>
          <a:prstGeom prst="rect">
            <a:avLst/>
          </a:prstGeom>
          <a:noFill/>
          <a:ln w="0">
            <a:noFill/>
          </a:ln>
        </p:spPr>
        <p:txBody>
          <a:bodyPr anchor="ctr">
            <a:noAutofit/>
          </a:bodyPr>
          <a:lstStyle>
            <a:lvl1pPr algn="r">
              <a:lnSpc>
                <a:spcPct val="100000"/>
              </a:lnSpc>
              <a:buNone/>
              <a:defRPr lang="it-IT" sz="3780" b="0" strike="noStrike" spc="-1">
                <a:solidFill>
                  <a:srgbClr val="8B8B8B"/>
                </a:solidFill>
                <a:latin typeface="Calibri"/>
              </a:defRPr>
            </a:lvl1pPr>
          </a:lstStyle>
          <a:p>
            <a:pPr algn="r">
              <a:lnSpc>
                <a:spcPct val="100000"/>
              </a:lnSpc>
              <a:buNone/>
            </a:pPr>
            <a:fld id="{539DEC18-02DE-47E3-BAA2-32B1CFE25531}" type="slidenum">
              <a:rPr lang="it-IT" sz="3780" b="0" strike="noStrike" spc="-1">
                <a:solidFill>
                  <a:srgbClr val="8B8B8B"/>
                </a:solidFill>
                <a:latin typeface="Calibri"/>
              </a:rPr>
              <a:t>‹N›</a:t>
            </a:fld>
            <a:endParaRPr lang="it-IT" sz="3780" b="0" strike="noStrike" spc="-1">
              <a:latin typeface="Times New Roman"/>
            </a:endParaRPr>
          </a:p>
        </p:txBody>
      </p:sp>
      <p:sp>
        <p:nvSpPr>
          <p:cNvPr id="4" name="PlaceHolder 5"/>
          <p:cNvSpPr>
            <a:spLocks noGrp="1"/>
          </p:cNvSpPr>
          <p:nvPr>
            <p:ph type="body"/>
          </p:nvPr>
        </p:nvSpPr>
        <p:spPr>
          <a:xfrm>
            <a:off x="1440000" y="10108800"/>
            <a:ext cx="25919640" cy="2505600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8820" b="0" strike="noStrike" spc="-1">
                <a:solidFill>
                  <a:srgbClr val="000000"/>
                </a:solidFill>
                <a:latin typeface="Calibri"/>
              </a:rPr>
              <a:t>Fai clic per modificare il formato del testo della struttura</a:t>
            </a:r>
          </a:p>
          <a:p>
            <a:pPr marL="864000" lvl="1" indent="-324000">
              <a:lnSpc>
                <a:spcPct val="90000"/>
              </a:lnSpc>
              <a:spcBef>
                <a:spcPts val="1134"/>
              </a:spcBef>
              <a:buClr>
                <a:srgbClr val="000000"/>
              </a:buClr>
              <a:buSzPct val="75000"/>
              <a:buFont typeface="Symbol" charset="2"/>
              <a:buChar char=""/>
            </a:pPr>
            <a:r>
              <a:rPr lang="en-US" sz="6300" b="0" strike="noStrike" spc="-1">
                <a:solidFill>
                  <a:srgbClr val="000000"/>
                </a:solidFill>
                <a:latin typeface="Calibri"/>
              </a:rPr>
              <a:t>Secondo livello struttura</a:t>
            </a:r>
          </a:p>
          <a:p>
            <a:pPr marL="1296000" lvl="2" indent="-288000">
              <a:lnSpc>
                <a:spcPct val="90000"/>
              </a:lnSpc>
              <a:spcBef>
                <a:spcPts val="850"/>
              </a:spcBef>
              <a:buClr>
                <a:srgbClr val="000000"/>
              </a:buClr>
              <a:buSzPct val="45000"/>
              <a:buFont typeface="Wingdings" charset="2"/>
              <a:buChar char=""/>
            </a:pPr>
            <a:r>
              <a:rPr lang="en-US" sz="5670" b="0" strike="noStrike" spc="-1">
                <a:solidFill>
                  <a:srgbClr val="000000"/>
                </a:solidFill>
                <a:latin typeface="Calibri"/>
              </a:rPr>
              <a:t>Terzo livello struttura</a:t>
            </a:r>
          </a:p>
          <a:p>
            <a:pPr marL="1728000" lvl="3" indent="-216000">
              <a:lnSpc>
                <a:spcPct val="90000"/>
              </a:lnSpc>
              <a:spcBef>
                <a:spcPts val="567"/>
              </a:spcBef>
              <a:buClr>
                <a:srgbClr val="000000"/>
              </a:buClr>
              <a:buSzPct val="75000"/>
              <a:buFont typeface="Symbol" charset="2"/>
              <a:buChar char=""/>
            </a:pPr>
            <a:r>
              <a:rPr lang="en-US" sz="5670" b="0" strike="noStrike" spc="-1">
                <a:solidFill>
                  <a:srgbClr val="000000"/>
                </a:solidFill>
                <a:latin typeface="Calibri"/>
              </a:rPr>
              <a:t>Quarto livello struttura</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Quinto livello struttura</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Sesto livello struttura</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Settimo livello struttura</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Immagine 4"/>
          <p:cNvPicPr/>
          <p:nvPr/>
        </p:nvPicPr>
        <p:blipFill>
          <a:blip r:embed="rId2"/>
          <a:stretch/>
        </p:blipFill>
        <p:spPr>
          <a:xfrm>
            <a:off x="7392600" y="39071160"/>
            <a:ext cx="6721200" cy="3995640"/>
          </a:xfrm>
          <a:prstGeom prst="rect">
            <a:avLst/>
          </a:prstGeom>
          <a:ln w="0">
            <a:noFill/>
          </a:ln>
        </p:spPr>
      </p:pic>
      <p:pic>
        <p:nvPicPr>
          <p:cNvPr id="42" name="Immagine 6"/>
          <p:cNvPicPr/>
          <p:nvPr/>
        </p:nvPicPr>
        <p:blipFill>
          <a:blip r:embed="rId3"/>
          <a:stretch/>
        </p:blipFill>
        <p:spPr>
          <a:xfrm>
            <a:off x="429840" y="39215520"/>
            <a:ext cx="6109560" cy="3599640"/>
          </a:xfrm>
          <a:prstGeom prst="rect">
            <a:avLst/>
          </a:prstGeom>
          <a:ln w="0">
            <a:noFill/>
          </a:ln>
        </p:spPr>
      </p:pic>
      <p:pic>
        <p:nvPicPr>
          <p:cNvPr id="43" name="Immagine 8"/>
          <p:cNvPicPr/>
          <p:nvPr/>
        </p:nvPicPr>
        <p:blipFill>
          <a:blip r:embed="rId4"/>
          <a:stretch/>
        </p:blipFill>
        <p:spPr>
          <a:xfrm>
            <a:off x="15027480" y="38454479"/>
            <a:ext cx="6015600" cy="3721320"/>
          </a:xfrm>
          <a:prstGeom prst="rect">
            <a:avLst/>
          </a:prstGeom>
          <a:ln w="0">
            <a:noFill/>
          </a:ln>
        </p:spPr>
      </p:pic>
      <p:pic>
        <p:nvPicPr>
          <p:cNvPr id="44" name="Immagine 12"/>
          <p:cNvPicPr/>
          <p:nvPr/>
        </p:nvPicPr>
        <p:blipFill>
          <a:blip r:embed="rId5"/>
          <a:stretch/>
        </p:blipFill>
        <p:spPr>
          <a:xfrm>
            <a:off x="21956760" y="38842620"/>
            <a:ext cx="6843240" cy="4319640"/>
          </a:xfrm>
          <a:prstGeom prst="rect">
            <a:avLst/>
          </a:prstGeom>
          <a:ln w="0">
            <a:noFill/>
          </a:ln>
        </p:spPr>
      </p:pic>
      <p:sp>
        <p:nvSpPr>
          <p:cNvPr id="46" name="Connettore diritto 15"/>
          <p:cNvSpPr/>
          <p:nvPr/>
        </p:nvSpPr>
        <p:spPr>
          <a:xfrm>
            <a:off x="0" y="38828160"/>
            <a:ext cx="28800360" cy="360"/>
          </a:xfrm>
          <a:prstGeom prst="line">
            <a:avLst/>
          </a:prstGeom>
          <a:ln>
            <a:solidFill>
              <a:srgbClr val="44546A"/>
            </a:solidFill>
          </a:ln>
        </p:spPr>
        <p:style>
          <a:lnRef idx="1">
            <a:schemeClr val="accent1"/>
          </a:lnRef>
          <a:fillRef idx="0">
            <a:schemeClr val="accent1"/>
          </a:fillRef>
          <a:effectRef idx="0">
            <a:schemeClr val="accent1"/>
          </a:effectRef>
          <a:fontRef idx="minor"/>
        </p:style>
      </p:sp>
      <p:sp>
        <p:nvSpPr>
          <p:cNvPr id="47" name="CasellaDiTesto 17"/>
          <p:cNvSpPr/>
          <p:nvPr/>
        </p:nvSpPr>
        <p:spPr>
          <a:xfrm>
            <a:off x="-36000" y="0"/>
            <a:ext cx="28835640" cy="1752872"/>
          </a:xfrm>
          <a:prstGeom prst="rect">
            <a:avLst/>
          </a:prstGeom>
          <a:solidFill>
            <a:srgbClr val="01538D"/>
          </a:solidFill>
          <a:ln w="0">
            <a:noFill/>
          </a:ln>
        </p:spPr>
        <p:style>
          <a:lnRef idx="0">
            <a:scrgbClr r="0" g="0" b="0"/>
          </a:lnRef>
          <a:fillRef idx="0">
            <a:scrgbClr r="0" g="0" b="0"/>
          </a:fillRef>
          <a:effectRef idx="0">
            <a:scrgbClr r="0" g="0" b="0"/>
          </a:effectRef>
          <a:fontRef idx="minor"/>
        </p:style>
        <p:txBody>
          <a:bodyPr lIns="180000" tIns="45000" rIns="180000" bIns="45000" anchor="t">
            <a:spAutoFit/>
          </a:bodyPr>
          <a:lstStyle/>
          <a:p>
            <a:pPr algn="ctr">
              <a:lnSpc>
                <a:spcPct val="100000"/>
              </a:lnSpc>
              <a:buNone/>
            </a:pPr>
            <a:endParaRPr lang="it-IT" sz="1200" b="0" strike="noStrike" spc="-1" dirty="0">
              <a:latin typeface="Arial"/>
            </a:endParaRPr>
          </a:p>
          <a:p>
            <a:pPr algn="ctr">
              <a:lnSpc>
                <a:spcPct val="100000"/>
              </a:lnSpc>
              <a:buNone/>
            </a:pPr>
            <a:r>
              <a:rPr lang="it-IT" sz="4800" spc="-1" dirty="0">
                <a:solidFill>
                  <a:srgbClr val="FFFFFF"/>
                </a:solidFill>
                <a:latin typeface="Century Gothic"/>
              </a:rPr>
              <a:t>ATLETI PROFESSIONISTI E “DILETTANTI” DAL PUNTO DI VISTA GIURIDICO: NUOVE NORME E NUOVE TUTELE PER LO SPORTIVO NON PROFESSIONISTA COME “LAVORATORE SPORTIVO”</a:t>
            </a:r>
          </a:p>
        </p:txBody>
      </p:sp>
      <p:graphicFrame>
        <p:nvGraphicFramePr>
          <p:cNvPr id="48" name="Tabella 20"/>
          <p:cNvGraphicFramePr/>
          <p:nvPr>
            <p:extLst>
              <p:ext uri="{D42A27DB-BD31-4B8C-83A1-F6EECF244321}">
                <p14:modId xmlns:p14="http://schemas.microsoft.com/office/powerpoint/2010/main" val="660139470"/>
              </p:ext>
            </p:extLst>
          </p:nvPr>
        </p:nvGraphicFramePr>
        <p:xfrm>
          <a:off x="7920" y="5404805"/>
          <a:ext cx="28792505" cy="2110460"/>
        </p:xfrm>
        <a:graphic>
          <a:graphicData uri="http://schemas.openxmlformats.org/drawingml/2006/table">
            <a:tbl>
              <a:tblPr/>
              <a:tblGrid>
                <a:gridCol w="13717908">
                  <a:extLst>
                    <a:ext uri="{9D8B030D-6E8A-4147-A177-3AD203B41FA5}">
                      <a16:colId xmlns:a16="http://schemas.microsoft.com/office/drawing/2014/main" val="20000"/>
                    </a:ext>
                  </a:extLst>
                </a:gridCol>
                <a:gridCol w="15074597">
                  <a:extLst>
                    <a:ext uri="{9D8B030D-6E8A-4147-A177-3AD203B41FA5}">
                      <a16:colId xmlns:a16="http://schemas.microsoft.com/office/drawing/2014/main" val="20001"/>
                    </a:ext>
                  </a:extLst>
                </a:gridCol>
              </a:tblGrid>
              <a:tr h="370800">
                <a:tc>
                  <a:txBody>
                    <a:bodyPr/>
                    <a:lstStyle/>
                    <a:p>
                      <a:pPr>
                        <a:lnSpc>
                          <a:spcPct val="100000"/>
                        </a:lnSpc>
                        <a:buNone/>
                      </a:pPr>
                      <a:r>
                        <a:rPr lang="it-IT" sz="2800" b="0" strike="noStrike" spc="-1" dirty="0">
                          <a:solidFill>
                            <a:srgbClr val="44546A"/>
                          </a:solidFill>
                          <a:latin typeface="Century Gothic"/>
                        </a:rPr>
                        <a:t>Dr. </a:t>
                      </a:r>
                      <a:r>
                        <a:rPr lang="it-IT" sz="2800" b="1" strike="noStrike" spc="-1" dirty="0">
                          <a:solidFill>
                            <a:srgbClr val="44546A"/>
                          </a:solidFill>
                          <a:latin typeface="Century Gothic"/>
                        </a:rPr>
                        <a:t>Daniel Di Mattia </a:t>
                      </a:r>
                      <a:r>
                        <a:rPr lang="it-IT" sz="2800" b="0" strike="noStrike" spc="-1" dirty="0">
                          <a:solidFill>
                            <a:srgbClr val="44546A"/>
                          </a:solidFill>
                          <a:latin typeface="Century Gothic"/>
                        </a:rPr>
                        <a:t>(Medicina e Chirurgia) (1)</a:t>
                      </a:r>
                      <a:endParaRPr lang="it-IT" sz="2800" b="0" strike="noStrike" spc="-1" dirty="0">
                        <a:latin typeface="Arial"/>
                      </a:endParaRPr>
                    </a:p>
                  </a:txBody>
                  <a:tcPr marL="288000">
                    <a:lnL w="12700" cap="flat" cmpd="sng" algn="ctr">
                      <a:noFill/>
                      <a:prstDash val="solid"/>
                      <a:round/>
                      <a:headEnd type="none" w="med" len="med"/>
                      <a:tailEnd type="none" w="med" len="med"/>
                    </a:lnL>
                    <a:lnR w="6480">
                      <a:solidFill>
                        <a:srgbClr val="A6A6A6"/>
                      </a:solidFill>
                    </a:lnR>
                    <a:lnT w="12700" cap="flat" cmpd="sng" algn="ctr">
                      <a:solidFill>
                        <a:schemeClr val="bg1">
                          <a:lumMod val="75000"/>
                        </a:schemeClr>
                      </a:solidFill>
                      <a:prstDash val="solid"/>
                      <a:round/>
                      <a:headEnd type="none" w="med" len="med"/>
                      <a:tailEnd type="none" w="med" len="med"/>
                    </a:lnT>
                    <a:lnB w="6480">
                      <a:solidFill>
                        <a:srgbClr val="A6A6A6"/>
                      </a:solidFill>
                    </a:lnB>
                    <a:noFill/>
                  </a:tcPr>
                </a:tc>
                <a:tc>
                  <a:txBody>
                    <a:bodyPr/>
                    <a:lstStyle/>
                    <a:p>
                      <a:pPr>
                        <a:lnSpc>
                          <a:spcPct val="100000"/>
                        </a:lnSpc>
                        <a:buNone/>
                      </a:pPr>
                      <a:r>
                        <a:rPr lang="it-IT" sz="2800" b="0" strike="noStrike" spc="-1" dirty="0">
                          <a:solidFill>
                            <a:srgbClr val="44546A"/>
                          </a:solidFill>
                          <a:latin typeface="Century Gothic"/>
                        </a:rPr>
                        <a:t>Dirigente Medico di Chirurgia Generale, Presidente AMS Milano</a:t>
                      </a:r>
                      <a:endParaRPr lang="it-IT" sz="2800" b="0" strike="noStrike" spc="-1" dirty="0">
                        <a:latin typeface="Arial"/>
                      </a:endParaRPr>
                    </a:p>
                  </a:txBody>
                  <a:tcPr anchor="ctr">
                    <a:lnL w="6480">
                      <a:solidFill>
                        <a:srgbClr val="A6A6A6"/>
                      </a:solidFill>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480">
                      <a:solidFill>
                        <a:srgbClr val="A6A6A6"/>
                      </a:solidFill>
                    </a:lnB>
                    <a:noFill/>
                  </a:tcPr>
                </a:tc>
                <a:extLst>
                  <a:ext uri="{0D108BD9-81ED-4DB2-BD59-A6C34878D82A}">
                    <a16:rowId xmlns:a16="http://schemas.microsoft.com/office/drawing/2014/main" val="10000"/>
                  </a:ext>
                </a:extLst>
              </a:tr>
              <a:tr h="555980">
                <a:tc>
                  <a:txBody>
                    <a:bodyPr/>
                    <a:lstStyle/>
                    <a:p>
                      <a:pPr>
                        <a:lnSpc>
                          <a:spcPct val="100000"/>
                        </a:lnSpc>
                        <a:buNone/>
                        <a:tabLst>
                          <a:tab pos="0" algn="l"/>
                        </a:tabLst>
                      </a:pPr>
                      <a:r>
                        <a:rPr lang="it-IT" sz="2800" b="0" strike="noStrike" spc="-1" dirty="0">
                          <a:solidFill>
                            <a:srgbClr val="44546A"/>
                          </a:solidFill>
                          <a:latin typeface="Century Gothic"/>
                        </a:rPr>
                        <a:t>Dr. </a:t>
                      </a:r>
                      <a:r>
                        <a:rPr lang="it-IT" sz="2800" b="1" strike="noStrike" spc="-1" dirty="0">
                          <a:solidFill>
                            <a:srgbClr val="44546A"/>
                          </a:solidFill>
                          <a:latin typeface="Century Gothic"/>
                        </a:rPr>
                        <a:t>Alessandro Di Mattia </a:t>
                      </a:r>
                      <a:r>
                        <a:rPr lang="it-IT" sz="2800" b="0" strike="noStrike" kern="1200" spc="-1" dirty="0">
                          <a:solidFill>
                            <a:srgbClr val="44546A"/>
                          </a:solidFill>
                          <a:latin typeface="Century Gothic"/>
                          <a:ea typeface="+mn-ea"/>
                          <a:cs typeface="+mn-cs"/>
                        </a:rPr>
                        <a:t>(</a:t>
                      </a:r>
                      <a:r>
                        <a:rPr lang="it-IT" sz="2800" b="0" strike="noStrike" kern="1200" spc="-1" dirty="0" err="1">
                          <a:solidFill>
                            <a:srgbClr val="44546A"/>
                          </a:solidFill>
                          <a:latin typeface="Century Gothic"/>
                          <a:ea typeface="+mn-ea"/>
                          <a:cs typeface="+mn-cs"/>
                        </a:rPr>
                        <a:t>Economics</a:t>
                      </a:r>
                      <a:r>
                        <a:rPr lang="it-IT" sz="2800" b="0" strike="noStrike" kern="1200" spc="-1" dirty="0">
                          <a:solidFill>
                            <a:srgbClr val="44546A"/>
                          </a:solidFill>
                          <a:latin typeface="Century Gothic"/>
                          <a:ea typeface="+mn-ea"/>
                          <a:cs typeface="+mn-cs"/>
                        </a:rPr>
                        <a:t>, University of Essex, UK</a:t>
                      </a:r>
                      <a:r>
                        <a:rPr lang="it-IT" sz="2800" b="0" strike="noStrike" spc="-1" dirty="0">
                          <a:solidFill>
                            <a:srgbClr val="44546A"/>
                          </a:solidFill>
                          <a:latin typeface="Century Gothic"/>
                        </a:rPr>
                        <a:t>) (2)</a:t>
                      </a:r>
                      <a:endParaRPr lang="it-IT" sz="2800" b="0" strike="noStrike" spc="-1" dirty="0">
                        <a:latin typeface="Arial"/>
                      </a:endParaRPr>
                    </a:p>
                  </a:txBody>
                  <a:tcPr marL="288000">
                    <a:lnL w="12700" cap="flat" cmpd="sng" algn="ctr">
                      <a:noFill/>
                      <a:prstDash val="solid"/>
                      <a:round/>
                      <a:headEnd type="none" w="med" len="med"/>
                      <a:tailEnd type="none" w="med" len="med"/>
                    </a:lnL>
                    <a:lnR w="6480">
                      <a:solidFill>
                        <a:srgbClr val="A6A6A6"/>
                      </a:solidFill>
                    </a:lnR>
                    <a:lnT w="6480">
                      <a:solidFill>
                        <a:srgbClr val="A6A6A6"/>
                      </a:solidFill>
                    </a:lnT>
                    <a:lnB w="6480">
                      <a:solidFill>
                        <a:srgbClr val="A6A6A6"/>
                      </a:solidFill>
                    </a:lnB>
                    <a:solidFill>
                      <a:schemeClr val="bg1">
                        <a:lumMod val="95000"/>
                      </a:schemeClr>
                    </a:solidFill>
                  </a:tcPr>
                </a:tc>
                <a:tc>
                  <a:txBody>
                    <a:bodyPr/>
                    <a:lstStyle/>
                    <a:p>
                      <a:pPr>
                        <a:lnSpc>
                          <a:spcPct val="100000"/>
                        </a:lnSpc>
                        <a:buNone/>
                      </a:pPr>
                      <a:r>
                        <a:rPr lang="it-IT" sz="2800" b="0" strike="noStrike" kern="1200" spc="-1" dirty="0">
                          <a:solidFill>
                            <a:srgbClr val="44546A"/>
                          </a:solidFill>
                          <a:latin typeface="Century Gothic"/>
                          <a:ea typeface="+mn-ea"/>
                          <a:cs typeface="+mn-cs"/>
                        </a:rPr>
                        <a:t>PhD </a:t>
                      </a:r>
                      <a:r>
                        <a:rPr lang="it-IT" sz="2800" b="0" strike="noStrike" kern="1200" spc="-1" dirty="0" err="1">
                          <a:solidFill>
                            <a:srgbClr val="44546A"/>
                          </a:solidFill>
                          <a:latin typeface="Century Gothic"/>
                          <a:ea typeface="+mn-ea"/>
                          <a:cs typeface="+mn-cs"/>
                        </a:rPr>
                        <a:t>Student,DottorandoinEconomia</a:t>
                      </a:r>
                      <a:r>
                        <a:rPr lang="it-IT" sz="2800" b="0" strike="noStrike" kern="1200" spc="-1" dirty="0">
                          <a:solidFill>
                            <a:srgbClr val="44546A"/>
                          </a:solidFill>
                          <a:latin typeface="Century Gothic"/>
                          <a:ea typeface="+mn-ea"/>
                          <a:cs typeface="+mn-cs"/>
                        </a:rPr>
                        <a:t> dello Sport</a:t>
                      </a:r>
                    </a:p>
                  </a:txBody>
                  <a:tcPr anchor="ctr">
                    <a:lnL w="6480">
                      <a:solidFill>
                        <a:srgbClr val="A6A6A6"/>
                      </a:solidFill>
                    </a:lnL>
                    <a:lnR w="12700" cap="flat" cmpd="sng" algn="ctr">
                      <a:noFill/>
                      <a:prstDash val="solid"/>
                      <a:round/>
                      <a:headEnd type="none" w="med" len="med"/>
                      <a:tailEnd type="none" w="med" len="med"/>
                    </a:lnR>
                    <a:lnT w="6480">
                      <a:solidFill>
                        <a:srgbClr val="A6A6A6"/>
                      </a:solidFill>
                    </a:lnT>
                    <a:lnB w="6480">
                      <a:solidFill>
                        <a:srgbClr val="A6A6A6"/>
                      </a:solidFill>
                    </a:lnB>
                    <a:solidFill>
                      <a:schemeClr val="bg1">
                        <a:lumMod val="95000"/>
                      </a:schemeClr>
                    </a:solidFill>
                  </a:tcPr>
                </a:tc>
                <a:extLst>
                  <a:ext uri="{0D108BD9-81ED-4DB2-BD59-A6C34878D82A}">
                    <a16:rowId xmlns:a16="http://schemas.microsoft.com/office/drawing/2014/main" val="10001"/>
                  </a:ext>
                </a:extLst>
              </a:tr>
              <a:tr h="370800">
                <a:tc>
                  <a:txBody>
                    <a:bodyPr/>
                    <a:lstStyle/>
                    <a:p>
                      <a:pPr>
                        <a:lnSpc>
                          <a:spcPct val="100000"/>
                        </a:lnSpc>
                        <a:buNone/>
                        <a:tabLst>
                          <a:tab pos="0" algn="l"/>
                        </a:tabLst>
                      </a:pPr>
                      <a:r>
                        <a:rPr lang="it-IT" sz="2800" b="0" strike="noStrike" spc="-1" dirty="0">
                          <a:solidFill>
                            <a:srgbClr val="44546A"/>
                          </a:solidFill>
                          <a:latin typeface="Century Gothic"/>
                        </a:rPr>
                        <a:t>Dr. </a:t>
                      </a:r>
                      <a:r>
                        <a:rPr lang="it-IT" sz="2800" b="1" strike="noStrike" spc="-1" dirty="0">
                          <a:solidFill>
                            <a:srgbClr val="44546A"/>
                          </a:solidFill>
                          <a:latin typeface="Century Gothic"/>
                        </a:rPr>
                        <a:t>Maria Laura </a:t>
                      </a:r>
                      <a:r>
                        <a:rPr lang="it-IT" sz="2800" b="1" strike="noStrike" spc="-1" dirty="0" err="1">
                          <a:solidFill>
                            <a:srgbClr val="44546A"/>
                          </a:solidFill>
                          <a:latin typeface="Century Gothic"/>
                        </a:rPr>
                        <a:t>Guardamagna</a:t>
                      </a:r>
                      <a:r>
                        <a:rPr lang="it-IT" sz="2800" b="1" strike="noStrike" spc="-1" dirty="0">
                          <a:solidFill>
                            <a:srgbClr val="44546A"/>
                          </a:solidFill>
                          <a:latin typeface="Century Gothic"/>
                        </a:rPr>
                        <a:t> </a:t>
                      </a:r>
                      <a:r>
                        <a:rPr lang="it-IT" sz="2800" b="0" strike="noStrike" spc="-1" dirty="0">
                          <a:solidFill>
                            <a:srgbClr val="44546A"/>
                          </a:solidFill>
                          <a:latin typeface="Century Gothic"/>
                        </a:rPr>
                        <a:t>(Giurisprudenza) (3)</a:t>
                      </a:r>
                      <a:endParaRPr lang="it-IT" sz="2800" b="0" strike="noStrike" spc="-1" dirty="0">
                        <a:latin typeface="Arial"/>
                      </a:endParaRPr>
                    </a:p>
                  </a:txBody>
                  <a:tcPr marL="288000">
                    <a:lnL w="12700" cap="flat" cmpd="sng" algn="ctr">
                      <a:noFill/>
                      <a:prstDash val="solid"/>
                      <a:round/>
                      <a:headEnd type="none" w="med" len="med"/>
                      <a:tailEnd type="none" w="med" len="med"/>
                    </a:lnL>
                    <a:lnR w="6480">
                      <a:solidFill>
                        <a:srgbClr val="A6A6A6"/>
                      </a:solidFill>
                    </a:lnR>
                    <a:lnT w="6480">
                      <a:solidFill>
                        <a:srgbClr val="A6A6A6"/>
                      </a:solidFill>
                    </a:lnT>
                    <a:lnB w="6480">
                      <a:solidFill>
                        <a:srgbClr val="A6A6A6"/>
                      </a:solidFill>
                    </a:lnB>
                    <a:noFill/>
                  </a:tcPr>
                </a:tc>
                <a:tc>
                  <a:txBody>
                    <a:bodyPr/>
                    <a:lstStyle/>
                    <a:p>
                      <a:pPr>
                        <a:lnSpc>
                          <a:spcPct val="100000"/>
                        </a:lnSpc>
                        <a:buNone/>
                      </a:pPr>
                      <a:r>
                        <a:rPr lang="it-IT" sz="2800" b="0" strike="noStrike" spc="-1" dirty="0">
                          <a:solidFill>
                            <a:srgbClr val="44546A"/>
                          </a:solidFill>
                          <a:latin typeface="Century Gothic"/>
                        </a:rPr>
                        <a:t>Avvocato Foro di Milano</a:t>
                      </a:r>
                      <a:endParaRPr lang="it-IT" sz="2800" b="0" strike="noStrike" spc="-1" dirty="0">
                        <a:latin typeface="Arial"/>
                      </a:endParaRPr>
                    </a:p>
                  </a:txBody>
                  <a:tcPr anchor="ctr">
                    <a:lnL w="6480">
                      <a:solidFill>
                        <a:srgbClr val="A6A6A6"/>
                      </a:solidFill>
                    </a:lnL>
                    <a:lnR w="12700" cap="flat" cmpd="sng" algn="ctr">
                      <a:noFill/>
                      <a:prstDash val="solid"/>
                      <a:round/>
                      <a:headEnd type="none" w="med" len="med"/>
                      <a:tailEnd type="none" w="med" len="med"/>
                    </a:lnR>
                    <a:lnT w="6480">
                      <a:solidFill>
                        <a:srgbClr val="A6A6A6"/>
                      </a:solidFill>
                    </a:lnT>
                    <a:lnB w="6480">
                      <a:solidFill>
                        <a:srgbClr val="A6A6A6"/>
                      </a:solidFill>
                    </a:lnB>
                    <a:noFill/>
                  </a:tcPr>
                </a:tc>
                <a:extLst>
                  <a:ext uri="{0D108BD9-81ED-4DB2-BD59-A6C34878D82A}">
                    <a16:rowId xmlns:a16="http://schemas.microsoft.com/office/drawing/2014/main" val="10002"/>
                  </a:ext>
                </a:extLst>
              </a:tr>
              <a:tr h="370800">
                <a:tc>
                  <a:txBody>
                    <a:bodyPr/>
                    <a:lstStyle/>
                    <a:p>
                      <a:pPr>
                        <a:lnSpc>
                          <a:spcPct val="100000"/>
                        </a:lnSpc>
                        <a:buNone/>
                        <a:tabLst>
                          <a:tab pos="0" algn="l"/>
                        </a:tabLst>
                      </a:pPr>
                      <a:r>
                        <a:rPr lang="it-IT" sz="2800" b="0" strike="noStrike" spc="-1" dirty="0">
                          <a:solidFill>
                            <a:srgbClr val="44546A"/>
                          </a:solidFill>
                          <a:latin typeface="Century Gothic"/>
                        </a:rPr>
                        <a:t>Dr. </a:t>
                      </a:r>
                      <a:r>
                        <a:rPr lang="it-IT" sz="2800" b="1" strike="noStrike" spc="-1" dirty="0">
                          <a:solidFill>
                            <a:srgbClr val="44546A"/>
                          </a:solidFill>
                          <a:latin typeface="Century Gothic"/>
                        </a:rPr>
                        <a:t>Silvia Toffoletto </a:t>
                      </a:r>
                      <a:r>
                        <a:rPr lang="it-IT" sz="2800" b="0" strike="noStrike" spc="-1" dirty="0">
                          <a:solidFill>
                            <a:srgbClr val="44546A"/>
                          </a:solidFill>
                          <a:latin typeface="Century Gothic"/>
                        </a:rPr>
                        <a:t>(Giurisprudenza) (3)</a:t>
                      </a:r>
                      <a:endParaRPr lang="it-IT" sz="2800" b="0" strike="noStrike" spc="-1" dirty="0">
                        <a:latin typeface="+mn-lt"/>
                      </a:endParaRPr>
                    </a:p>
                  </a:txBody>
                  <a:tcPr marL="288000">
                    <a:lnL w="12700" cap="flat" cmpd="sng" algn="ctr">
                      <a:noFill/>
                      <a:prstDash val="solid"/>
                      <a:round/>
                      <a:headEnd type="none" w="med" len="med"/>
                      <a:tailEnd type="none" w="med" len="med"/>
                    </a:lnL>
                    <a:lnR w="6480">
                      <a:solidFill>
                        <a:srgbClr val="A6A6A6"/>
                      </a:solidFill>
                    </a:lnR>
                    <a:lnT w="6480">
                      <a:solidFill>
                        <a:srgbClr val="A6A6A6"/>
                      </a:solidFill>
                    </a:lnT>
                    <a:lnB w="6480">
                      <a:solidFill>
                        <a:srgbClr val="A6A6A6"/>
                      </a:solidFill>
                    </a:lnB>
                    <a:solidFill>
                      <a:schemeClr val="bg1">
                        <a:lumMod val="95000"/>
                      </a:schemeClr>
                    </a:solidFill>
                  </a:tcPr>
                </a:tc>
                <a:tc>
                  <a:txBody>
                    <a:bodyPr/>
                    <a:lstStyle/>
                    <a:p>
                      <a:pPr>
                        <a:lnSpc>
                          <a:spcPct val="100000"/>
                        </a:lnSpc>
                        <a:buNone/>
                      </a:pPr>
                      <a:r>
                        <a:rPr lang="it-IT" sz="2800" b="0" strike="noStrike" spc="-1" dirty="0">
                          <a:solidFill>
                            <a:srgbClr val="44546A"/>
                          </a:solidFill>
                          <a:latin typeface="Century Gothic"/>
                        </a:rPr>
                        <a:t>Avvocato Foro di Milano</a:t>
                      </a:r>
                      <a:endParaRPr lang="it-IT" sz="2800" b="0" strike="noStrike" spc="-1" dirty="0">
                        <a:latin typeface="+mn-lt"/>
                      </a:endParaRPr>
                    </a:p>
                  </a:txBody>
                  <a:tcPr anchor="ctr">
                    <a:lnL w="6480">
                      <a:solidFill>
                        <a:srgbClr val="A6A6A6"/>
                      </a:solidFill>
                    </a:lnL>
                    <a:lnR w="12700" cap="flat" cmpd="sng" algn="ctr">
                      <a:noFill/>
                      <a:prstDash val="solid"/>
                      <a:round/>
                      <a:headEnd type="none" w="med" len="med"/>
                      <a:tailEnd type="none" w="med" len="med"/>
                    </a:lnR>
                    <a:lnT w="6480">
                      <a:solidFill>
                        <a:srgbClr val="A6A6A6"/>
                      </a:solidFill>
                    </a:lnT>
                    <a:lnB w="6480">
                      <a:solidFill>
                        <a:srgbClr val="A6A6A6"/>
                      </a:solidFill>
                    </a:lnB>
                    <a:solidFill>
                      <a:schemeClr val="bg1">
                        <a:lumMod val="95000"/>
                      </a:schemeClr>
                    </a:solidFill>
                  </a:tcPr>
                </a:tc>
                <a:extLst>
                  <a:ext uri="{0D108BD9-81ED-4DB2-BD59-A6C34878D82A}">
                    <a16:rowId xmlns:a16="http://schemas.microsoft.com/office/drawing/2014/main" val="10003"/>
                  </a:ext>
                </a:extLst>
              </a:tr>
            </a:tbl>
          </a:graphicData>
        </a:graphic>
      </p:graphicFrame>
      <p:sp>
        <p:nvSpPr>
          <p:cNvPr id="49" name="CasellaDiTesto 22"/>
          <p:cNvSpPr/>
          <p:nvPr/>
        </p:nvSpPr>
        <p:spPr>
          <a:xfrm>
            <a:off x="7920" y="10022680"/>
            <a:ext cx="14734440" cy="8370068"/>
          </a:xfrm>
          <a:prstGeom prst="rect">
            <a:avLst/>
          </a:prstGeom>
          <a:noFill/>
          <a:ln w="0">
            <a:noFill/>
          </a:ln>
        </p:spPr>
        <p:style>
          <a:lnRef idx="0">
            <a:scrgbClr r="0" g="0" b="0"/>
          </a:lnRef>
          <a:fillRef idx="0">
            <a:scrgbClr r="0" g="0" b="0"/>
          </a:fillRef>
          <a:effectRef idx="0">
            <a:scrgbClr r="0" g="0" b="0"/>
          </a:effectRef>
          <a:fontRef idx="minor"/>
        </p:style>
        <p:txBody>
          <a:bodyPr lIns="432000" tIns="45000" rIns="432000" bIns="45000" anchor="t">
            <a:spAutoFit/>
          </a:bodyPr>
          <a:lstStyle/>
          <a:p>
            <a:pPr algn="just">
              <a:lnSpc>
                <a:spcPct val="100000"/>
              </a:lnSpc>
              <a:buNone/>
            </a:pPr>
            <a:r>
              <a:rPr lang="it-IT" sz="4000" spc="-1" dirty="0">
                <a:solidFill>
                  <a:srgbClr val="44546A"/>
                </a:solidFill>
                <a:latin typeface="Century Gothic"/>
              </a:rPr>
              <a:t>Con la </a:t>
            </a:r>
            <a:r>
              <a:rPr lang="it-IT" sz="4000" b="1" spc="-1" dirty="0">
                <a:solidFill>
                  <a:srgbClr val="44546A"/>
                </a:solidFill>
                <a:latin typeface="Century Gothic"/>
              </a:rPr>
              <a:t>riforma del lavoro sportivo </a:t>
            </a:r>
            <a:r>
              <a:rPr lang="it-IT" sz="4000" spc="-1" dirty="0">
                <a:solidFill>
                  <a:srgbClr val="44546A"/>
                </a:solidFill>
                <a:latin typeface="Century Gothic"/>
              </a:rPr>
              <a:t>(D.lgs. n. 36/2021), il lavoratore sportivo è divenuto oggetto di una disciplina specifica: rientrano nel novero dei lavoratori sportivi tutti quegli atleti tesserati che verso corrispettivo eseguono le mansioni richieste dai regolamenti dei singoli enti affilianti per lo svolgimento dell’attività sportiva superando la rigida dicotomia tra professionisti e dilettanti. </a:t>
            </a:r>
          </a:p>
          <a:p>
            <a:pPr algn="just">
              <a:lnSpc>
                <a:spcPct val="100000"/>
              </a:lnSpc>
              <a:buNone/>
            </a:pPr>
            <a:endParaRPr lang="it-IT" spc="-1" dirty="0">
              <a:solidFill>
                <a:srgbClr val="44546A"/>
              </a:solidFill>
              <a:latin typeface="Century Gothic"/>
            </a:endParaRPr>
          </a:p>
          <a:p>
            <a:pPr algn="just">
              <a:lnSpc>
                <a:spcPct val="100000"/>
              </a:lnSpc>
              <a:buNone/>
            </a:pPr>
            <a:r>
              <a:rPr lang="it-IT" sz="4000" spc="-1" dirty="0">
                <a:solidFill>
                  <a:srgbClr val="44546A"/>
                </a:solidFill>
                <a:latin typeface="Century Gothic"/>
              </a:rPr>
              <a:t>Accanto al riconoscimento dei diritti fondamentali e della dignità di “lavoratori” sportivi agli atleti non professionisti occorre anche prevedere dal punto di vista pratico misure di </a:t>
            </a:r>
            <a:r>
              <a:rPr lang="it-IT" sz="4000" b="1" spc="-1" dirty="0">
                <a:solidFill>
                  <a:srgbClr val="44546A"/>
                </a:solidFill>
                <a:latin typeface="Century Gothic"/>
              </a:rPr>
              <a:t>semplificazione e contenimento degli oneri contributivi e fiscali</a:t>
            </a:r>
            <a:r>
              <a:rPr lang="it-IT" sz="4000" spc="-1" dirty="0">
                <a:solidFill>
                  <a:srgbClr val="44546A"/>
                </a:solidFill>
                <a:latin typeface="Century Gothic"/>
              </a:rPr>
              <a:t>.</a:t>
            </a:r>
          </a:p>
        </p:txBody>
      </p:sp>
      <p:sp>
        <p:nvSpPr>
          <p:cNvPr id="50" name="CasellaDiTesto 23"/>
          <p:cNvSpPr/>
          <p:nvPr/>
        </p:nvSpPr>
        <p:spPr>
          <a:xfrm>
            <a:off x="194169" y="7564758"/>
            <a:ext cx="10138586" cy="13835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it-IT" sz="2800" spc="-1" dirty="0">
                <a:solidFill>
                  <a:srgbClr val="44546A"/>
                </a:solidFill>
                <a:latin typeface="Century Gothic"/>
              </a:rPr>
              <a:t>(1)</a:t>
            </a:r>
            <a:r>
              <a:rPr lang="it-IT" sz="2800" b="0" strike="noStrike" spc="-1" dirty="0">
                <a:solidFill>
                  <a:srgbClr val="44546A"/>
                </a:solidFill>
                <a:latin typeface="Century Gothic"/>
              </a:rPr>
              <a:t> </a:t>
            </a:r>
            <a:r>
              <a:rPr lang="it-IT" sz="2800" b="1" strike="noStrike" spc="-1" dirty="0">
                <a:solidFill>
                  <a:srgbClr val="44546A"/>
                </a:solidFill>
                <a:latin typeface="Century Gothic"/>
              </a:rPr>
              <a:t>Ospedale Luigi Sacco </a:t>
            </a:r>
            <a:r>
              <a:rPr lang="it-IT" sz="2800" b="0" strike="noStrike" spc="-1" dirty="0">
                <a:solidFill>
                  <a:srgbClr val="44546A"/>
                </a:solidFill>
                <a:latin typeface="Century Gothic"/>
              </a:rPr>
              <a:t>ASST-FBF-Sacco - (Milano - Italy)</a:t>
            </a:r>
            <a:endParaRPr lang="it-IT" sz="2800" b="0" strike="noStrike" spc="-1" dirty="0">
              <a:latin typeface="Arial"/>
            </a:endParaRPr>
          </a:p>
          <a:p>
            <a:pPr>
              <a:lnSpc>
                <a:spcPct val="100000"/>
              </a:lnSpc>
              <a:buNone/>
            </a:pPr>
            <a:r>
              <a:rPr lang="it-IT" sz="2800" b="0" strike="noStrike" spc="-1" dirty="0">
                <a:solidFill>
                  <a:srgbClr val="44546A"/>
                </a:solidFill>
                <a:latin typeface="Century Gothic"/>
              </a:rPr>
              <a:t>(2) </a:t>
            </a:r>
            <a:r>
              <a:rPr lang="it-IT" sz="2800" b="1" spc="-1" dirty="0">
                <a:solidFill>
                  <a:srgbClr val="44546A"/>
                </a:solidFill>
                <a:latin typeface="Century Gothic"/>
              </a:rPr>
              <a:t>Molde University College - </a:t>
            </a:r>
            <a:r>
              <a:rPr lang="it-IT" sz="2800" b="0" strike="noStrike" spc="-1" dirty="0">
                <a:solidFill>
                  <a:srgbClr val="44546A"/>
                </a:solidFill>
                <a:latin typeface="Century Gothic"/>
              </a:rPr>
              <a:t>(</a:t>
            </a:r>
            <a:r>
              <a:rPr lang="it-IT" sz="2800" b="0" strike="noStrike" spc="-1" dirty="0" err="1">
                <a:solidFill>
                  <a:srgbClr val="44546A"/>
                </a:solidFill>
                <a:latin typeface="Century Gothic"/>
              </a:rPr>
              <a:t>Norway</a:t>
            </a:r>
            <a:r>
              <a:rPr lang="it-IT" sz="2800" b="0" strike="noStrike" spc="-1" dirty="0">
                <a:solidFill>
                  <a:srgbClr val="44546A"/>
                </a:solidFill>
                <a:latin typeface="Century Gothic"/>
              </a:rPr>
              <a:t>) </a:t>
            </a:r>
          </a:p>
          <a:p>
            <a:r>
              <a:rPr lang="it-IT" sz="2800" spc="-1" dirty="0">
                <a:solidFill>
                  <a:srgbClr val="44546A"/>
                </a:solidFill>
                <a:latin typeface="Century Gothic"/>
              </a:rPr>
              <a:t>(3)</a:t>
            </a:r>
            <a:r>
              <a:rPr lang="it-IT" sz="2800" b="0" strike="noStrike" spc="-1" dirty="0">
                <a:solidFill>
                  <a:srgbClr val="44546A"/>
                </a:solidFill>
                <a:latin typeface="Century Gothic"/>
              </a:rPr>
              <a:t> </a:t>
            </a:r>
            <a:r>
              <a:rPr lang="it-IT" sz="2800" b="1" strike="noStrike" spc="-1" dirty="0">
                <a:solidFill>
                  <a:srgbClr val="44546A"/>
                </a:solidFill>
                <a:latin typeface="Century Gothic"/>
              </a:rPr>
              <a:t>Ordine degli Avvocati di Milano </a:t>
            </a:r>
            <a:r>
              <a:rPr lang="it-IT" sz="2800" b="0" strike="noStrike" spc="-1" dirty="0">
                <a:solidFill>
                  <a:srgbClr val="44546A"/>
                </a:solidFill>
                <a:latin typeface="Century Gothic"/>
              </a:rPr>
              <a:t>- (Milano - Italy)</a:t>
            </a:r>
            <a:endParaRPr lang="it-IT" sz="2800" b="0" strike="noStrike" spc="-1" dirty="0">
              <a:latin typeface="Arial"/>
            </a:endParaRPr>
          </a:p>
        </p:txBody>
      </p:sp>
      <p:sp>
        <p:nvSpPr>
          <p:cNvPr id="51" name="CasellaDiTesto 24"/>
          <p:cNvSpPr/>
          <p:nvPr/>
        </p:nvSpPr>
        <p:spPr>
          <a:xfrm>
            <a:off x="-7920" y="9013946"/>
            <a:ext cx="28835640" cy="829543"/>
          </a:xfrm>
          <a:prstGeom prst="rect">
            <a:avLst/>
          </a:prstGeom>
          <a:solidFill>
            <a:srgbClr val="01538D"/>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it-IT" sz="4800" strike="noStrike" spc="-1" dirty="0">
                <a:solidFill>
                  <a:srgbClr val="FFFFFF"/>
                </a:solidFill>
                <a:latin typeface="Century Gothic"/>
              </a:rPr>
              <a:t>SCOPO DEL LAVORO</a:t>
            </a:r>
            <a:endParaRPr lang="it-IT" sz="4800" strike="noStrike" spc="-1" dirty="0">
              <a:latin typeface="Arial"/>
            </a:endParaRPr>
          </a:p>
        </p:txBody>
      </p:sp>
      <p:sp>
        <p:nvSpPr>
          <p:cNvPr id="52" name="CasellaDiTesto 25"/>
          <p:cNvSpPr/>
          <p:nvPr/>
        </p:nvSpPr>
        <p:spPr>
          <a:xfrm>
            <a:off x="-5760" y="18515835"/>
            <a:ext cx="28799640" cy="829543"/>
          </a:xfrm>
          <a:prstGeom prst="rect">
            <a:avLst/>
          </a:prstGeom>
          <a:solidFill>
            <a:srgbClr val="01538D"/>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it-IT" sz="4800" strike="noStrike" spc="-1" dirty="0">
                <a:solidFill>
                  <a:srgbClr val="FFFFFF"/>
                </a:solidFill>
                <a:latin typeface="Century Gothic"/>
              </a:rPr>
              <a:t>MATERIALI E METODI</a:t>
            </a:r>
            <a:endParaRPr lang="it-IT" sz="4800" strike="noStrike" spc="-1" dirty="0">
              <a:latin typeface="Arial"/>
            </a:endParaRPr>
          </a:p>
        </p:txBody>
      </p:sp>
      <p:sp>
        <p:nvSpPr>
          <p:cNvPr id="53" name="CasellaDiTesto 26"/>
          <p:cNvSpPr/>
          <p:nvPr/>
        </p:nvSpPr>
        <p:spPr>
          <a:xfrm>
            <a:off x="14836320" y="19553485"/>
            <a:ext cx="13918680" cy="7754515"/>
          </a:xfrm>
          <a:prstGeom prst="rect">
            <a:avLst/>
          </a:prstGeom>
          <a:noFill/>
          <a:ln w="0">
            <a:noFill/>
          </a:ln>
        </p:spPr>
        <p:style>
          <a:lnRef idx="0">
            <a:scrgbClr r="0" g="0" b="0"/>
          </a:lnRef>
          <a:fillRef idx="0">
            <a:scrgbClr r="0" g="0" b="0"/>
          </a:fillRef>
          <a:effectRef idx="0">
            <a:scrgbClr r="0" g="0" b="0"/>
          </a:effectRef>
          <a:fontRef idx="minor"/>
        </p:style>
        <p:txBody>
          <a:bodyPr lIns="432000" tIns="45000" rIns="432000" bIns="45000" anchor="t">
            <a:spAutoFit/>
          </a:bodyPr>
          <a:lstStyle/>
          <a:p>
            <a:pPr algn="just">
              <a:lnSpc>
                <a:spcPct val="100000"/>
              </a:lnSpc>
              <a:buNone/>
            </a:pPr>
            <a:r>
              <a:rPr lang="it-IT" sz="4000" b="1" spc="-1" dirty="0">
                <a:solidFill>
                  <a:srgbClr val="44546A"/>
                </a:solidFill>
                <a:latin typeface="Century Gothic"/>
              </a:rPr>
              <a:t>Solo gli atleti professionisti </a:t>
            </a:r>
            <a:r>
              <a:rPr lang="it-IT" sz="4000" spc="-1" dirty="0">
                <a:solidFill>
                  <a:srgbClr val="44546A"/>
                </a:solidFill>
                <a:latin typeface="Century Gothic"/>
              </a:rPr>
              <a:t>per la L. 91/1981 sono riconosciuti quali lavoratori, le Federazioni che annoverano atleti tesserati professionisti sono FIGC, FCI, FIP, FIG, mentre la FPI, pur annoverando atleti tesserati come Professionisti </a:t>
            </a:r>
            <a:r>
              <a:rPr lang="it-IT" sz="4000" b="1" spc="-1" dirty="0">
                <a:solidFill>
                  <a:srgbClr val="44546A"/>
                </a:solidFill>
                <a:latin typeface="Century Gothic"/>
              </a:rPr>
              <a:t>gode di un regime Fiscale agevolato</a:t>
            </a:r>
            <a:r>
              <a:rPr lang="it-IT" sz="4000" spc="-1" dirty="0">
                <a:solidFill>
                  <a:srgbClr val="44546A"/>
                </a:solidFill>
                <a:latin typeface="Century Gothic"/>
              </a:rPr>
              <a:t>. </a:t>
            </a:r>
          </a:p>
          <a:p>
            <a:pPr algn="just">
              <a:lnSpc>
                <a:spcPct val="100000"/>
              </a:lnSpc>
              <a:buNone/>
            </a:pPr>
            <a:endParaRPr lang="it-IT" spc="-1" dirty="0">
              <a:solidFill>
                <a:srgbClr val="44546A"/>
              </a:solidFill>
              <a:latin typeface="Century Gothic"/>
            </a:endParaRPr>
          </a:p>
          <a:p>
            <a:pPr algn="just">
              <a:lnSpc>
                <a:spcPct val="100000"/>
              </a:lnSpc>
              <a:buNone/>
            </a:pPr>
            <a:r>
              <a:rPr lang="it-IT" sz="4000" spc="-1" dirty="0">
                <a:solidFill>
                  <a:srgbClr val="44546A"/>
                </a:solidFill>
                <a:latin typeface="Century Gothic"/>
              </a:rPr>
              <a:t>Oltre si apre il mondo dello sport dilettantistico che secondo la definizione del Vocabolario Treccani, dilettante è “chi coltiva un’arte, </a:t>
            </a:r>
            <a:r>
              <a:rPr lang="it-IT" sz="4000" spc="-1" dirty="0" err="1">
                <a:solidFill>
                  <a:srgbClr val="44546A"/>
                </a:solidFill>
                <a:latin typeface="Century Gothic"/>
              </a:rPr>
              <a:t>unas</a:t>
            </a:r>
            <a:r>
              <a:rPr lang="it-IT" sz="4000" spc="-1" dirty="0">
                <a:solidFill>
                  <a:srgbClr val="44546A"/>
                </a:solidFill>
                <a:latin typeface="Century Gothic"/>
              </a:rPr>
              <a:t> </a:t>
            </a:r>
            <a:r>
              <a:rPr lang="it-IT" sz="4000" spc="-1" dirty="0" err="1">
                <a:solidFill>
                  <a:srgbClr val="44546A"/>
                </a:solidFill>
                <a:latin typeface="Century Gothic"/>
              </a:rPr>
              <a:t>cienza</a:t>
            </a:r>
            <a:r>
              <a:rPr lang="it-IT" sz="4000" spc="-1" dirty="0">
                <a:solidFill>
                  <a:srgbClr val="44546A"/>
                </a:solidFill>
                <a:latin typeface="Century Gothic"/>
              </a:rPr>
              <a:t>, uno sport non per professione, né per lucro ma per piacere proprio”. </a:t>
            </a:r>
            <a:r>
              <a:rPr lang="it-IT" sz="4000" b="1" spc="-1" dirty="0">
                <a:solidFill>
                  <a:srgbClr val="44546A"/>
                </a:solidFill>
                <a:latin typeface="Century Gothic"/>
              </a:rPr>
              <a:t>Un assurdo giuridico che va regolamentato.</a:t>
            </a:r>
          </a:p>
        </p:txBody>
      </p:sp>
      <p:sp>
        <p:nvSpPr>
          <p:cNvPr id="54" name="CasellaDiTesto 27"/>
          <p:cNvSpPr/>
          <p:nvPr/>
        </p:nvSpPr>
        <p:spPr>
          <a:xfrm>
            <a:off x="-7200" y="27431489"/>
            <a:ext cx="28835640" cy="829543"/>
          </a:xfrm>
          <a:prstGeom prst="rect">
            <a:avLst/>
          </a:prstGeom>
          <a:solidFill>
            <a:srgbClr val="01538D"/>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it-IT" sz="4800" strike="noStrike" spc="-1" dirty="0">
                <a:solidFill>
                  <a:srgbClr val="FFFFFF"/>
                </a:solidFill>
                <a:latin typeface="Century Gothic"/>
              </a:rPr>
              <a:t>RISULTATI</a:t>
            </a:r>
            <a:endParaRPr lang="it-IT" sz="4800" strike="noStrike" spc="-1" dirty="0">
              <a:latin typeface="Arial"/>
            </a:endParaRPr>
          </a:p>
        </p:txBody>
      </p:sp>
      <p:sp>
        <p:nvSpPr>
          <p:cNvPr id="55" name="CasellaDiTesto 28"/>
          <p:cNvSpPr/>
          <p:nvPr/>
        </p:nvSpPr>
        <p:spPr>
          <a:xfrm>
            <a:off x="-4680" y="28441359"/>
            <a:ext cx="14734440" cy="6523409"/>
          </a:xfrm>
          <a:prstGeom prst="rect">
            <a:avLst/>
          </a:prstGeom>
          <a:noFill/>
          <a:ln w="0">
            <a:noFill/>
          </a:ln>
        </p:spPr>
        <p:style>
          <a:lnRef idx="0">
            <a:scrgbClr r="0" g="0" b="0"/>
          </a:lnRef>
          <a:fillRef idx="0">
            <a:scrgbClr r="0" g="0" b="0"/>
          </a:fillRef>
          <a:effectRef idx="0">
            <a:scrgbClr r="0" g="0" b="0"/>
          </a:effectRef>
          <a:fontRef idx="minor"/>
        </p:style>
        <p:txBody>
          <a:bodyPr lIns="432000" tIns="45000" rIns="432000" bIns="45000" anchor="t">
            <a:spAutoFit/>
          </a:bodyPr>
          <a:lstStyle/>
          <a:p>
            <a:pPr algn="just">
              <a:lnSpc>
                <a:spcPct val="100000"/>
              </a:lnSpc>
              <a:buNone/>
            </a:pPr>
            <a:r>
              <a:rPr lang="it-IT" sz="4000" spc="-1" dirty="0">
                <a:solidFill>
                  <a:srgbClr val="44546A"/>
                </a:solidFill>
                <a:latin typeface="Century Gothic"/>
              </a:rPr>
              <a:t>La serie di svantaggi e </a:t>
            </a:r>
            <a:r>
              <a:rPr lang="it-IT" sz="4000" b="1" spc="-1" dirty="0">
                <a:solidFill>
                  <a:srgbClr val="44546A"/>
                </a:solidFill>
                <a:latin typeface="Century Gothic"/>
              </a:rPr>
              <a:t>mancanze di tutele per gli atleti non professionisti</a:t>
            </a:r>
            <a:r>
              <a:rPr lang="it-IT" sz="4000" spc="-1" dirty="0">
                <a:solidFill>
                  <a:srgbClr val="44546A"/>
                </a:solidFill>
                <a:latin typeface="Century Gothic"/>
              </a:rPr>
              <a:t> sono macroscopici: </a:t>
            </a:r>
            <a:r>
              <a:rPr lang="it-IT" sz="4000" b="1" spc="-1" dirty="0">
                <a:solidFill>
                  <a:srgbClr val="44546A"/>
                </a:solidFill>
                <a:latin typeface="Century Gothic"/>
              </a:rPr>
              <a:t>non vi sono forme contrattuali che garantiscano</a:t>
            </a:r>
            <a:r>
              <a:rPr lang="it-IT" sz="4000" spc="-1" dirty="0">
                <a:solidFill>
                  <a:srgbClr val="44546A"/>
                </a:solidFill>
                <a:latin typeface="Century Gothic"/>
              </a:rPr>
              <a:t> compensi mensili, previdenziali, tutele assicurative e manca la possibilità di una contrattazione collettiva. </a:t>
            </a:r>
          </a:p>
          <a:p>
            <a:pPr algn="just">
              <a:lnSpc>
                <a:spcPct val="100000"/>
              </a:lnSpc>
              <a:buNone/>
            </a:pPr>
            <a:endParaRPr lang="it-IT" spc="-1" dirty="0">
              <a:solidFill>
                <a:srgbClr val="44546A"/>
              </a:solidFill>
              <a:latin typeface="Century Gothic"/>
            </a:endParaRPr>
          </a:p>
          <a:p>
            <a:pPr algn="just">
              <a:lnSpc>
                <a:spcPct val="100000"/>
              </a:lnSpc>
              <a:buNone/>
            </a:pPr>
            <a:r>
              <a:rPr lang="it-IT" sz="4000" spc="-1" dirty="0">
                <a:solidFill>
                  <a:srgbClr val="44546A"/>
                </a:solidFill>
                <a:latin typeface="Century Gothic"/>
              </a:rPr>
              <a:t>D’altro canto va valutato l’impatto che il nuovo regime previdenziale assistenziale avrà sia sul lavoratore sia sul datore di lavoro, in quanto il necessario ampliamento delle tutele di lavoratori sportivi potrebbe mettere in difficoltà l’operatività dei sodalizi sportivi più piccoli.</a:t>
            </a:r>
          </a:p>
        </p:txBody>
      </p:sp>
      <p:sp>
        <p:nvSpPr>
          <p:cNvPr id="57" name="CasellaDiTesto 2"/>
          <p:cNvSpPr/>
          <p:nvPr/>
        </p:nvSpPr>
        <p:spPr>
          <a:xfrm>
            <a:off x="2160" y="35124595"/>
            <a:ext cx="28835640" cy="829543"/>
          </a:xfrm>
          <a:prstGeom prst="rect">
            <a:avLst/>
          </a:prstGeom>
          <a:solidFill>
            <a:srgbClr val="01538D"/>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it-IT" sz="4800" strike="noStrike" spc="-1" dirty="0">
                <a:solidFill>
                  <a:srgbClr val="FFFFFF"/>
                </a:solidFill>
                <a:latin typeface="Century Gothic"/>
              </a:rPr>
              <a:t>CONCLUSIONI</a:t>
            </a:r>
            <a:endParaRPr lang="it-IT" sz="4800" strike="noStrike" spc="-1" dirty="0">
              <a:latin typeface="Arial"/>
            </a:endParaRPr>
          </a:p>
        </p:txBody>
      </p:sp>
      <p:sp>
        <p:nvSpPr>
          <p:cNvPr id="58" name="CasellaDiTesto 3"/>
          <p:cNvSpPr/>
          <p:nvPr/>
        </p:nvSpPr>
        <p:spPr>
          <a:xfrm>
            <a:off x="7920" y="36159858"/>
            <a:ext cx="28819800" cy="2553091"/>
          </a:xfrm>
          <a:prstGeom prst="rect">
            <a:avLst/>
          </a:prstGeom>
          <a:noFill/>
          <a:ln w="0">
            <a:noFill/>
          </a:ln>
        </p:spPr>
        <p:style>
          <a:lnRef idx="0">
            <a:scrgbClr r="0" g="0" b="0"/>
          </a:lnRef>
          <a:fillRef idx="0">
            <a:scrgbClr r="0" g="0" b="0"/>
          </a:fillRef>
          <a:effectRef idx="0">
            <a:scrgbClr r="0" g="0" b="0"/>
          </a:effectRef>
          <a:fontRef idx="minor"/>
        </p:style>
        <p:txBody>
          <a:bodyPr wrap="square" lIns="432000" tIns="45000" rIns="432000" bIns="45000" anchor="t">
            <a:spAutoFit/>
          </a:bodyPr>
          <a:lstStyle/>
          <a:p>
            <a:pPr algn="just">
              <a:lnSpc>
                <a:spcPct val="100000"/>
              </a:lnSpc>
              <a:buNone/>
            </a:pPr>
            <a:r>
              <a:rPr lang="it-IT" sz="4000" b="1" spc="-1" dirty="0">
                <a:solidFill>
                  <a:srgbClr val="44546A"/>
                </a:solidFill>
                <a:latin typeface="Century Gothic"/>
              </a:rPr>
              <a:t>Occorre trovare un bilanciamento rapido </a:t>
            </a:r>
            <a:r>
              <a:rPr lang="it-IT" sz="4000" spc="-1" dirty="0">
                <a:solidFill>
                  <a:srgbClr val="44546A"/>
                </a:solidFill>
                <a:latin typeface="Century Gothic"/>
              </a:rPr>
              <a:t>tra gli elementi oggetto della presente analisi nel rispetto dei principi costituzionali, anche al fine di perseguire adeguatamente il nuovo piano europeo per lo sport, che vede l’importante contributo che lo sport in Europa può apportare in Europa alla crescita sostenibile sul piano sociale e ambientale.</a:t>
            </a:r>
          </a:p>
        </p:txBody>
      </p:sp>
      <p:graphicFrame>
        <p:nvGraphicFramePr>
          <p:cNvPr id="3" name="Tabella 2">
            <a:extLst>
              <a:ext uri="{FF2B5EF4-FFF2-40B4-BE49-F238E27FC236}">
                <a16:creationId xmlns:a16="http://schemas.microsoft.com/office/drawing/2014/main" id="{70765497-AF21-07A8-D400-1B2044CD26D4}"/>
              </a:ext>
            </a:extLst>
          </p:cNvPr>
          <p:cNvGraphicFramePr>
            <a:graphicFrameLocks noGrp="1"/>
          </p:cNvGraphicFramePr>
          <p:nvPr>
            <p:extLst>
              <p:ext uri="{D42A27DB-BD31-4B8C-83A1-F6EECF244321}">
                <p14:modId xmlns:p14="http://schemas.microsoft.com/office/powerpoint/2010/main" val="2606040696"/>
              </p:ext>
            </p:extLst>
          </p:nvPr>
        </p:nvGraphicFramePr>
        <p:xfrm>
          <a:off x="2047" y="4872060"/>
          <a:ext cx="28798378" cy="518160"/>
        </p:xfrm>
        <a:graphic>
          <a:graphicData uri="http://schemas.openxmlformats.org/drawingml/2006/table">
            <a:tbl>
              <a:tblPr/>
              <a:tblGrid>
                <a:gridCol w="28798378">
                  <a:extLst>
                    <a:ext uri="{9D8B030D-6E8A-4147-A177-3AD203B41FA5}">
                      <a16:colId xmlns:a16="http://schemas.microsoft.com/office/drawing/2014/main" val="3684260686"/>
                    </a:ext>
                  </a:extLst>
                </a:gridCol>
              </a:tblGrid>
              <a:tr h="370800">
                <a:tc>
                  <a:txBody>
                    <a:bodyPr/>
                    <a:lstStyle/>
                    <a:p>
                      <a:pPr>
                        <a:lnSpc>
                          <a:spcPct val="100000"/>
                        </a:lnSpc>
                        <a:buNone/>
                      </a:pPr>
                      <a:r>
                        <a:rPr lang="it-IT" sz="2800" b="1" strike="noStrike" spc="-1" dirty="0">
                          <a:solidFill>
                            <a:srgbClr val="44546A"/>
                          </a:solidFill>
                          <a:latin typeface="Century Gothic"/>
                        </a:rPr>
                        <a:t>AUTORI:</a:t>
                      </a:r>
                      <a:endParaRPr lang="it-IT" sz="2800" b="1" strike="noStrike" spc="-1" dirty="0">
                        <a:latin typeface="Arial"/>
                      </a:endParaRPr>
                    </a:p>
                  </a:txBody>
                  <a:tcPr marL="28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6480">
                      <a:solidFill>
                        <a:srgbClr val="A6A6A6"/>
                      </a:solidFill>
                    </a:lnB>
                    <a:solidFill>
                      <a:schemeClr val="bg1">
                        <a:lumMod val="95000"/>
                      </a:schemeClr>
                    </a:solidFill>
                  </a:tcPr>
                </a:tc>
                <a:extLst>
                  <a:ext uri="{0D108BD9-81ED-4DB2-BD59-A6C34878D82A}">
                    <a16:rowId xmlns:a16="http://schemas.microsoft.com/office/drawing/2014/main" val="930035817"/>
                  </a:ext>
                </a:extLst>
              </a:tr>
            </a:tbl>
          </a:graphicData>
        </a:graphic>
      </p:graphicFrame>
      <p:pic>
        <p:nvPicPr>
          <p:cNvPr id="5" name="Immagine 4">
            <a:extLst>
              <a:ext uri="{FF2B5EF4-FFF2-40B4-BE49-F238E27FC236}">
                <a16:creationId xmlns:a16="http://schemas.microsoft.com/office/drawing/2014/main" id="{139C03FA-2B63-6D85-C6A9-A6B2DCCE6B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7206967" y="41024216"/>
            <a:ext cx="2143125" cy="2143125"/>
          </a:xfrm>
          <a:prstGeom prst="rect">
            <a:avLst/>
          </a:prstGeom>
        </p:spPr>
      </p:pic>
      <p:pic>
        <p:nvPicPr>
          <p:cNvPr id="2" name="Immagine 4">
            <a:extLst>
              <a:ext uri="{FF2B5EF4-FFF2-40B4-BE49-F238E27FC236}">
                <a16:creationId xmlns:a16="http://schemas.microsoft.com/office/drawing/2014/main" id="{C5BE986E-F0BB-0659-71B8-83B27115BE2B}"/>
              </a:ext>
            </a:extLst>
          </p:cNvPr>
          <p:cNvPicPr>
            <a:picLocks noChangeAspect="1"/>
          </p:cNvPicPr>
          <p:nvPr/>
        </p:nvPicPr>
        <p:blipFill>
          <a:blip r:embed="rId2"/>
          <a:stretch/>
        </p:blipFill>
        <p:spPr>
          <a:xfrm>
            <a:off x="11879804" y="2186081"/>
            <a:ext cx="3633408" cy="2160000"/>
          </a:xfrm>
          <a:prstGeom prst="rect">
            <a:avLst/>
          </a:prstGeom>
          <a:ln w="0">
            <a:noFill/>
          </a:ln>
        </p:spPr>
      </p:pic>
      <p:pic>
        <p:nvPicPr>
          <p:cNvPr id="7" name="Immagine 6">
            <a:extLst>
              <a:ext uri="{FF2B5EF4-FFF2-40B4-BE49-F238E27FC236}">
                <a16:creationId xmlns:a16="http://schemas.microsoft.com/office/drawing/2014/main" id="{D9888E7E-3A9B-45BF-0AAD-273C211EA3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4585" y="1753096"/>
            <a:ext cx="3096000" cy="3096000"/>
          </a:xfrm>
          <a:prstGeom prst="rect">
            <a:avLst/>
          </a:prstGeom>
        </p:spPr>
      </p:pic>
      <p:pic>
        <p:nvPicPr>
          <p:cNvPr id="9" name="Immagine 8">
            <a:extLst>
              <a:ext uri="{FF2B5EF4-FFF2-40B4-BE49-F238E27FC236}">
                <a16:creationId xmlns:a16="http://schemas.microsoft.com/office/drawing/2014/main" id="{E8F957C3-86B2-BB9C-C384-35AAFC2BC11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29840" y="2395001"/>
            <a:ext cx="1477457" cy="1800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 2013 - 2022</Template>
  <TotalTime>452</TotalTime>
  <Words>477</Words>
  <Application>Microsoft Office PowerPoint</Application>
  <PresentationFormat>Personalizzato</PresentationFormat>
  <Paragraphs>28</Paragraphs>
  <Slides>1</Slides>
  <Notes>0</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vt:i4>
      </vt:variant>
    </vt:vector>
  </HeadingPairs>
  <TitlesOfParts>
    <vt:vector size="9" baseType="lpstr">
      <vt:lpstr>Arial</vt:lpstr>
      <vt:lpstr>Calibri</vt:lpstr>
      <vt:lpstr>Calibri Light</vt:lpstr>
      <vt:lpstr>Century Gothic</vt:lpstr>
      <vt:lpstr>Symbol</vt:lpstr>
      <vt:lpstr>Times New Roman</vt:lpstr>
      <vt:lpstr>Wingdings</vt:lpstr>
      <vt:lpstr>Office Theme</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subject/>
  <dc:creator>Alessandro Piredda</dc:creator>
  <dc:description/>
  <cp:lastModifiedBy>Walter Solati</cp:lastModifiedBy>
  <cp:revision>61</cp:revision>
  <dcterms:created xsi:type="dcterms:W3CDTF">2023-06-19T14:02:35Z</dcterms:created>
  <dcterms:modified xsi:type="dcterms:W3CDTF">2023-06-29T10:28:02Z</dcterms:modified>
  <dc:language>it-IT</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Personalizzato</vt:lpwstr>
  </property>
  <property fmtid="{D5CDD505-2E9C-101B-9397-08002B2CF9AE}" pid="3" name="Slides">
    <vt:i4>1</vt:i4>
  </property>
</Properties>
</file>