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3"/>
  </p:notesMasterIdLst>
  <p:sldIdLst>
    <p:sldId id="256" r:id="rId2"/>
  </p:sldIdLst>
  <p:sldSz cx="28800425" cy="43200638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2208" autoAdjust="0"/>
  </p:normalViewPr>
  <p:slideViewPr>
    <p:cSldViewPr snapToGrid="0">
      <p:cViewPr>
        <p:scale>
          <a:sx n="60" d="100"/>
          <a:sy n="60" d="100"/>
        </p:scale>
        <p:origin x="72" y="-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FAE5C-1ED0-4517-8A98-611E68A078C8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76513" y="1336675"/>
            <a:ext cx="24066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16C00-14A6-49BC-81E4-B71551091B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85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6C00-14A6-49BC-81E4-B71551091B8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46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C2C985-6425-48C1-8DEA-31D0601A51B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2591964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440000" y="23196240"/>
            <a:ext cx="2591964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F1AD5D-2547-4974-A3FC-971E8DF07D6B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440000" y="2319624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4721480" y="2319624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95CD86-C717-42D4-8A93-3D580F4D3FB5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203480" y="1010880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8966960" y="1010880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440000" y="2319624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203480" y="2319624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8966960" y="23196240"/>
            <a:ext cx="834588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76BF25-A34C-4D62-82FF-8D3A678C1C46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10108800"/>
            <a:ext cx="2591964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F0776B-60BF-42D1-A749-59B780AA9FCD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2591964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3A3B41-E8CB-4288-9062-4E1548D43C29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C36A606-883E-490D-BF73-BABB70D5162C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465D00-B042-477D-B86B-7118206ACB2F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60000" y="7070040"/>
            <a:ext cx="24480000" cy="6971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BE66D7-FDF9-4A6D-ADD9-B996603A0372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440000" y="2319624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93EFB6-E670-40BE-8B40-3140FC7521F9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4721480" y="2319624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C249EE-B3A7-4482-8F51-17CAB6EB3BA2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44000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4721480" y="10108800"/>
            <a:ext cx="1264860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440000" y="23196240"/>
            <a:ext cx="25919640" cy="1195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88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95F112-011F-4D66-A546-B5B7185226E8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60000" y="7070040"/>
            <a:ext cx="24480000" cy="150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it-IT" sz="189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en-US" sz="18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980000" y="40040640"/>
            <a:ext cx="647964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it-IT" sz="378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it-IT" sz="3780" b="0" strike="noStrike" spc="-1">
                <a:solidFill>
                  <a:srgbClr val="8B8B8B"/>
                </a:solidFill>
                <a:latin typeface="Calibri"/>
              </a:rPr>
              <a:t>&lt;data/ora&gt;</a:t>
            </a:r>
            <a:endParaRPr lang="it-IT" sz="378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9540000" y="40040640"/>
            <a:ext cx="971964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it-IT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it-IT" sz="1400" b="0" strike="noStrike" spc="-1">
                <a:latin typeface="Times New Roman"/>
              </a:rPr>
              <a:t>&lt;piè di pagina&gt;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0340360" y="40040640"/>
            <a:ext cx="6479640" cy="229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it-IT" sz="378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9DEC18-02DE-47E3-BAA2-32B1CFE25531}" type="slidenum">
              <a:rPr lang="it-IT" sz="378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378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40000" y="10108800"/>
            <a:ext cx="25919640" cy="2505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882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3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67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67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fif"/><Relationship Id="rId5" Type="http://schemas.openxmlformats.org/officeDocument/2006/relationships/image" Target="../media/image3.jpeg"/><Relationship Id="rId15" Type="http://schemas.openxmlformats.org/officeDocument/2006/relationships/image" Target="../media/image13.jpg"/><Relationship Id="rId10" Type="http://schemas.openxmlformats.org/officeDocument/2006/relationships/image" Target="../media/image8.jfif"/><Relationship Id="rId4" Type="http://schemas.openxmlformats.org/officeDocument/2006/relationships/image" Target="../media/image2.jpe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9888E7E-3A9B-45BF-0AAD-273C211EA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488" y="968046"/>
            <a:ext cx="3096000" cy="3096000"/>
          </a:xfrm>
          <a:prstGeom prst="rect">
            <a:avLst/>
          </a:prstGeom>
        </p:spPr>
      </p:pic>
      <p:pic>
        <p:nvPicPr>
          <p:cNvPr id="42" name="Immagine 6"/>
          <p:cNvPicPr/>
          <p:nvPr/>
        </p:nvPicPr>
        <p:blipFill>
          <a:blip r:embed="rId4"/>
          <a:stretch/>
        </p:blipFill>
        <p:spPr>
          <a:xfrm>
            <a:off x="429840" y="39215520"/>
            <a:ext cx="6109560" cy="3599640"/>
          </a:xfrm>
          <a:prstGeom prst="rect">
            <a:avLst/>
          </a:prstGeom>
          <a:ln w="0">
            <a:noFill/>
          </a:ln>
        </p:spPr>
      </p:pic>
      <p:pic>
        <p:nvPicPr>
          <p:cNvPr id="43" name="Immagine 8"/>
          <p:cNvPicPr/>
          <p:nvPr/>
        </p:nvPicPr>
        <p:blipFill>
          <a:blip r:embed="rId5"/>
          <a:stretch/>
        </p:blipFill>
        <p:spPr>
          <a:xfrm>
            <a:off x="15147795" y="38454479"/>
            <a:ext cx="6015600" cy="3721320"/>
          </a:xfrm>
          <a:prstGeom prst="rect">
            <a:avLst/>
          </a:prstGeom>
          <a:ln w="0">
            <a:noFill/>
          </a:ln>
        </p:spPr>
      </p:pic>
      <p:pic>
        <p:nvPicPr>
          <p:cNvPr id="44" name="Immagine 12"/>
          <p:cNvPicPr/>
          <p:nvPr/>
        </p:nvPicPr>
        <p:blipFill>
          <a:blip r:embed="rId6"/>
          <a:stretch/>
        </p:blipFill>
        <p:spPr>
          <a:xfrm>
            <a:off x="21956760" y="38842620"/>
            <a:ext cx="6843240" cy="4319640"/>
          </a:xfrm>
          <a:prstGeom prst="rect">
            <a:avLst/>
          </a:prstGeom>
          <a:ln w="0">
            <a:noFill/>
          </a:ln>
        </p:spPr>
      </p:pic>
      <p:sp>
        <p:nvSpPr>
          <p:cNvPr id="46" name="Connettore diritto 15"/>
          <p:cNvSpPr/>
          <p:nvPr/>
        </p:nvSpPr>
        <p:spPr>
          <a:xfrm>
            <a:off x="0" y="38828160"/>
            <a:ext cx="28800360" cy="360"/>
          </a:xfrm>
          <a:prstGeom prst="line">
            <a:avLst/>
          </a:prstGeom>
          <a:ln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asellaDiTesto 17"/>
          <p:cNvSpPr/>
          <p:nvPr/>
        </p:nvSpPr>
        <p:spPr>
          <a:xfrm>
            <a:off x="-36000" y="0"/>
            <a:ext cx="28835640" cy="1186879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0" tIns="45000" rIns="180000" bIns="216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it-IT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it-IT" sz="4800" spc="-1" dirty="0">
                <a:solidFill>
                  <a:srgbClr val="FFFFFF"/>
                </a:solidFill>
                <a:latin typeface="Century Gothic"/>
              </a:rPr>
              <a:t>OMOFILIA E PRESTAZIONE AGONISTICA NELLE COMPETIZIONI DI TENNIS DOPPIO ATP</a:t>
            </a:r>
          </a:p>
        </p:txBody>
      </p:sp>
      <p:graphicFrame>
        <p:nvGraphicFramePr>
          <p:cNvPr id="48" name="Tabella 20"/>
          <p:cNvGraphicFramePr/>
          <p:nvPr>
            <p:extLst>
              <p:ext uri="{D42A27DB-BD31-4B8C-83A1-F6EECF244321}">
                <p14:modId xmlns:p14="http://schemas.microsoft.com/office/powerpoint/2010/main" val="2060097254"/>
              </p:ext>
            </p:extLst>
          </p:nvPr>
        </p:nvGraphicFramePr>
        <p:xfrm>
          <a:off x="7920" y="4297907"/>
          <a:ext cx="28792505" cy="1592300"/>
        </p:xfrm>
        <a:graphic>
          <a:graphicData uri="http://schemas.openxmlformats.org/drawingml/2006/table">
            <a:tbl>
              <a:tblPr/>
              <a:tblGrid>
                <a:gridCol w="13717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Dr. </a:t>
                      </a:r>
                      <a:r>
                        <a:rPr lang="it-IT" sz="2800" b="1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Alessandro Di Mattia </a:t>
                      </a: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(</a:t>
                      </a:r>
                      <a:r>
                        <a:rPr lang="it-IT" sz="2800" b="0" strike="noStrike" spc="-1" dirty="0" err="1">
                          <a:solidFill>
                            <a:srgbClr val="44546A"/>
                          </a:solidFill>
                          <a:latin typeface="Century Gothic"/>
                        </a:rPr>
                        <a:t>Economics</a:t>
                      </a: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, University of Essex, UK) (1)</a:t>
                      </a:r>
                      <a:endParaRPr lang="it-IT" sz="2800" b="0" strike="noStrike" spc="-1" dirty="0">
                        <a:latin typeface="Arial"/>
                      </a:endParaRPr>
                    </a:p>
                  </a:txBody>
                  <a:tcPr marL="28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A6A6A6"/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PhD </a:t>
                      </a:r>
                      <a:r>
                        <a:rPr lang="it-IT" sz="2800" b="0" strike="noStrike" spc="-1" dirty="0" err="1">
                          <a:solidFill>
                            <a:srgbClr val="44546A"/>
                          </a:solidFill>
                          <a:latin typeface="Century Gothic"/>
                        </a:rPr>
                        <a:t>Student</a:t>
                      </a: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 , Dottorando in Economia dello Sport</a:t>
                      </a:r>
                      <a:endParaRPr lang="it-IT" sz="2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A6A6A6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Dr. </a:t>
                      </a:r>
                      <a:r>
                        <a:rPr lang="it-IT" sz="2800" b="1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Daniel Di Mattia </a:t>
                      </a:r>
                      <a:r>
                        <a:rPr lang="it-IT" sz="2800" b="0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(Medicina e Chirurgia</a:t>
                      </a: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) (2,3)</a:t>
                      </a:r>
                      <a:endParaRPr lang="it-IT" sz="2800" b="0" strike="noStrike" spc="-1" dirty="0">
                        <a:latin typeface="Arial"/>
                      </a:endParaRPr>
                    </a:p>
                  </a:txBody>
                  <a:tcPr marL="28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A6A6A6"/>
                      </a:solidFill>
                    </a:lnR>
                    <a:lnT w="6480">
                      <a:solidFill>
                        <a:srgbClr val="A6A6A6"/>
                      </a:solidFill>
                    </a:lnT>
                    <a:lnB w="6480">
                      <a:solidFill>
                        <a:srgbClr val="A6A6A6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2800" b="0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Dirigente Medico di Chirurgia Generale, Presidente AMS Milano</a:t>
                      </a:r>
                    </a:p>
                  </a:txBody>
                  <a:tcPr anchor="ctr">
                    <a:lnL w="6480">
                      <a:solidFill>
                        <a:srgbClr val="A6A6A6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A6A6A6"/>
                      </a:solidFill>
                    </a:lnT>
                    <a:lnB w="6480">
                      <a:solidFill>
                        <a:srgbClr val="A6A6A6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Dr. </a:t>
                      </a:r>
                      <a:r>
                        <a:rPr lang="it-IT" sz="2800" b="1" strike="noStrike" kern="1200" spc="-1" dirty="0" err="1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Lingqing</a:t>
                      </a:r>
                      <a:r>
                        <a:rPr lang="it-IT" sz="2800" b="1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 Jiang </a:t>
                      </a:r>
                      <a:r>
                        <a:rPr lang="it-IT" sz="2800" b="0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2800" b="0" strike="noStrike" kern="1200" spc="-1" dirty="0" err="1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Economics</a:t>
                      </a:r>
                      <a:r>
                        <a:rPr lang="it-IT" sz="2800" b="0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, University of Essex, UK</a:t>
                      </a:r>
                      <a:r>
                        <a:rPr lang="it-IT" sz="2800" b="0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) (4)</a:t>
                      </a:r>
                      <a:endParaRPr lang="it-IT" sz="2800" b="0" strike="noStrike" spc="-1" dirty="0">
                        <a:latin typeface="Arial"/>
                      </a:endParaRPr>
                    </a:p>
                  </a:txBody>
                  <a:tcPr marL="28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A6A6A6"/>
                      </a:solidFill>
                    </a:lnR>
                    <a:lnT w="6480">
                      <a:solidFill>
                        <a:srgbClr val="A6A6A6"/>
                      </a:solidFill>
                    </a:lnT>
                    <a:lnB w="648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2800" b="0" strike="noStrike" kern="1200" spc="-1" dirty="0" err="1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Lecturer</a:t>
                      </a:r>
                      <a:r>
                        <a:rPr lang="it-IT" sz="2800" b="0" strike="noStrike" kern="1200" spc="-1" dirty="0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 Department of </a:t>
                      </a:r>
                      <a:r>
                        <a:rPr lang="it-IT" sz="2800" b="0" strike="noStrike" kern="1200" spc="-1" dirty="0" err="1">
                          <a:solidFill>
                            <a:srgbClr val="44546A"/>
                          </a:solidFill>
                          <a:latin typeface="Century Gothic"/>
                          <a:ea typeface="+mn-ea"/>
                          <a:cs typeface="+mn-cs"/>
                        </a:rPr>
                        <a:t>Economics</a:t>
                      </a:r>
                      <a:endParaRPr lang="it-IT" sz="2800" b="0" strike="noStrike" spc="-1" dirty="0"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A6A6A6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A6A6A6"/>
                      </a:solidFill>
                    </a:lnT>
                    <a:lnB w="648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CasellaDiTesto 22"/>
          <p:cNvSpPr/>
          <p:nvPr/>
        </p:nvSpPr>
        <p:spPr>
          <a:xfrm>
            <a:off x="7920" y="9340892"/>
            <a:ext cx="14734440" cy="563085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32000" tIns="45000" rIns="432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L'effetto dell'eterogeneità e della differenza di abilità nelle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prestazioni ai massimi livelli ATP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nei contesti dei Tornei di Tennis è stato ampiamente discusso in diverse discipline sociali e scientifiche (medicina dello sport, biologia, psicologia, sociologia ed economia). </a:t>
            </a:r>
          </a:p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Tuttavia vi è scarsa letteratura su come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l'omofilia e fattori comuni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ai due giocatori componenti il doppio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possano influenzare in maniera determinante le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prestazioni di gioco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.</a:t>
            </a:r>
          </a:p>
        </p:txBody>
      </p:sp>
      <p:sp>
        <p:nvSpPr>
          <p:cNvPr id="50" name="CasellaDiTesto 23"/>
          <p:cNvSpPr/>
          <p:nvPr/>
        </p:nvSpPr>
        <p:spPr>
          <a:xfrm>
            <a:off x="216466" y="6277987"/>
            <a:ext cx="10138586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(</a:t>
            </a:r>
            <a:r>
              <a:rPr lang="it-IT" sz="2800" spc="-1" dirty="0">
                <a:solidFill>
                  <a:srgbClr val="44546A"/>
                </a:solidFill>
                <a:latin typeface="Century Gothic"/>
              </a:rPr>
              <a:t>1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) </a:t>
            </a:r>
            <a:r>
              <a:rPr lang="it-IT" sz="2800" b="1" spc="-1" dirty="0">
                <a:solidFill>
                  <a:srgbClr val="44546A"/>
                </a:solidFill>
                <a:latin typeface="Century Gothic"/>
              </a:rPr>
              <a:t>Molde University College - 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(Molde - </a:t>
            </a:r>
            <a:r>
              <a:rPr lang="it-IT" sz="2800" b="0" strike="noStrike" spc="-1" dirty="0" err="1">
                <a:solidFill>
                  <a:srgbClr val="44546A"/>
                </a:solidFill>
                <a:latin typeface="Century Gothic"/>
              </a:rPr>
              <a:t>Norway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) </a:t>
            </a:r>
          </a:p>
          <a:p>
            <a:pPr>
              <a:lnSpc>
                <a:spcPct val="100000"/>
              </a:lnSpc>
              <a:buNone/>
            </a:pPr>
            <a:r>
              <a:rPr lang="it-IT" sz="2800" spc="-1" dirty="0">
                <a:solidFill>
                  <a:srgbClr val="44546A"/>
                </a:solidFill>
                <a:latin typeface="Century Gothic"/>
              </a:rPr>
              <a:t>(2)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 </a:t>
            </a:r>
            <a:r>
              <a:rPr lang="it-IT" sz="2800" b="1" strike="noStrike" spc="-1" dirty="0">
                <a:solidFill>
                  <a:srgbClr val="44546A"/>
                </a:solidFill>
                <a:latin typeface="Century Gothic"/>
              </a:rPr>
              <a:t>Ospedale Luigi Sacco 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ASST-FBF-Sacco - (Milano – </a:t>
            </a:r>
            <a:r>
              <a:rPr lang="it-IT" sz="2800" b="0" strike="noStrike" spc="-1" dirty="0" err="1">
                <a:solidFill>
                  <a:srgbClr val="44546A"/>
                </a:solidFill>
                <a:latin typeface="Century Gothic"/>
              </a:rPr>
              <a:t>Italy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)</a:t>
            </a:r>
          </a:p>
          <a:p>
            <a:r>
              <a:rPr lang="it-IT" sz="2800" spc="-1" dirty="0">
                <a:solidFill>
                  <a:srgbClr val="44546A"/>
                </a:solidFill>
                <a:latin typeface="Century Gothic"/>
              </a:rPr>
              <a:t>(3)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 </a:t>
            </a:r>
            <a:r>
              <a:rPr lang="it-IT" sz="2800" b="1" strike="noStrike" spc="-1" dirty="0">
                <a:solidFill>
                  <a:srgbClr val="44546A"/>
                </a:solidFill>
                <a:latin typeface="Century Gothic"/>
              </a:rPr>
              <a:t>Istituto Medicina dello Sport 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- (Milano - Italy)</a:t>
            </a:r>
          </a:p>
          <a:p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(4) </a:t>
            </a:r>
            <a:r>
              <a:rPr lang="it-IT" sz="2800" b="1" spc="-1" dirty="0">
                <a:solidFill>
                  <a:srgbClr val="44546A"/>
                </a:solidFill>
                <a:latin typeface="Century Gothic"/>
              </a:rPr>
              <a:t>University of Essex- 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(Colchester – United </a:t>
            </a:r>
            <a:r>
              <a:rPr lang="it-IT" sz="2800" b="0" strike="noStrike" spc="-1" dirty="0" err="1">
                <a:solidFill>
                  <a:srgbClr val="44546A"/>
                </a:solidFill>
                <a:latin typeface="Century Gothic"/>
              </a:rPr>
              <a:t>Kindom</a:t>
            </a:r>
            <a:r>
              <a:rPr lang="it-IT" sz="2800" b="0" strike="noStrike" spc="-1" dirty="0">
                <a:solidFill>
                  <a:srgbClr val="44546A"/>
                </a:solidFill>
                <a:latin typeface="Century Gothic"/>
              </a:rPr>
              <a:t>) </a:t>
            </a:r>
          </a:p>
        </p:txBody>
      </p:sp>
      <p:sp>
        <p:nvSpPr>
          <p:cNvPr id="51" name="CasellaDiTesto 24"/>
          <p:cNvSpPr/>
          <p:nvPr/>
        </p:nvSpPr>
        <p:spPr>
          <a:xfrm>
            <a:off x="-51055" y="8448758"/>
            <a:ext cx="28835640" cy="829543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800" strike="noStrike" spc="-1" dirty="0">
                <a:solidFill>
                  <a:srgbClr val="FFFFFF"/>
                </a:solidFill>
                <a:latin typeface="Century Gothic"/>
              </a:rPr>
              <a:t>SCOPO DEL LAVORO</a:t>
            </a:r>
            <a:endParaRPr lang="it-IT" sz="4800" strike="noStrike" spc="-1" dirty="0">
              <a:latin typeface="Arial"/>
            </a:endParaRPr>
          </a:p>
        </p:txBody>
      </p:sp>
      <p:sp>
        <p:nvSpPr>
          <p:cNvPr id="52" name="CasellaDiTesto 25"/>
          <p:cNvSpPr/>
          <p:nvPr/>
        </p:nvSpPr>
        <p:spPr>
          <a:xfrm>
            <a:off x="-5760" y="15097865"/>
            <a:ext cx="28799640" cy="829543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800" strike="noStrike" spc="-1" dirty="0">
                <a:solidFill>
                  <a:srgbClr val="FFFFFF"/>
                </a:solidFill>
                <a:latin typeface="Century Gothic"/>
              </a:rPr>
              <a:t>MATERIALI E METODI</a:t>
            </a:r>
            <a:endParaRPr lang="it-IT" sz="4800" strike="noStrike" spc="-1" dirty="0">
              <a:latin typeface="Arial"/>
            </a:endParaRPr>
          </a:p>
        </p:txBody>
      </p:sp>
      <p:sp>
        <p:nvSpPr>
          <p:cNvPr id="53" name="CasellaDiTesto 26"/>
          <p:cNvSpPr/>
          <p:nvPr/>
        </p:nvSpPr>
        <p:spPr>
          <a:xfrm>
            <a:off x="14875200" y="16607570"/>
            <a:ext cx="13918680" cy="80315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32000" tIns="45000" rIns="432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Sono stati raccolti i dati dalle classifiche per i giocatori di Tennis di doppio maschile fornite dall'Association of Tennis </a:t>
            </a:r>
            <a:r>
              <a:rPr lang="it-IT" sz="4000" spc="-1" dirty="0" err="1">
                <a:solidFill>
                  <a:srgbClr val="44546A"/>
                </a:solidFill>
                <a:latin typeface="Century Gothic"/>
              </a:rPr>
              <a:t>Professionals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 (ATP). </a:t>
            </a:r>
          </a:p>
          <a:p>
            <a:pPr algn="just">
              <a:lnSpc>
                <a:spcPct val="100000"/>
              </a:lnSpc>
              <a:buNone/>
            </a:pPr>
            <a:endParaRPr lang="it-IT" sz="2000" spc="-1" dirty="0">
              <a:solidFill>
                <a:srgbClr val="44546A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Il set di dati include Tennisti professionisti di doppio livello classificati tra il 2007 e il 2019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. Per valutare il ruolo dell'omofilia nel determinare le prestazioni,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abbiamo esaminato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la relazione tra i punti in classifica e tre diverse categorie di variabili: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fattori fisiologici, geografici e di stile di gioco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. </a:t>
            </a:r>
          </a:p>
          <a:p>
            <a:pPr algn="just">
              <a:lnSpc>
                <a:spcPct val="100000"/>
              </a:lnSpc>
              <a:buNone/>
            </a:pPr>
            <a:endParaRPr lang="it-IT" sz="2000" spc="-1" dirty="0">
              <a:solidFill>
                <a:srgbClr val="44546A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Sono stati applicati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tre diversi modelli di regressione lineare multipla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confrontando tratti comuni e simili nei giocatori di doppio ATP di sesso maschile.</a:t>
            </a:r>
          </a:p>
        </p:txBody>
      </p:sp>
      <p:sp>
        <p:nvSpPr>
          <p:cNvPr id="54" name="CasellaDiTesto 27"/>
          <p:cNvSpPr/>
          <p:nvPr/>
        </p:nvSpPr>
        <p:spPr>
          <a:xfrm>
            <a:off x="-6973" y="25317573"/>
            <a:ext cx="28835640" cy="829543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800" strike="noStrike" spc="-1" dirty="0">
                <a:solidFill>
                  <a:srgbClr val="FFFFFF"/>
                </a:solidFill>
                <a:latin typeface="Century Gothic"/>
              </a:rPr>
              <a:t>RISULTATI</a:t>
            </a:r>
            <a:endParaRPr lang="it-IT" sz="4800" strike="noStrike" spc="-1" dirty="0">
              <a:latin typeface="Arial"/>
            </a:endParaRPr>
          </a:p>
        </p:txBody>
      </p:sp>
      <p:sp>
        <p:nvSpPr>
          <p:cNvPr id="55" name="CasellaDiTesto 28"/>
          <p:cNvSpPr/>
          <p:nvPr/>
        </p:nvSpPr>
        <p:spPr>
          <a:xfrm>
            <a:off x="-78679" y="26814012"/>
            <a:ext cx="14734440" cy="61848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32000" tIns="45000" rIns="432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I giocatori che usano mani opposte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hanno raccolto 47,19 punti in più nella classifica ATP rispetto ai giocatori che usano la stessa mano. </a:t>
            </a:r>
          </a:p>
          <a:p>
            <a:pPr algn="just">
              <a:lnSpc>
                <a:spcPct val="100000"/>
              </a:lnSpc>
              <a:buNone/>
            </a:pPr>
            <a:endParaRPr lang="it-IT" spc="-1" dirty="0">
              <a:solidFill>
                <a:srgbClr val="44546A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Il caso storico eclatante è quello dei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Gemelli Mike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e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Bob Bryan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con massima omofilia in impugnatura di gioco destra e sinistra. </a:t>
            </a:r>
          </a:p>
          <a:p>
            <a:pPr algn="just">
              <a:lnSpc>
                <a:spcPct val="100000"/>
              </a:lnSpc>
              <a:buNone/>
            </a:pPr>
            <a:endParaRPr lang="it-IT" spc="-1" dirty="0">
              <a:solidFill>
                <a:srgbClr val="44546A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buNone/>
            </a:pP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I giocatori che vivono in due città diverse hanno 69,51 punti in più 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nel ranking ATP rispetto ai giocatori che vivono nella stessa città.</a:t>
            </a:r>
          </a:p>
        </p:txBody>
      </p:sp>
      <p:sp>
        <p:nvSpPr>
          <p:cNvPr id="57" name="CasellaDiTesto 2"/>
          <p:cNvSpPr/>
          <p:nvPr/>
        </p:nvSpPr>
        <p:spPr>
          <a:xfrm>
            <a:off x="2160" y="33791103"/>
            <a:ext cx="28835640" cy="829543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it-IT" sz="4800" strike="noStrike" spc="-1" dirty="0">
                <a:solidFill>
                  <a:srgbClr val="FFFFFF"/>
                </a:solidFill>
                <a:latin typeface="Century Gothic"/>
              </a:rPr>
              <a:t>CONCLUSIONI</a:t>
            </a:r>
            <a:endParaRPr lang="it-IT" sz="4800" strike="noStrike" spc="-1" dirty="0">
              <a:latin typeface="Arial"/>
            </a:endParaRPr>
          </a:p>
        </p:txBody>
      </p:sp>
      <p:sp>
        <p:nvSpPr>
          <p:cNvPr id="58" name="CasellaDiTesto 3"/>
          <p:cNvSpPr/>
          <p:nvPr/>
        </p:nvSpPr>
        <p:spPr>
          <a:xfrm>
            <a:off x="-6870" y="34803827"/>
            <a:ext cx="28819800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32000" tIns="45000" rIns="432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Lo scopo di questo studio è quello di raccogliere maggiori prove su come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caratteristiche comuni e abilità simili possono influenzare la probabilità di successo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 e quindi migliorare le prestazioni complessive. La scelta del giusto compagno di Tennis di doppio è fondamentale per aumentare la possibilità di successo nelle competizioni di qualsiasi livello. Lo studio verrà completato con l’analisi del </a:t>
            </a:r>
            <a:r>
              <a:rPr lang="it-IT" sz="4000" b="1" spc="-1" dirty="0">
                <a:solidFill>
                  <a:srgbClr val="44546A"/>
                </a:solidFill>
                <a:latin typeface="Century Gothic"/>
              </a:rPr>
              <a:t>ruolo dell’omofilia per il Doppio Femminile ed il Doppio Misto</a:t>
            </a:r>
            <a:r>
              <a:rPr lang="it-IT" sz="4000" spc="-1" dirty="0">
                <a:solidFill>
                  <a:srgbClr val="44546A"/>
                </a:solidFill>
                <a:latin typeface="Century Gothic"/>
              </a:rPr>
              <a:t> per avere il quadro completo e generale su come anche le variabili di genere possano influenzare le prestazioni ai massimi livelli di gioco nei Tornei WTA ed ATP.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0765497-AF21-07A8-D400-1B2044CD2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59613"/>
              </p:ext>
            </p:extLst>
          </p:nvPr>
        </p:nvGraphicFramePr>
        <p:xfrm>
          <a:off x="2047" y="3765161"/>
          <a:ext cx="28798378" cy="518160"/>
        </p:xfrm>
        <a:graphic>
          <a:graphicData uri="http://schemas.openxmlformats.org/drawingml/2006/table">
            <a:tbl>
              <a:tblPr/>
              <a:tblGrid>
                <a:gridCol w="28798378">
                  <a:extLst>
                    <a:ext uri="{9D8B030D-6E8A-4147-A177-3AD203B41FA5}">
                      <a16:colId xmlns:a16="http://schemas.microsoft.com/office/drawing/2014/main" val="368426068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it-IT" sz="2800" b="1" strike="noStrike" spc="-1" dirty="0">
                          <a:solidFill>
                            <a:srgbClr val="44546A"/>
                          </a:solidFill>
                          <a:latin typeface="Century Gothic"/>
                        </a:rPr>
                        <a:t>AUTORI:</a:t>
                      </a:r>
                      <a:endParaRPr lang="it-IT" sz="2800" b="1" strike="noStrike" spc="-1" dirty="0">
                        <a:latin typeface="Arial"/>
                      </a:endParaRPr>
                    </a:p>
                  </a:txBody>
                  <a:tcPr marL="28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A6A6A6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35817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139C03FA-2B63-6D85-C6A9-A6B2DCCE6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8931" y="41002440"/>
            <a:ext cx="2143125" cy="21431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A04B7B-3279-E63D-84F1-B4EF2FE9F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80" y="41304404"/>
            <a:ext cx="2086781" cy="1296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20AF96-5323-CB9F-2F0C-CE77AE952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8" y="1776880"/>
            <a:ext cx="2260679" cy="1404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EF34A79-944F-2A16-E552-AAA895C4A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84" y="39257448"/>
            <a:ext cx="6192002" cy="360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FD8975-CF19-CA23-F248-F9383DD4F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335" y="1444751"/>
            <a:ext cx="3529441" cy="20520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263928B-E518-4F86-77C3-E8C7FDF7B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859" y="30723306"/>
            <a:ext cx="7265936" cy="30024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400AE52-A16D-E44B-9C66-D86AE37E9C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951" y="5965604"/>
            <a:ext cx="4213907" cy="24120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6189D4B-689B-50FD-41C3-75EF0073BB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0" y="26204400"/>
            <a:ext cx="6416419" cy="4430289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741102BC-4717-4541-8846-4680B818F32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973" y="15949429"/>
            <a:ext cx="5904000" cy="432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38D004A-D8CF-40FC-E418-835CB2AB1B3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" y="20651836"/>
            <a:ext cx="5904000" cy="43219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80331F2-C15D-B138-F944-1F46C405FD0A}"/>
              </a:ext>
            </a:extLst>
          </p:cNvPr>
          <p:cNvSpPr txBox="1"/>
          <p:nvPr/>
        </p:nvSpPr>
        <p:spPr>
          <a:xfrm>
            <a:off x="25200" y="20210565"/>
            <a:ext cx="5832000" cy="367878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it-IT"/>
            </a:defPPr>
            <a:lvl1pPr algn="ctr">
              <a:lnSpc>
                <a:spcPct val="100000"/>
              </a:lnSpc>
              <a:buNone/>
              <a:defRPr sz="480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r>
              <a:rPr lang="en-GB" sz="1800" dirty="0"/>
              <a:t>Frequencies backhand by age player1</a:t>
            </a:r>
            <a:endParaRPr lang="it-IT" sz="1800" dirty="0"/>
          </a:p>
        </p:txBody>
      </p: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395D1060-5EC1-DBC3-1C61-26A99546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39079"/>
              </p:ext>
            </p:extLst>
          </p:nvPr>
        </p:nvGraphicFramePr>
        <p:xfrm>
          <a:off x="5910748" y="15979744"/>
          <a:ext cx="8489464" cy="92473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0009">
                  <a:extLst>
                    <a:ext uri="{9D8B030D-6E8A-4147-A177-3AD203B41FA5}">
                      <a16:colId xmlns:a16="http://schemas.microsoft.com/office/drawing/2014/main" val="1035221290"/>
                    </a:ext>
                  </a:extLst>
                </a:gridCol>
                <a:gridCol w="801891">
                  <a:extLst>
                    <a:ext uri="{9D8B030D-6E8A-4147-A177-3AD203B41FA5}">
                      <a16:colId xmlns:a16="http://schemas.microsoft.com/office/drawing/2014/main" val="3960406228"/>
                    </a:ext>
                  </a:extLst>
                </a:gridCol>
                <a:gridCol w="801891">
                  <a:extLst>
                    <a:ext uri="{9D8B030D-6E8A-4147-A177-3AD203B41FA5}">
                      <a16:colId xmlns:a16="http://schemas.microsoft.com/office/drawing/2014/main" val="967261690"/>
                    </a:ext>
                  </a:extLst>
                </a:gridCol>
                <a:gridCol w="801891">
                  <a:extLst>
                    <a:ext uri="{9D8B030D-6E8A-4147-A177-3AD203B41FA5}">
                      <a16:colId xmlns:a16="http://schemas.microsoft.com/office/drawing/2014/main" val="3893915003"/>
                    </a:ext>
                  </a:extLst>
                </a:gridCol>
                <a:gridCol w="801891">
                  <a:extLst>
                    <a:ext uri="{9D8B030D-6E8A-4147-A177-3AD203B41FA5}">
                      <a16:colId xmlns:a16="http://schemas.microsoft.com/office/drawing/2014/main" val="3194893921"/>
                    </a:ext>
                  </a:extLst>
                </a:gridCol>
                <a:gridCol w="801891">
                  <a:extLst>
                    <a:ext uri="{9D8B030D-6E8A-4147-A177-3AD203B41FA5}">
                      <a16:colId xmlns:a16="http://schemas.microsoft.com/office/drawing/2014/main" val="997089851"/>
                    </a:ext>
                  </a:extLst>
                </a:gridCol>
              </a:tblGrid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(1)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(2)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(3)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(4)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(5)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512024304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VARIABLES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N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mean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sd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min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max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767122444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Performance measure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83543640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Points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272.0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615.2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8,805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72448050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Ranking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95.02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54.61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216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114628015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Ranking_KM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1.841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1.347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0.245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796774290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97604954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Geographical factors 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249238905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res_diff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0.907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0.290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608680506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res_naz_diff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0.722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0.448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11568962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lang_diff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0.534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0.499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031796661"/>
                  </a:ext>
                </a:extLst>
              </a:tr>
              <a:tr h="223785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nat 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0.558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0.497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589497615"/>
                  </a:ext>
                </a:extLst>
              </a:tr>
              <a:tr h="527139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</a:endParaRPr>
                    </a:p>
                    <a:p>
                      <a:pPr algn="just"/>
                      <a:r>
                        <a:rPr lang="en-GB" sz="1200">
                          <a:effectLst/>
                        </a:rPr>
                        <a:t>Physiological factors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718337836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effectLst/>
                        </a:rPr>
                        <a:t>Age1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28.98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4.731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394558290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Age2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29.05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4.651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1152023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 err="1">
                          <a:effectLst/>
                        </a:rPr>
                        <a:t>age_diff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4.228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3.403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108977991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height_diff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7.117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5.543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33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91562967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 err="1">
                          <a:effectLst/>
                        </a:rPr>
                        <a:t>weight_diff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7.474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5.774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35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48203749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41915910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Style of play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17256675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back_diff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0.407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0.491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174645448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hand_diff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0.729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0.444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720532242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40029751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Control variables: Ability 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013915311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atp_pres_diff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0.196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0.397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687434109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 err="1">
                          <a:effectLst/>
                        </a:rPr>
                        <a:t>atp_past_diff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0.809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0.393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832894579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pro1_time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2,235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10.51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4.344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-1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28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03481554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pro2_time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2,207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10.74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4.509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658279416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 err="1">
                          <a:effectLst/>
                        </a:rPr>
                        <a:t>pro_diff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2,109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4.037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effectLst/>
                        </a:rPr>
                        <a:t>3.320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489656568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940784248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Control variables: Experience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53343597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TournPlayed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2.784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3.297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19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3285771185"/>
                  </a:ext>
                </a:extLst>
              </a:tr>
              <a:tr h="263570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Tournaments_Played_previous_year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2,576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0.816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2.581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0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16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2262082290"/>
                  </a:ext>
                </a:extLst>
              </a:tr>
              <a:tr h="325802"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627713970"/>
                  </a:ext>
                </a:extLst>
              </a:tr>
            </a:tbl>
          </a:graphicData>
        </a:graphic>
      </p:graphicFrame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1DAB84D-8F56-E973-7A26-19307D4348CC}"/>
              </a:ext>
            </a:extLst>
          </p:cNvPr>
          <p:cNvSpPr txBox="1"/>
          <p:nvPr/>
        </p:nvSpPr>
        <p:spPr>
          <a:xfrm>
            <a:off x="26700" y="24892897"/>
            <a:ext cx="5832000" cy="367200"/>
          </a:xfrm>
          <a:prstGeom prst="rect">
            <a:avLst/>
          </a:prstGeom>
          <a:solidFill>
            <a:srgbClr val="0153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it-IT"/>
            </a:defPPr>
            <a:lvl1pPr algn="ctr">
              <a:lnSpc>
                <a:spcPct val="100000"/>
              </a:lnSpc>
              <a:buNone/>
              <a:defRPr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r>
              <a:rPr lang="en-GB" dirty="0"/>
              <a:t>Frequencies backhand by age player2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3B92EDD-17D8-D37D-10CA-0776D7BC086E}"/>
              </a:ext>
            </a:extLst>
          </p:cNvPr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655" y="9357087"/>
            <a:ext cx="6746400" cy="568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C83D2F6-68B4-5000-65C0-67B97608EA65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986" y="9356400"/>
            <a:ext cx="6601983" cy="56880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25AC30D-43ED-2406-CEF1-28FBA82ECA49}"/>
              </a:ext>
            </a:extLst>
          </p:cNvPr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776" y="26205540"/>
            <a:ext cx="6804000" cy="44302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586</TotalTime>
  <Words>758</Words>
  <Application>Microsoft Office PowerPoint</Application>
  <PresentationFormat>Personalizzato</PresentationFormat>
  <Paragraphs>238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Alessandro Piredda</dc:creator>
  <dc:description/>
  <cp:lastModifiedBy>Walter Solati</cp:lastModifiedBy>
  <cp:revision>78</cp:revision>
  <dcterms:created xsi:type="dcterms:W3CDTF">2023-06-19T14:02:35Z</dcterms:created>
  <dcterms:modified xsi:type="dcterms:W3CDTF">2023-07-12T19:01:19Z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Personalizzato</vt:lpwstr>
  </property>
  <property fmtid="{D5CDD505-2E9C-101B-9397-08002B2CF9AE}" pid="3" name="Slides">
    <vt:i4>1</vt:i4>
  </property>
</Properties>
</file>