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3"/>
  </p:notesMasterIdLst>
  <p:sldIdLst>
    <p:sldId id="256" r:id="rId2"/>
  </p:sldIdLst>
  <p:sldSz cx="28800425" cy="43200638"/>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63" autoAdjust="0"/>
    <p:restoredTop sz="92208" autoAdjust="0"/>
  </p:normalViewPr>
  <p:slideViewPr>
    <p:cSldViewPr snapToGrid="0">
      <p:cViewPr>
        <p:scale>
          <a:sx n="25" d="100"/>
          <a:sy n="25" d="100"/>
        </p:scale>
        <p:origin x="3138" y="-2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AAFAE5C-1ED0-4517-8A98-611E68A078C8}" type="datetimeFigureOut">
              <a:rPr lang="it-IT" smtClean="0"/>
              <a:t>15/11/2024</a:t>
            </a:fld>
            <a:endParaRPr lang="it-IT"/>
          </a:p>
        </p:txBody>
      </p:sp>
      <p:sp>
        <p:nvSpPr>
          <p:cNvPr id="4" name="Segnaposto immagine diapositiva 3"/>
          <p:cNvSpPr>
            <a:spLocks noGrp="1" noRot="1" noChangeAspect="1"/>
          </p:cNvSpPr>
          <p:nvPr>
            <p:ph type="sldImg" idx="2"/>
          </p:nvPr>
        </p:nvSpPr>
        <p:spPr>
          <a:xfrm>
            <a:off x="2576513" y="1336675"/>
            <a:ext cx="2406650" cy="3608388"/>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C716C00-14A6-49BC-81E4-B71551091B85}" type="slidenum">
              <a:rPr lang="it-IT" smtClean="0"/>
              <a:t>‹#›</a:t>
            </a:fld>
            <a:endParaRPr lang="it-IT"/>
          </a:p>
        </p:txBody>
      </p:sp>
    </p:spTree>
    <p:extLst>
      <p:ext uri="{BB962C8B-B14F-4D97-AF65-F5344CB8AC3E}">
        <p14:creationId xmlns:p14="http://schemas.microsoft.com/office/powerpoint/2010/main" val="157785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C716C00-14A6-49BC-81E4-B71551091B85}" type="slidenum">
              <a:rPr lang="it-IT" smtClean="0"/>
              <a:t>1</a:t>
            </a:fld>
            <a:endParaRPr lang="it-IT"/>
          </a:p>
        </p:txBody>
      </p:sp>
    </p:spTree>
    <p:extLst>
      <p:ext uri="{BB962C8B-B14F-4D97-AF65-F5344CB8AC3E}">
        <p14:creationId xmlns:p14="http://schemas.microsoft.com/office/powerpoint/2010/main" val="1590468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77C2C985-6425-48C1-8DEA-31D0601A51BF}"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1440000" y="10108800"/>
            <a:ext cx="2591964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8" name="PlaceHolder 3"/>
          <p:cNvSpPr>
            <a:spLocks noGrp="1"/>
          </p:cNvSpPr>
          <p:nvPr>
            <p:ph/>
          </p:nvPr>
        </p:nvSpPr>
        <p:spPr>
          <a:xfrm>
            <a:off x="1440000" y="23196240"/>
            <a:ext cx="2591964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6F1AD5D-2547-4974-A3FC-971E8DF07D6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144000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1" name="PlaceHolder 3"/>
          <p:cNvSpPr>
            <a:spLocks noGrp="1"/>
          </p:cNvSpPr>
          <p:nvPr>
            <p:ph/>
          </p:nvPr>
        </p:nvSpPr>
        <p:spPr>
          <a:xfrm>
            <a:off x="1472148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2" name="PlaceHolder 4"/>
          <p:cNvSpPr>
            <a:spLocks noGrp="1"/>
          </p:cNvSpPr>
          <p:nvPr>
            <p:ph/>
          </p:nvPr>
        </p:nvSpPr>
        <p:spPr>
          <a:xfrm>
            <a:off x="144000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3" name="PlaceHolder 5"/>
          <p:cNvSpPr>
            <a:spLocks noGrp="1"/>
          </p:cNvSpPr>
          <p:nvPr>
            <p:ph/>
          </p:nvPr>
        </p:nvSpPr>
        <p:spPr>
          <a:xfrm>
            <a:off x="1472148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395CD86-C717-42D4-8A93-3D580F4D3FB5}"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1440000" y="1010880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6" name="PlaceHolder 3"/>
          <p:cNvSpPr>
            <a:spLocks noGrp="1"/>
          </p:cNvSpPr>
          <p:nvPr>
            <p:ph/>
          </p:nvPr>
        </p:nvSpPr>
        <p:spPr>
          <a:xfrm>
            <a:off x="10203480" y="1010880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7" name="PlaceHolder 4"/>
          <p:cNvSpPr>
            <a:spLocks noGrp="1"/>
          </p:cNvSpPr>
          <p:nvPr>
            <p:ph/>
          </p:nvPr>
        </p:nvSpPr>
        <p:spPr>
          <a:xfrm>
            <a:off x="18966960" y="1010880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8" name="PlaceHolder 5"/>
          <p:cNvSpPr>
            <a:spLocks noGrp="1"/>
          </p:cNvSpPr>
          <p:nvPr>
            <p:ph/>
          </p:nvPr>
        </p:nvSpPr>
        <p:spPr>
          <a:xfrm>
            <a:off x="1440000" y="2319624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9" name="PlaceHolder 6"/>
          <p:cNvSpPr>
            <a:spLocks noGrp="1"/>
          </p:cNvSpPr>
          <p:nvPr>
            <p:ph/>
          </p:nvPr>
        </p:nvSpPr>
        <p:spPr>
          <a:xfrm>
            <a:off x="10203480" y="2319624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40" name="PlaceHolder 7"/>
          <p:cNvSpPr>
            <a:spLocks noGrp="1"/>
          </p:cNvSpPr>
          <p:nvPr>
            <p:ph/>
          </p:nvPr>
        </p:nvSpPr>
        <p:spPr>
          <a:xfrm>
            <a:off x="18966960" y="2319624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4476BF25-A34C-4D62-82FF-8D3A678C1C46}"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1440000" y="10108800"/>
            <a:ext cx="25919640" cy="2505600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FEF0776B-60BF-42D1-A749-59B780AA9FCD}"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1440000" y="10108800"/>
            <a:ext cx="2591964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C3A3B41-E8CB-4288-9062-4E1548D43C2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44000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11" name="PlaceHolder 3"/>
          <p:cNvSpPr>
            <a:spLocks noGrp="1"/>
          </p:cNvSpPr>
          <p:nvPr>
            <p:ph/>
          </p:nvPr>
        </p:nvSpPr>
        <p:spPr>
          <a:xfrm>
            <a:off x="1472148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C36A606-883E-490D-BF73-BABB70D5162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7465D00-B042-477D-B86B-7118206ACB2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60000" y="7070040"/>
            <a:ext cx="24480000" cy="6971652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3BE66D7-FDF9-4A6D-ADD9-B996603A037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144000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16" name="PlaceHolder 3"/>
          <p:cNvSpPr>
            <a:spLocks noGrp="1"/>
          </p:cNvSpPr>
          <p:nvPr>
            <p:ph/>
          </p:nvPr>
        </p:nvSpPr>
        <p:spPr>
          <a:xfrm>
            <a:off x="1472148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17" name="PlaceHolder 4"/>
          <p:cNvSpPr>
            <a:spLocks noGrp="1"/>
          </p:cNvSpPr>
          <p:nvPr>
            <p:ph/>
          </p:nvPr>
        </p:nvSpPr>
        <p:spPr>
          <a:xfrm>
            <a:off x="144000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F93EFB6-E670-40BE-8B40-3140FC7521F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144000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0" name="PlaceHolder 3"/>
          <p:cNvSpPr>
            <a:spLocks noGrp="1"/>
          </p:cNvSpPr>
          <p:nvPr>
            <p:ph/>
          </p:nvPr>
        </p:nvSpPr>
        <p:spPr>
          <a:xfrm>
            <a:off x="1472148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1" name="PlaceHolder 4"/>
          <p:cNvSpPr>
            <a:spLocks noGrp="1"/>
          </p:cNvSpPr>
          <p:nvPr>
            <p:ph/>
          </p:nvPr>
        </p:nvSpPr>
        <p:spPr>
          <a:xfrm>
            <a:off x="1472148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BC249EE-B3A7-4482-8F51-17CAB6EB3BA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144000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4" name="PlaceHolder 3"/>
          <p:cNvSpPr>
            <a:spLocks noGrp="1"/>
          </p:cNvSpPr>
          <p:nvPr>
            <p:ph/>
          </p:nvPr>
        </p:nvSpPr>
        <p:spPr>
          <a:xfrm>
            <a:off x="1472148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5" name="PlaceHolder 4"/>
          <p:cNvSpPr>
            <a:spLocks noGrp="1"/>
          </p:cNvSpPr>
          <p:nvPr>
            <p:ph/>
          </p:nvPr>
        </p:nvSpPr>
        <p:spPr>
          <a:xfrm>
            <a:off x="1440000" y="23196240"/>
            <a:ext cx="2591964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795F112-011F-4D66-A546-B5B7185226E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160000" y="7070040"/>
            <a:ext cx="24480000" cy="15039720"/>
          </a:xfrm>
          <a:prstGeom prst="rect">
            <a:avLst/>
          </a:prstGeom>
          <a:noFill/>
          <a:ln w="0">
            <a:noFill/>
          </a:ln>
        </p:spPr>
        <p:txBody>
          <a:bodyPr anchor="b">
            <a:noAutofit/>
          </a:bodyPr>
          <a:lstStyle/>
          <a:p>
            <a:pPr algn="ctr">
              <a:lnSpc>
                <a:spcPct val="90000"/>
              </a:lnSpc>
              <a:buNone/>
            </a:pPr>
            <a:r>
              <a:rPr lang="it-IT" sz="18900" b="0" strike="noStrike" spc="-1">
                <a:solidFill>
                  <a:srgbClr val="000000"/>
                </a:solidFill>
                <a:latin typeface="Calibri Light"/>
              </a:rPr>
              <a:t>Fare clic per modificare lo stile del titolo dello schema</a:t>
            </a:r>
            <a:endParaRPr lang="en-US" sz="18900" b="0" strike="noStrike" spc="-1">
              <a:solidFill>
                <a:srgbClr val="000000"/>
              </a:solidFill>
              <a:latin typeface="Calibri"/>
            </a:endParaRPr>
          </a:p>
        </p:txBody>
      </p:sp>
      <p:sp>
        <p:nvSpPr>
          <p:cNvPr id="6" name="PlaceHolder 2"/>
          <p:cNvSpPr>
            <a:spLocks noGrp="1"/>
          </p:cNvSpPr>
          <p:nvPr>
            <p:ph type="dt" idx="1"/>
          </p:nvPr>
        </p:nvSpPr>
        <p:spPr>
          <a:xfrm>
            <a:off x="1980000" y="40040640"/>
            <a:ext cx="6479640" cy="2299680"/>
          </a:xfrm>
          <a:prstGeom prst="rect">
            <a:avLst/>
          </a:prstGeom>
          <a:noFill/>
          <a:ln w="0">
            <a:noFill/>
          </a:ln>
        </p:spPr>
        <p:txBody>
          <a:bodyPr anchor="ctr">
            <a:noAutofit/>
          </a:bodyPr>
          <a:lstStyle>
            <a:lvl1pPr>
              <a:lnSpc>
                <a:spcPct val="100000"/>
              </a:lnSpc>
              <a:buNone/>
              <a:defRPr lang="it-IT" sz="3780" b="0" strike="noStrike" spc="-1">
                <a:solidFill>
                  <a:srgbClr val="8B8B8B"/>
                </a:solidFill>
                <a:latin typeface="Calibri"/>
              </a:defRPr>
            </a:lvl1pPr>
          </a:lstStyle>
          <a:p>
            <a:pPr>
              <a:lnSpc>
                <a:spcPct val="100000"/>
              </a:lnSpc>
              <a:buNone/>
            </a:pPr>
            <a:r>
              <a:rPr lang="it-IT" sz="3780" b="0" strike="noStrike" spc="-1">
                <a:solidFill>
                  <a:srgbClr val="8B8B8B"/>
                </a:solidFill>
                <a:latin typeface="Calibri"/>
              </a:rPr>
              <a:t>&lt;data/ora&gt;</a:t>
            </a:r>
            <a:endParaRPr lang="it-IT" sz="3780" b="0" strike="noStrike" spc="-1">
              <a:latin typeface="Times New Roman"/>
            </a:endParaRPr>
          </a:p>
        </p:txBody>
      </p:sp>
      <p:sp>
        <p:nvSpPr>
          <p:cNvPr id="2" name="PlaceHolder 3"/>
          <p:cNvSpPr>
            <a:spLocks noGrp="1"/>
          </p:cNvSpPr>
          <p:nvPr>
            <p:ph type="ftr" idx="2"/>
          </p:nvPr>
        </p:nvSpPr>
        <p:spPr>
          <a:xfrm>
            <a:off x="9540000" y="40040640"/>
            <a:ext cx="9719640" cy="2299680"/>
          </a:xfrm>
          <a:prstGeom prst="rect">
            <a:avLst/>
          </a:prstGeom>
          <a:noFill/>
          <a:ln w="0">
            <a:noFill/>
          </a:ln>
        </p:spPr>
        <p:txBody>
          <a:bodyPr anchor="ctr">
            <a:noAutofit/>
          </a:bodyPr>
          <a:lstStyle>
            <a:lvl1pPr algn="ctr">
              <a:buNone/>
              <a:defRPr lang="it-IT" sz="1400" b="0" strike="noStrike" spc="-1">
                <a:latin typeface="Times New Roman"/>
              </a:defRPr>
            </a:lvl1pPr>
          </a:lstStyle>
          <a:p>
            <a:pPr algn="ctr">
              <a:buNone/>
            </a:pPr>
            <a:r>
              <a:rPr lang="it-IT" sz="1400" b="0" strike="noStrike" spc="-1">
                <a:latin typeface="Times New Roman"/>
              </a:rPr>
              <a:t>&lt;piè di pagina&gt;</a:t>
            </a:r>
          </a:p>
        </p:txBody>
      </p:sp>
      <p:sp>
        <p:nvSpPr>
          <p:cNvPr id="3" name="PlaceHolder 4"/>
          <p:cNvSpPr>
            <a:spLocks noGrp="1"/>
          </p:cNvSpPr>
          <p:nvPr>
            <p:ph type="sldNum" idx="3"/>
          </p:nvPr>
        </p:nvSpPr>
        <p:spPr>
          <a:xfrm>
            <a:off x="20340360" y="40040640"/>
            <a:ext cx="6479640" cy="2299680"/>
          </a:xfrm>
          <a:prstGeom prst="rect">
            <a:avLst/>
          </a:prstGeom>
          <a:noFill/>
          <a:ln w="0">
            <a:noFill/>
          </a:ln>
        </p:spPr>
        <p:txBody>
          <a:bodyPr anchor="ctr">
            <a:noAutofit/>
          </a:bodyPr>
          <a:lstStyle>
            <a:lvl1pPr algn="r">
              <a:lnSpc>
                <a:spcPct val="100000"/>
              </a:lnSpc>
              <a:buNone/>
              <a:defRPr lang="it-IT" sz="3780" b="0" strike="noStrike" spc="-1">
                <a:solidFill>
                  <a:srgbClr val="8B8B8B"/>
                </a:solidFill>
                <a:latin typeface="Calibri"/>
              </a:defRPr>
            </a:lvl1pPr>
          </a:lstStyle>
          <a:p>
            <a:pPr algn="r">
              <a:lnSpc>
                <a:spcPct val="100000"/>
              </a:lnSpc>
              <a:buNone/>
            </a:pPr>
            <a:fld id="{539DEC18-02DE-47E3-BAA2-32B1CFE25531}" type="slidenum">
              <a:rPr lang="it-IT" sz="3780" b="0" strike="noStrike" spc="-1">
                <a:solidFill>
                  <a:srgbClr val="8B8B8B"/>
                </a:solidFill>
                <a:latin typeface="Calibri"/>
              </a:rPr>
              <a:t>‹#›</a:t>
            </a:fld>
            <a:endParaRPr lang="it-IT" sz="3780" b="0" strike="noStrike" spc="-1">
              <a:latin typeface="Times New Roman"/>
            </a:endParaRPr>
          </a:p>
        </p:txBody>
      </p:sp>
      <p:sp>
        <p:nvSpPr>
          <p:cNvPr id="4" name="PlaceHolder 5"/>
          <p:cNvSpPr>
            <a:spLocks noGrp="1"/>
          </p:cNvSpPr>
          <p:nvPr>
            <p:ph type="body"/>
          </p:nvPr>
        </p:nvSpPr>
        <p:spPr>
          <a:xfrm>
            <a:off x="1440000" y="10108800"/>
            <a:ext cx="25919640" cy="250560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8820" b="0" strike="noStrike" spc="-1">
                <a:solidFill>
                  <a:srgbClr val="000000"/>
                </a:solidFill>
                <a:latin typeface="Calibri"/>
              </a:rPr>
              <a:t>Fai clic per modificare il formato del testo della struttura</a:t>
            </a:r>
          </a:p>
          <a:p>
            <a:pPr marL="864000" lvl="1" indent="-324000">
              <a:lnSpc>
                <a:spcPct val="90000"/>
              </a:lnSpc>
              <a:spcBef>
                <a:spcPts val="1134"/>
              </a:spcBef>
              <a:buClr>
                <a:srgbClr val="000000"/>
              </a:buClr>
              <a:buSzPct val="75000"/>
              <a:buFont typeface="Symbol" charset="2"/>
              <a:buChar char=""/>
            </a:pPr>
            <a:r>
              <a:rPr lang="en-US" sz="6300" b="0" strike="noStrike" spc="-1">
                <a:solidFill>
                  <a:srgbClr val="000000"/>
                </a:solidFill>
                <a:latin typeface="Calibri"/>
              </a:rPr>
              <a:t>Secondo livello struttura</a:t>
            </a:r>
          </a:p>
          <a:p>
            <a:pPr marL="1296000" lvl="2" indent="-288000">
              <a:lnSpc>
                <a:spcPct val="90000"/>
              </a:lnSpc>
              <a:spcBef>
                <a:spcPts val="850"/>
              </a:spcBef>
              <a:buClr>
                <a:srgbClr val="000000"/>
              </a:buClr>
              <a:buSzPct val="45000"/>
              <a:buFont typeface="Wingdings" charset="2"/>
              <a:buChar char=""/>
            </a:pPr>
            <a:r>
              <a:rPr lang="en-US" sz="5670" b="0" strike="noStrike" spc="-1">
                <a:solidFill>
                  <a:srgbClr val="000000"/>
                </a:solidFill>
                <a:latin typeface="Calibri"/>
              </a:rPr>
              <a:t>Terzo livello struttura</a:t>
            </a:r>
          </a:p>
          <a:p>
            <a:pPr marL="1728000" lvl="3" indent="-216000">
              <a:lnSpc>
                <a:spcPct val="90000"/>
              </a:lnSpc>
              <a:spcBef>
                <a:spcPts val="567"/>
              </a:spcBef>
              <a:buClr>
                <a:srgbClr val="000000"/>
              </a:buClr>
              <a:buSzPct val="75000"/>
              <a:buFont typeface="Symbol" charset="2"/>
              <a:buChar char=""/>
            </a:pPr>
            <a:r>
              <a:rPr lang="en-US" sz="5670" b="0" strike="noStrike" spc="-1">
                <a:solidFill>
                  <a:srgbClr val="000000"/>
                </a:solidFill>
                <a:latin typeface="Calibri"/>
              </a:rPr>
              <a:t>Quarto livello struttura</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Quinto livello struttura</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Sesto livello struttura</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emf"/><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emf"/><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fif"/><Relationship Id="rId5" Type="http://schemas.openxmlformats.org/officeDocument/2006/relationships/image" Target="../media/image3.jpeg"/><Relationship Id="rId15" Type="http://schemas.openxmlformats.org/officeDocument/2006/relationships/image" Target="../media/image13.jpg"/><Relationship Id="rId10" Type="http://schemas.openxmlformats.org/officeDocument/2006/relationships/image" Target="../media/image8.jfif"/><Relationship Id="rId4" Type="http://schemas.openxmlformats.org/officeDocument/2006/relationships/image" Target="../media/image2.jpe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D9888E7E-3A9B-45BF-0AAD-273C211EA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69488" y="968046"/>
            <a:ext cx="3096000" cy="3096000"/>
          </a:xfrm>
          <a:prstGeom prst="rect">
            <a:avLst/>
          </a:prstGeom>
        </p:spPr>
      </p:pic>
      <p:pic>
        <p:nvPicPr>
          <p:cNvPr id="42" name="Immagine 6"/>
          <p:cNvPicPr/>
          <p:nvPr/>
        </p:nvPicPr>
        <p:blipFill>
          <a:blip r:embed="rId4"/>
          <a:stretch/>
        </p:blipFill>
        <p:spPr>
          <a:xfrm>
            <a:off x="429840" y="39215520"/>
            <a:ext cx="6109560" cy="3599640"/>
          </a:xfrm>
          <a:prstGeom prst="rect">
            <a:avLst/>
          </a:prstGeom>
          <a:ln w="0">
            <a:noFill/>
          </a:ln>
        </p:spPr>
      </p:pic>
      <p:pic>
        <p:nvPicPr>
          <p:cNvPr id="43" name="Immagine 8"/>
          <p:cNvPicPr/>
          <p:nvPr/>
        </p:nvPicPr>
        <p:blipFill>
          <a:blip r:embed="rId5"/>
          <a:stretch/>
        </p:blipFill>
        <p:spPr>
          <a:xfrm>
            <a:off x="15147795" y="38454479"/>
            <a:ext cx="6015600" cy="3721320"/>
          </a:xfrm>
          <a:prstGeom prst="rect">
            <a:avLst/>
          </a:prstGeom>
          <a:ln w="0">
            <a:noFill/>
          </a:ln>
        </p:spPr>
      </p:pic>
      <p:pic>
        <p:nvPicPr>
          <p:cNvPr id="44" name="Immagine 12"/>
          <p:cNvPicPr/>
          <p:nvPr/>
        </p:nvPicPr>
        <p:blipFill>
          <a:blip r:embed="rId6"/>
          <a:stretch/>
        </p:blipFill>
        <p:spPr>
          <a:xfrm>
            <a:off x="21956760" y="38842620"/>
            <a:ext cx="6843240" cy="4319640"/>
          </a:xfrm>
          <a:prstGeom prst="rect">
            <a:avLst/>
          </a:prstGeom>
          <a:ln w="0">
            <a:noFill/>
          </a:ln>
        </p:spPr>
      </p:pic>
      <p:sp>
        <p:nvSpPr>
          <p:cNvPr id="46" name="Connettore diritto 15"/>
          <p:cNvSpPr/>
          <p:nvPr/>
        </p:nvSpPr>
        <p:spPr>
          <a:xfrm>
            <a:off x="0" y="38828160"/>
            <a:ext cx="28800360" cy="360"/>
          </a:xfrm>
          <a:prstGeom prst="line">
            <a:avLst/>
          </a:prstGeom>
          <a:ln>
            <a:solidFill>
              <a:srgbClr val="44546A"/>
            </a:solidFill>
          </a:ln>
        </p:spPr>
        <p:style>
          <a:lnRef idx="1">
            <a:schemeClr val="accent1"/>
          </a:lnRef>
          <a:fillRef idx="0">
            <a:schemeClr val="accent1"/>
          </a:fillRef>
          <a:effectRef idx="0">
            <a:schemeClr val="accent1"/>
          </a:effectRef>
          <a:fontRef idx="minor"/>
        </p:style>
        <p:txBody>
          <a:bodyPr/>
          <a:lstStyle/>
          <a:p>
            <a:endParaRPr lang="en-US"/>
          </a:p>
        </p:txBody>
      </p:sp>
      <p:sp>
        <p:nvSpPr>
          <p:cNvPr id="47" name="CasellaDiTesto 17"/>
          <p:cNvSpPr/>
          <p:nvPr/>
        </p:nvSpPr>
        <p:spPr>
          <a:xfrm>
            <a:off x="-36000" y="0"/>
            <a:ext cx="28835640" cy="1186879"/>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180000" tIns="45000" rIns="180000" bIns="216000" anchor="t">
            <a:spAutoFit/>
          </a:bodyPr>
          <a:lstStyle/>
          <a:p>
            <a:pPr algn="ctr">
              <a:lnSpc>
                <a:spcPct val="100000"/>
              </a:lnSpc>
              <a:buNone/>
            </a:pPr>
            <a:endParaRPr lang="it-IT" sz="1200" b="0" strike="noStrike" spc="-1" dirty="0">
              <a:latin typeface="Arial"/>
            </a:endParaRPr>
          </a:p>
          <a:p>
            <a:pPr algn="ctr">
              <a:lnSpc>
                <a:spcPct val="100000"/>
              </a:lnSpc>
              <a:buNone/>
            </a:pPr>
            <a:r>
              <a:rPr lang="it-IT" sz="4800" spc="-1" dirty="0">
                <a:solidFill>
                  <a:srgbClr val="FFFFFF"/>
                </a:solidFill>
                <a:latin typeface="Century Gothic"/>
              </a:rPr>
              <a:t>HOMOPHILY AND PERFORMANCE IN ATP DOUBLES TENNIS COMPETITION</a:t>
            </a:r>
          </a:p>
        </p:txBody>
      </p:sp>
      <p:graphicFrame>
        <p:nvGraphicFramePr>
          <p:cNvPr id="48" name="Tabella 20"/>
          <p:cNvGraphicFramePr/>
          <p:nvPr>
            <p:extLst>
              <p:ext uri="{D42A27DB-BD31-4B8C-83A1-F6EECF244321}">
                <p14:modId xmlns:p14="http://schemas.microsoft.com/office/powerpoint/2010/main" val="2284603250"/>
              </p:ext>
            </p:extLst>
          </p:nvPr>
        </p:nvGraphicFramePr>
        <p:xfrm>
          <a:off x="7920" y="4297907"/>
          <a:ext cx="28792505" cy="1592300"/>
        </p:xfrm>
        <a:graphic>
          <a:graphicData uri="http://schemas.openxmlformats.org/drawingml/2006/table">
            <a:tbl>
              <a:tblPr/>
              <a:tblGrid>
                <a:gridCol w="13717908">
                  <a:extLst>
                    <a:ext uri="{9D8B030D-6E8A-4147-A177-3AD203B41FA5}">
                      <a16:colId xmlns:a16="http://schemas.microsoft.com/office/drawing/2014/main" val="20000"/>
                    </a:ext>
                  </a:extLst>
                </a:gridCol>
                <a:gridCol w="15074597">
                  <a:extLst>
                    <a:ext uri="{9D8B030D-6E8A-4147-A177-3AD203B41FA5}">
                      <a16:colId xmlns:a16="http://schemas.microsoft.com/office/drawing/2014/main" val="20001"/>
                    </a:ext>
                  </a:extLst>
                </a:gridCol>
              </a:tblGrid>
              <a:tr h="370800">
                <a:tc>
                  <a:txBody>
                    <a:bodyPr/>
                    <a:lstStyle/>
                    <a:p>
                      <a:pPr>
                        <a:lnSpc>
                          <a:spcPct val="100000"/>
                        </a:lnSpc>
                        <a:buNone/>
                      </a:pPr>
                      <a:r>
                        <a:rPr lang="it-IT" sz="2800" b="0" strike="noStrike" spc="-1" dirty="0">
                          <a:solidFill>
                            <a:srgbClr val="44546A"/>
                          </a:solidFill>
                          <a:latin typeface="Century Gothic"/>
                        </a:rPr>
                        <a:t>Dr. </a:t>
                      </a:r>
                      <a:r>
                        <a:rPr lang="it-IT" sz="2800" b="1" strike="noStrike" spc="-1" dirty="0">
                          <a:solidFill>
                            <a:srgbClr val="44546A"/>
                          </a:solidFill>
                          <a:latin typeface="Century Gothic"/>
                        </a:rPr>
                        <a:t>Alessandro Di Mattia </a:t>
                      </a:r>
                      <a:r>
                        <a:rPr lang="it-IT" sz="2800" b="0" strike="noStrike" spc="-1" dirty="0">
                          <a:solidFill>
                            <a:srgbClr val="44546A"/>
                          </a:solidFill>
                          <a:latin typeface="Century Gothic"/>
                        </a:rPr>
                        <a:t>(Sport Economist) (1)</a:t>
                      </a:r>
                      <a:endParaRPr lang="it-IT" sz="2800" b="0" strike="noStrike" spc="-1" dirty="0">
                        <a:latin typeface="Arial"/>
                      </a:endParaRPr>
                    </a:p>
                  </a:txBody>
                  <a:tcPr marL="288000">
                    <a:lnL w="12700" cap="flat" cmpd="sng" algn="ctr">
                      <a:noFill/>
                      <a:prstDash val="solid"/>
                      <a:round/>
                      <a:headEnd type="none" w="med" len="med"/>
                      <a:tailEnd type="none" w="med" len="med"/>
                    </a:lnL>
                    <a:lnR w="6480">
                      <a:solidFill>
                        <a:srgbClr val="A6A6A6"/>
                      </a:solidFill>
                    </a:lnR>
                    <a:lnT w="12700" cap="flat" cmpd="sng" algn="ctr">
                      <a:solidFill>
                        <a:schemeClr val="bg1">
                          <a:lumMod val="75000"/>
                        </a:schemeClr>
                      </a:solidFill>
                      <a:prstDash val="solid"/>
                      <a:round/>
                      <a:headEnd type="none" w="med" len="med"/>
                      <a:tailEnd type="none" w="med" len="med"/>
                    </a:lnT>
                    <a:lnB w="6480">
                      <a:solidFill>
                        <a:srgbClr val="A6A6A6"/>
                      </a:solidFill>
                    </a:lnB>
                    <a:noFill/>
                  </a:tcPr>
                </a:tc>
                <a:tc>
                  <a:txBody>
                    <a:bodyPr/>
                    <a:lstStyle/>
                    <a:p>
                      <a:pPr>
                        <a:lnSpc>
                          <a:spcPct val="100000"/>
                        </a:lnSpc>
                        <a:buNone/>
                      </a:pPr>
                      <a:r>
                        <a:rPr lang="it-IT" sz="2800" b="0" strike="noStrike" spc="-1" dirty="0">
                          <a:solidFill>
                            <a:srgbClr val="44546A"/>
                          </a:solidFill>
                          <a:latin typeface="Century Gothic"/>
                        </a:rPr>
                        <a:t>PhD </a:t>
                      </a:r>
                      <a:r>
                        <a:rPr lang="it-IT" sz="2800" b="0" strike="noStrike" spc="-1" dirty="0" err="1">
                          <a:solidFill>
                            <a:srgbClr val="44546A"/>
                          </a:solidFill>
                          <a:latin typeface="Century Gothic"/>
                        </a:rPr>
                        <a:t>Student</a:t>
                      </a:r>
                      <a:r>
                        <a:rPr lang="it-IT" sz="2800" b="0" strike="noStrike" spc="-1" dirty="0">
                          <a:solidFill>
                            <a:srgbClr val="44546A"/>
                          </a:solidFill>
                          <a:latin typeface="Century Gothic"/>
                        </a:rPr>
                        <a:t> , Dottorando in Economia dello Sport</a:t>
                      </a:r>
                      <a:endParaRPr lang="it-IT" sz="2800" b="0" strike="noStrike" spc="-1" dirty="0">
                        <a:latin typeface="Arial"/>
                      </a:endParaRPr>
                    </a:p>
                  </a:txBody>
                  <a:tcPr anchor="ctr">
                    <a:lnL w="6480">
                      <a:solidFill>
                        <a:srgbClr val="A6A6A6"/>
                      </a:solid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480">
                      <a:solidFill>
                        <a:srgbClr val="A6A6A6"/>
                      </a:solidFill>
                    </a:lnB>
                    <a:noFill/>
                  </a:tcPr>
                </a:tc>
                <a:extLst>
                  <a:ext uri="{0D108BD9-81ED-4DB2-BD59-A6C34878D82A}">
                    <a16:rowId xmlns:a16="http://schemas.microsoft.com/office/drawing/2014/main" val="10000"/>
                  </a:ext>
                </a:extLst>
              </a:tr>
              <a:tr h="555980">
                <a:tc>
                  <a:txBody>
                    <a:bodyPr/>
                    <a:lstStyle/>
                    <a:p>
                      <a:pPr>
                        <a:lnSpc>
                          <a:spcPct val="100000"/>
                        </a:lnSpc>
                        <a:buNone/>
                        <a:tabLst>
                          <a:tab pos="0" algn="l"/>
                        </a:tabLst>
                      </a:pPr>
                      <a:r>
                        <a:rPr lang="it-IT" sz="2800" b="0" strike="noStrike" spc="-1" dirty="0">
                          <a:solidFill>
                            <a:srgbClr val="44546A"/>
                          </a:solidFill>
                          <a:latin typeface="Century Gothic"/>
                        </a:rPr>
                        <a:t>Dr. </a:t>
                      </a:r>
                      <a:r>
                        <a:rPr lang="it-IT" sz="2800" b="1" strike="noStrike" spc="-1" dirty="0">
                          <a:solidFill>
                            <a:srgbClr val="44546A"/>
                          </a:solidFill>
                          <a:latin typeface="Century Gothic"/>
                        </a:rPr>
                        <a:t>Daniel Di Mattia </a:t>
                      </a:r>
                      <a:r>
                        <a:rPr lang="it-IT" sz="2800" b="0" strike="noStrike" kern="1200" spc="-1" dirty="0">
                          <a:solidFill>
                            <a:srgbClr val="44546A"/>
                          </a:solidFill>
                          <a:latin typeface="Century Gothic"/>
                          <a:ea typeface="+mn-ea"/>
                          <a:cs typeface="+mn-cs"/>
                        </a:rPr>
                        <a:t>(Medicine and Surgery</a:t>
                      </a:r>
                      <a:r>
                        <a:rPr lang="it-IT" sz="2800" b="0" strike="noStrike" spc="-1" dirty="0">
                          <a:solidFill>
                            <a:srgbClr val="44546A"/>
                          </a:solidFill>
                          <a:latin typeface="Century Gothic"/>
                        </a:rPr>
                        <a:t>) (2,3)</a:t>
                      </a:r>
                      <a:endParaRPr lang="it-IT" sz="2800" b="0" strike="noStrike" spc="-1" dirty="0">
                        <a:latin typeface="Arial"/>
                      </a:endParaRPr>
                    </a:p>
                  </a:txBody>
                  <a:tcPr marL="288000">
                    <a:lnL w="12700" cap="flat" cmpd="sng" algn="ctr">
                      <a:noFill/>
                      <a:prstDash val="solid"/>
                      <a:round/>
                      <a:headEnd type="none" w="med" len="med"/>
                      <a:tailEnd type="none" w="med" len="med"/>
                    </a:lnL>
                    <a:lnR w="6480">
                      <a:solidFill>
                        <a:srgbClr val="A6A6A6"/>
                      </a:solidFill>
                    </a:lnR>
                    <a:lnT w="6480">
                      <a:solidFill>
                        <a:srgbClr val="A6A6A6"/>
                      </a:solidFill>
                    </a:lnT>
                    <a:lnB w="6480">
                      <a:solidFill>
                        <a:srgbClr val="A6A6A6"/>
                      </a:solidFill>
                    </a:lnB>
                    <a:solidFill>
                      <a:schemeClr val="bg1">
                        <a:lumMod val="95000"/>
                      </a:schemeClr>
                    </a:solidFill>
                  </a:tcPr>
                </a:tc>
                <a:tc>
                  <a:txBody>
                    <a:bodyPr/>
                    <a:lstStyle/>
                    <a:p>
                      <a:pPr>
                        <a:lnSpc>
                          <a:spcPct val="100000"/>
                        </a:lnSpc>
                        <a:buNone/>
                      </a:pPr>
                      <a:r>
                        <a:rPr lang="en-US" sz="2800" b="0" strike="noStrike" kern="1200" spc="-1" dirty="0">
                          <a:solidFill>
                            <a:srgbClr val="44546A"/>
                          </a:solidFill>
                          <a:latin typeface="Century Gothic"/>
                          <a:ea typeface="+mn-ea"/>
                          <a:cs typeface="+mn-cs"/>
                        </a:rPr>
                        <a:t>Medical Director of General Surgery</a:t>
                      </a:r>
                      <a:r>
                        <a:rPr lang="it-IT" sz="2800" b="0" strike="noStrike" kern="1200" spc="-1" dirty="0">
                          <a:solidFill>
                            <a:srgbClr val="44546A"/>
                          </a:solidFill>
                          <a:latin typeface="Century Gothic"/>
                          <a:ea typeface="+mn-ea"/>
                          <a:cs typeface="+mn-cs"/>
                        </a:rPr>
                        <a:t>, President AMS Milan</a:t>
                      </a:r>
                    </a:p>
                  </a:txBody>
                  <a:tcPr anchor="ctr">
                    <a:lnL w="6480">
                      <a:solidFill>
                        <a:srgbClr val="A6A6A6"/>
                      </a:solidFill>
                    </a:lnL>
                    <a:lnR w="12700" cap="flat" cmpd="sng" algn="ctr">
                      <a:noFill/>
                      <a:prstDash val="solid"/>
                      <a:round/>
                      <a:headEnd type="none" w="med" len="med"/>
                      <a:tailEnd type="none" w="med" len="med"/>
                    </a:lnR>
                    <a:lnT w="6480">
                      <a:solidFill>
                        <a:srgbClr val="A6A6A6"/>
                      </a:solidFill>
                    </a:lnT>
                    <a:lnB w="6480">
                      <a:solidFill>
                        <a:srgbClr val="A6A6A6"/>
                      </a:solidFill>
                    </a:lnB>
                    <a:solidFill>
                      <a:schemeClr val="bg1">
                        <a:lumMod val="95000"/>
                      </a:schemeClr>
                    </a:solidFill>
                  </a:tcPr>
                </a:tc>
                <a:extLst>
                  <a:ext uri="{0D108BD9-81ED-4DB2-BD59-A6C34878D82A}">
                    <a16:rowId xmlns:a16="http://schemas.microsoft.com/office/drawing/2014/main" val="10001"/>
                  </a:ext>
                </a:extLst>
              </a:tr>
              <a:tr h="159498">
                <a:tc>
                  <a:txBody>
                    <a:bodyPr/>
                    <a:lstStyle/>
                    <a:p>
                      <a:pPr>
                        <a:lnSpc>
                          <a:spcPct val="100000"/>
                        </a:lnSpc>
                        <a:buNone/>
                        <a:tabLst>
                          <a:tab pos="0" algn="l"/>
                        </a:tabLst>
                      </a:pPr>
                      <a:r>
                        <a:rPr lang="it-IT" sz="2800" b="0" strike="noStrike" spc="-1" dirty="0">
                          <a:solidFill>
                            <a:srgbClr val="44546A"/>
                          </a:solidFill>
                          <a:latin typeface="Century Gothic"/>
                        </a:rPr>
                        <a:t>Dr. </a:t>
                      </a:r>
                      <a:r>
                        <a:rPr lang="it-IT" sz="2800" b="1" strike="noStrike" kern="1200" spc="-1" dirty="0">
                          <a:solidFill>
                            <a:srgbClr val="44546A"/>
                          </a:solidFill>
                          <a:latin typeface="Century Gothic"/>
                          <a:ea typeface="+mn-ea"/>
                          <a:cs typeface="+mn-cs"/>
                        </a:rPr>
                        <a:t>Lingqing Jiang </a:t>
                      </a:r>
                      <a:r>
                        <a:rPr lang="it-IT" sz="2800" b="0" strike="noStrike" kern="1200" spc="-1" dirty="0">
                          <a:solidFill>
                            <a:srgbClr val="44546A"/>
                          </a:solidFill>
                          <a:latin typeface="Century Gothic"/>
                          <a:ea typeface="+mn-ea"/>
                          <a:cs typeface="+mn-cs"/>
                        </a:rPr>
                        <a:t>(Behavioral Economist</a:t>
                      </a:r>
                      <a:r>
                        <a:rPr lang="it-IT" sz="2800" b="0" strike="noStrike" spc="-1" dirty="0">
                          <a:solidFill>
                            <a:srgbClr val="44546A"/>
                          </a:solidFill>
                          <a:latin typeface="Century Gothic"/>
                        </a:rPr>
                        <a:t>) (4)</a:t>
                      </a:r>
                      <a:endParaRPr lang="it-IT" sz="2800" b="0" strike="noStrike" spc="-1" dirty="0">
                        <a:latin typeface="Arial"/>
                      </a:endParaRPr>
                    </a:p>
                  </a:txBody>
                  <a:tcPr marL="288000">
                    <a:lnL w="12700" cap="flat" cmpd="sng" algn="ctr">
                      <a:noFill/>
                      <a:prstDash val="solid"/>
                      <a:round/>
                      <a:headEnd type="none" w="med" len="med"/>
                      <a:tailEnd type="none" w="med" len="med"/>
                    </a:lnL>
                    <a:lnR w="6480">
                      <a:solidFill>
                        <a:srgbClr val="A6A6A6"/>
                      </a:solidFill>
                    </a:lnR>
                    <a:lnT w="6480">
                      <a:solidFill>
                        <a:srgbClr val="A6A6A6"/>
                      </a:solidFill>
                    </a:lnT>
                    <a:lnB w="6480">
                      <a:solidFill>
                        <a:srgbClr val="A6A6A6"/>
                      </a:solidFill>
                    </a:lnB>
                    <a:noFill/>
                  </a:tcPr>
                </a:tc>
                <a:tc>
                  <a:txBody>
                    <a:bodyPr/>
                    <a:lstStyle/>
                    <a:p>
                      <a:pPr>
                        <a:lnSpc>
                          <a:spcPct val="100000"/>
                        </a:lnSpc>
                        <a:buNone/>
                      </a:pPr>
                      <a:r>
                        <a:rPr lang="it-IT" sz="2800" b="0" strike="noStrike" kern="1200" spc="-1" dirty="0" err="1">
                          <a:solidFill>
                            <a:srgbClr val="44546A"/>
                          </a:solidFill>
                          <a:latin typeface="Century Gothic"/>
                          <a:ea typeface="+mn-ea"/>
                          <a:cs typeface="+mn-cs"/>
                        </a:rPr>
                        <a:t>Lecturer</a:t>
                      </a:r>
                      <a:r>
                        <a:rPr lang="it-IT" sz="2800" b="0" strike="noStrike" kern="1200" spc="-1" dirty="0">
                          <a:solidFill>
                            <a:srgbClr val="44546A"/>
                          </a:solidFill>
                          <a:latin typeface="Century Gothic"/>
                          <a:ea typeface="+mn-ea"/>
                          <a:cs typeface="+mn-cs"/>
                        </a:rPr>
                        <a:t> Department of </a:t>
                      </a:r>
                      <a:r>
                        <a:rPr lang="it-IT" sz="2800" b="0" strike="noStrike" kern="1200" spc="-1" dirty="0" err="1">
                          <a:solidFill>
                            <a:srgbClr val="44546A"/>
                          </a:solidFill>
                          <a:latin typeface="Century Gothic"/>
                          <a:ea typeface="+mn-ea"/>
                          <a:cs typeface="+mn-cs"/>
                        </a:rPr>
                        <a:t>Economics</a:t>
                      </a:r>
                      <a:endParaRPr lang="it-IT" sz="2800" b="0" strike="noStrike" spc="-1" dirty="0">
                        <a:latin typeface="Arial"/>
                      </a:endParaRPr>
                    </a:p>
                  </a:txBody>
                  <a:tcPr anchor="ctr">
                    <a:lnL w="6480">
                      <a:solidFill>
                        <a:srgbClr val="A6A6A6"/>
                      </a:solidFill>
                    </a:lnL>
                    <a:lnR w="12700" cap="flat" cmpd="sng" algn="ctr">
                      <a:noFill/>
                      <a:prstDash val="solid"/>
                      <a:round/>
                      <a:headEnd type="none" w="med" len="med"/>
                      <a:tailEnd type="none" w="med" len="med"/>
                    </a:lnR>
                    <a:lnT w="6480">
                      <a:solidFill>
                        <a:srgbClr val="A6A6A6"/>
                      </a:solidFill>
                    </a:lnT>
                    <a:lnB w="6480">
                      <a:solidFill>
                        <a:srgbClr val="A6A6A6"/>
                      </a:solidFill>
                    </a:lnB>
                    <a:noFill/>
                  </a:tcPr>
                </a:tc>
                <a:extLst>
                  <a:ext uri="{0D108BD9-81ED-4DB2-BD59-A6C34878D82A}">
                    <a16:rowId xmlns:a16="http://schemas.microsoft.com/office/drawing/2014/main" val="10002"/>
                  </a:ext>
                </a:extLst>
              </a:tr>
            </a:tbl>
          </a:graphicData>
        </a:graphic>
      </p:graphicFrame>
      <p:sp>
        <p:nvSpPr>
          <p:cNvPr id="49" name="CasellaDiTesto 22"/>
          <p:cNvSpPr/>
          <p:nvPr/>
        </p:nvSpPr>
        <p:spPr>
          <a:xfrm>
            <a:off x="7920" y="9340892"/>
            <a:ext cx="14734440" cy="5015304"/>
          </a:xfrm>
          <a:prstGeom prst="rect">
            <a:avLst/>
          </a:prstGeom>
          <a:noFill/>
          <a:ln w="0">
            <a:noFill/>
          </a:ln>
        </p:spPr>
        <p:style>
          <a:lnRef idx="0">
            <a:scrgbClr r="0" g="0" b="0"/>
          </a:lnRef>
          <a:fillRef idx="0">
            <a:scrgbClr r="0" g="0" b="0"/>
          </a:fillRef>
          <a:effectRef idx="0">
            <a:scrgbClr r="0" g="0" b="0"/>
          </a:effectRef>
          <a:fontRef idx="minor"/>
        </p:style>
        <p:txBody>
          <a:bodyPr lIns="432000" tIns="45000" rIns="432000" bIns="45000" anchor="t">
            <a:spAutoFit/>
          </a:bodyPr>
          <a:lstStyle/>
          <a:p>
            <a:pPr algn="just">
              <a:lnSpc>
                <a:spcPct val="100000"/>
              </a:lnSpc>
              <a:buNone/>
            </a:pPr>
            <a:r>
              <a:rPr lang="en-US" sz="4000" spc="-1" dirty="0">
                <a:solidFill>
                  <a:srgbClr val="44546A"/>
                </a:solidFill>
                <a:latin typeface="Century Gothic"/>
              </a:rPr>
              <a:t>The effect of heterogeneity and skill differences on </a:t>
            </a:r>
            <a:r>
              <a:rPr lang="en-US" sz="4000" b="1" spc="-1" dirty="0">
                <a:solidFill>
                  <a:srgbClr val="44546A"/>
                </a:solidFill>
                <a:latin typeface="Century Gothic"/>
              </a:rPr>
              <a:t>performance at the highest levels of ATP Tennis </a:t>
            </a:r>
            <a:r>
              <a:rPr lang="en-US" sz="4000" spc="-1" dirty="0">
                <a:solidFill>
                  <a:srgbClr val="44546A"/>
                </a:solidFill>
                <a:latin typeface="Century Gothic"/>
              </a:rPr>
              <a:t>competitions has been extensively discussed across various social and scientific disciplines (sports medicine, biology, psychology, sociology, and economics). However, there is limited literature on how </a:t>
            </a:r>
            <a:r>
              <a:rPr lang="en-US" sz="4000" b="1" spc="-1" dirty="0">
                <a:solidFill>
                  <a:srgbClr val="44546A"/>
                </a:solidFill>
                <a:latin typeface="Century Gothic"/>
              </a:rPr>
              <a:t>homophily and common factors between doubles partners </a:t>
            </a:r>
            <a:r>
              <a:rPr lang="en-US" sz="4000" spc="-1" dirty="0">
                <a:solidFill>
                  <a:srgbClr val="44546A"/>
                </a:solidFill>
                <a:latin typeface="Century Gothic"/>
              </a:rPr>
              <a:t>can significantly influence </a:t>
            </a:r>
            <a:r>
              <a:rPr lang="en-US" sz="4000" b="1" spc="-1" dirty="0">
                <a:solidFill>
                  <a:srgbClr val="44546A"/>
                </a:solidFill>
                <a:latin typeface="Century Gothic"/>
              </a:rPr>
              <a:t>gameplay performance</a:t>
            </a:r>
            <a:r>
              <a:rPr lang="en-US" sz="4000" spc="-1" dirty="0">
                <a:solidFill>
                  <a:srgbClr val="44546A"/>
                </a:solidFill>
                <a:latin typeface="Century Gothic"/>
              </a:rPr>
              <a:t>.</a:t>
            </a:r>
            <a:endParaRPr lang="it-IT" sz="4000" spc="-1" dirty="0">
              <a:solidFill>
                <a:srgbClr val="44546A"/>
              </a:solidFill>
              <a:latin typeface="Century Gothic"/>
            </a:endParaRPr>
          </a:p>
        </p:txBody>
      </p:sp>
      <p:sp>
        <p:nvSpPr>
          <p:cNvPr id="50" name="CasellaDiTesto 23"/>
          <p:cNvSpPr/>
          <p:nvPr/>
        </p:nvSpPr>
        <p:spPr>
          <a:xfrm>
            <a:off x="216466" y="6277987"/>
            <a:ext cx="10138586" cy="181442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it-IT" sz="2800" b="0" strike="noStrike" spc="-1" dirty="0">
                <a:solidFill>
                  <a:srgbClr val="44546A"/>
                </a:solidFill>
                <a:latin typeface="Century Gothic"/>
              </a:rPr>
              <a:t>(</a:t>
            </a:r>
            <a:r>
              <a:rPr lang="it-IT" sz="2800" spc="-1" dirty="0">
                <a:solidFill>
                  <a:srgbClr val="44546A"/>
                </a:solidFill>
                <a:latin typeface="Century Gothic"/>
              </a:rPr>
              <a:t>1</a:t>
            </a:r>
            <a:r>
              <a:rPr lang="it-IT" sz="2800" b="0" strike="noStrike" spc="-1" dirty="0">
                <a:solidFill>
                  <a:srgbClr val="44546A"/>
                </a:solidFill>
                <a:latin typeface="Century Gothic"/>
              </a:rPr>
              <a:t>) </a:t>
            </a:r>
            <a:r>
              <a:rPr lang="it-IT" sz="2800" b="1" spc="-1" dirty="0">
                <a:solidFill>
                  <a:srgbClr val="44546A"/>
                </a:solidFill>
                <a:latin typeface="Century Gothic"/>
              </a:rPr>
              <a:t>Molde University College - </a:t>
            </a:r>
            <a:r>
              <a:rPr lang="it-IT" sz="2800" b="0" strike="noStrike" spc="-1" dirty="0">
                <a:solidFill>
                  <a:srgbClr val="44546A"/>
                </a:solidFill>
                <a:latin typeface="Century Gothic"/>
              </a:rPr>
              <a:t>(Molde - </a:t>
            </a:r>
            <a:r>
              <a:rPr lang="it-IT" sz="2800" b="0" strike="noStrike" spc="-1" dirty="0" err="1">
                <a:solidFill>
                  <a:srgbClr val="44546A"/>
                </a:solidFill>
                <a:latin typeface="Century Gothic"/>
              </a:rPr>
              <a:t>Norway</a:t>
            </a:r>
            <a:r>
              <a:rPr lang="it-IT" sz="2800" b="0" strike="noStrike" spc="-1" dirty="0">
                <a:solidFill>
                  <a:srgbClr val="44546A"/>
                </a:solidFill>
                <a:latin typeface="Century Gothic"/>
              </a:rPr>
              <a:t>) </a:t>
            </a:r>
          </a:p>
          <a:p>
            <a:pPr>
              <a:lnSpc>
                <a:spcPct val="100000"/>
              </a:lnSpc>
              <a:buNone/>
            </a:pPr>
            <a:r>
              <a:rPr lang="it-IT" sz="2800" spc="-1" dirty="0">
                <a:solidFill>
                  <a:srgbClr val="44546A"/>
                </a:solidFill>
                <a:latin typeface="Century Gothic"/>
              </a:rPr>
              <a:t>(2)</a:t>
            </a:r>
            <a:r>
              <a:rPr lang="it-IT" sz="2800" b="0" strike="noStrike" spc="-1" dirty="0">
                <a:solidFill>
                  <a:srgbClr val="44546A"/>
                </a:solidFill>
                <a:latin typeface="Century Gothic"/>
              </a:rPr>
              <a:t> </a:t>
            </a:r>
            <a:r>
              <a:rPr lang="it-IT" sz="2800" b="1" strike="noStrike" spc="-1" dirty="0">
                <a:solidFill>
                  <a:srgbClr val="44546A"/>
                </a:solidFill>
                <a:latin typeface="Century Gothic"/>
              </a:rPr>
              <a:t>Ospedale Luigi Sacco </a:t>
            </a:r>
            <a:r>
              <a:rPr lang="it-IT" sz="2800" b="0" strike="noStrike" spc="-1" dirty="0">
                <a:solidFill>
                  <a:srgbClr val="44546A"/>
                </a:solidFill>
                <a:latin typeface="Century Gothic"/>
              </a:rPr>
              <a:t>ASST-FBF-Sacco - (Milan – Italy)</a:t>
            </a:r>
          </a:p>
          <a:p>
            <a:r>
              <a:rPr lang="it-IT" sz="2800" spc="-1" dirty="0">
                <a:solidFill>
                  <a:srgbClr val="44546A"/>
                </a:solidFill>
                <a:latin typeface="Century Gothic"/>
              </a:rPr>
              <a:t>(3)</a:t>
            </a:r>
            <a:r>
              <a:rPr lang="it-IT" sz="2800" b="0" strike="noStrike" spc="-1" dirty="0">
                <a:solidFill>
                  <a:srgbClr val="44546A"/>
                </a:solidFill>
                <a:latin typeface="Century Gothic"/>
              </a:rPr>
              <a:t> </a:t>
            </a:r>
            <a:r>
              <a:rPr lang="it-IT" sz="2800" b="1" strike="noStrike" spc="-1" dirty="0">
                <a:solidFill>
                  <a:srgbClr val="44546A"/>
                </a:solidFill>
                <a:latin typeface="Century Gothic"/>
              </a:rPr>
              <a:t>Istituto Medicina dello Sport </a:t>
            </a:r>
            <a:r>
              <a:rPr lang="it-IT" sz="2800" b="0" strike="noStrike" spc="-1" dirty="0">
                <a:solidFill>
                  <a:srgbClr val="44546A"/>
                </a:solidFill>
                <a:latin typeface="Century Gothic"/>
              </a:rPr>
              <a:t>- (Milan - Italy)</a:t>
            </a:r>
          </a:p>
          <a:p>
            <a:r>
              <a:rPr lang="it-IT" sz="2800" b="0" strike="noStrike" spc="-1" dirty="0">
                <a:solidFill>
                  <a:srgbClr val="44546A"/>
                </a:solidFill>
                <a:latin typeface="Century Gothic"/>
              </a:rPr>
              <a:t>(4) </a:t>
            </a:r>
            <a:r>
              <a:rPr lang="it-IT" sz="2800" b="1" spc="-1" dirty="0">
                <a:solidFill>
                  <a:srgbClr val="44546A"/>
                </a:solidFill>
                <a:latin typeface="Century Gothic"/>
              </a:rPr>
              <a:t>University of Essex- </a:t>
            </a:r>
            <a:r>
              <a:rPr lang="it-IT" sz="2800" b="0" strike="noStrike" spc="-1" dirty="0">
                <a:solidFill>
                  <a:srgbClr val="44546A"/>
                </a:solidFill>
                <a:latin typeface="Century Gothic"/>
              </a:rPr>
              <a:t>(Colchester – United </a:t>
            </a:r>
            <a:r>
              <a:rPr lang="it-IT" sz="2800" b="0" strike="noStrike" spc="-1" dirty="0" err="1">
                <a:solidFill>
                  <a:srgbClr val="44546A"/>
                </a:solidFill>
                <a:latin typeface="Century Gothic"/>
              </a:rPr>
              <a:t>Kindom</a:t>
            </a:r>
            <a:r>
              <a:rPr lang="it-IT" sz="2800" b="0" strike="noStrike" spc="-1" dirty="0">
                <a:solidFill>
                  <a:srgbClr val="44546A"/>
                </a:solidFill>
                <a:latin typeface="Century Gothic"/>
              </a:rPr>
              <a:t>) </a:t>
            </a:r>
          </a:p>
        </p:txBody>
      </p:sp>
      <p:sp>
        <p:nvSpPr>
          <p:cNvPr id="51" name="CasellaDiTesto 24"/>
          <p:cNvSpPr/>
          <p:nvPr/>
        </p:nvSpPr>
        <p:spPr>
          <a:xfrm>
            <a:off x="-51055" y="8448758"/>
            <a:ext cx="28835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trike="noStrike" spc="-1" dirty="0">
                <a:solidFill>
                  <a:srgbClr val="FFFFFF"/>
                </a:solidFill>
                <a:latin typeface="Century Gothic"/>
              </a:rPr>
              <a:t>AIM OF THE STUDY</a:t>
            </a:r>
            <a:endParaRPr lang="it-IT" sz="4800" strike="noStrike" spc="-1" dirty="0">
              <a:latin typeface="Arial"/>
            </a:endParaRPr>
          </a:p>
        </p:txBody>
      </p:sp>
      <p:sp>
        <p:nvSpPr>
          <p:cNvPr id="52" name="CasellaDiTesto 25"/>
          <p:cNvSpPr/>
          <p:nvPr/>
        </p:nvSpPr>
        <p:spPr>
          <a:xfrm>
            <a:off x="-5760" y="15097865"/>
            <a:ext cx="28799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trike="noStrike" spc="-1" dirty="0">
                <a:solidFill>
                  <a:srgbClr val="FFFFFF"/>
                </a:solidFill>
                <a:latin typeface="Century Gothic"/>
              </a:rPr>
              <a:t>MATERIALS AND METHODS</a:t>
            </a:r>
            <a:endParaRPr lang="it-IT" sz="4800" strike="noStrike" spc="-1" dirty="0">
              <a:latin typeface="Arial"/>
            </a:endParaRPr>
          </a:p>
        </p:txBody>
      </p:sp>
      <p:sp>
        <p:nvSpPr>
          <p:cNvPr id="53" name="CasellaDiTesto 26"/>
          <p:cNvSpPr/>
          <p:nvPr/>
        </p:nvSpPr>
        <p:spPr>
          <a:xfrm>
            <a:off x="14875200" y="16607570"/>
            <a:ext cx="13918680" cy="7477516"/>
          </a:xfrm>
          <a:prstGeom prst="rect">
            <a:avLst/>
          </a:prstGeom>
          <a:noFill/>
          <a:ln w="0">
            <a:noFill/>
          </a:ln>
        </p:spPr>
        <p:style>
          <a:lnRef idx="0">
            <a:scrgbClr r="0" g="0" b="0"/>
          </a:lnRef>
          <a:fillRef idx="0">
            <a:scrgbClr r="0" g="0" b="0"/>
          </a:fillRef>
          <a:effectRef idx="0">
            <a:scrgbClr r="0" g="0" b="0"/>
          </a:effectRef>
          <a:fontRef idx="minor"/>
        </p:style>
        <p:txBody>
          <a:bodyPr lIns="432000" tIns="45000" rIns="432000" bIns="45000" anchor="t">
            <a:spAutoFit/>
          </a:bodyPr>
          <a:lstStyle/>
          <a:p>
            <a:pPr algn="just">
              <a:lnSpc>
                <a:spcPct val="100000"/>
              </a:lnSpc>
              <a:buNone/>
            </a:pPr>
            <a:r>
              <a:rPr lang="en-US" sz="4000" spc="-1" dirty="0">
                <a:solidFill>
                  <a:srgbClr val="44546A"/>
                </a:solidFill>
                <a:latin typeface="Century Gothic"/>
              </a:rPr>
              <a:t>Data were collected from the rankings of male doubles tennis players provided by the Association of Tennis Professionals (ATP). </a:t>
            </a:r>
            <a:r>
              <a:rPr lang="en-US" sz="4000" b="1" spc="-1" dirty="0">
                <a:solidFill>
                  <a:srgbClr val="44546A"/>
                </a:solidFill>
                <a:latin typeface="Century Gothic"/>
              </a:rPr>
              <a:t>The dataset includes professional doubles tennis players ranked between 2007 and 2019</a:t>
            </a:r>
            <a:r>
              <a:rPr lang="en-US" sz="4000" spc="-1" dirty="0">
                <a:solidFill>
                  <a:srgbClr val="44546A"/>
                </a:solidFill>
                <a:latin typeface="Century Gothic"/>
              </a:rPr>
              <a:t>. To evaluate the role of homophily in determining performance, the </a:t>
            </a:r>
            <a:r>
              <a:rPr lang="en-US" sz="4000" b="1" spc="-1" dirty="0">
                <a:solidFill>
                  <a:srgbClr val="44546A"/>
                </a:solidFill>
                <a:latin typeface="Century Gothic"/>
              </a:rPr>
              <a:t>relationship between ranking points and</a:t>
            </a:r>
            <a:r>
              <a:rPr lang="en-US" sz="4000" spc="-1" dirty="0">
                <a:solidFill>
                  <a:srgbClr val="44546A"/>
                </a:solidFill>
                <a:latin typeface="Century Gothic"/>
              </a:rPr>
              <a:t> three categories of variables—</a:t>
            </a:r>
            <a:r>
              <a:rPr lang="en-US" sz="4000" b="1" spc="-1" dirty="0">
                <a:solidFill>
                  <a:srgbClr val="44546A"/>
                </a:solidFill>
                <a:latin typeface="Century Gothic"/>
              </a:rPr>
              <a:t>physiological, geographical, and playing style factors</a:t>
            </a:r>
            <a:r>
              <a:rPr lang="en-US" sz="4000" spc="-1" dirty="0">
                <a:solidFill>
                  <a:srgbClr val="44546A"/>
                </a:solidFill>
                <a:latin typeface="Century Gothic"/>
              </a:rPr>
              <a:t>—was examined. </a:t>
            </a:r>
            <a:r>
              <a:rPr lang="en-US" sz="4000" b="1" spc="-1" dirty="0">
                <a:solidFill>
                  <a:srgbClr val="44546A"/>
                </a:solidFill>
                <a:latin typeface="Century Gothic"/>
              </a:rPr>
              <a:t>Three different multiple linear regression models were applied</a:t>
            </a:r>
            <a:r>
              <a:rPr lang="en-US" sz="4000" spc="-1" dirty="0">
                <a:solidFill>
                  <a:srgbClr val="44546A"/>
                </a:solidFill>
                <a:latin typeface="Century Gothic"/>
              </a:rPr>
              <a:t>, comparing common and similar traits among ATP male doubles players.</a:t>
            </a:r>
            <a:endParaRPr lang="it-IT" sz="4000" spc="-1" dirty="0">
              <a:solidFill>
                <a:srgbClr val="44546A"/>
              </a:solidFill>
              <a:latin typeface="Century Gothic"/>
            </a:endParaRPr>
          </a:p>
        </p:txBody>
      </p:sp>
      <p:sp>
        <p:nvSpPr>
          <p:cNvPr id="54" name="CasellaDiTesto 27"/>
          <p:cNvSpPr/>
          <p:nvPr/>
        </p:nvSpPr>
        <p:spPr>
          <a:xfrm>
            <a:off x="-6973" y="25317573"/>
            <a:ext cx="28835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pc="-1" dirty="0">
                <a:solidFill>
                  <a:srgbClr val="FFFFFF"/>
                </a:solidFill>
                <a:latin typeface="Century Gothic"/>
              </a:rPr>
              <a:t>RESULTS</a:t>
            </a:r>
            <a:endParaRPr lang="it-IT" sz="4800" strike="noStrike" spc="-1" dirty="0">
              <a:latin typeface="Arial"/>
            </a:endParaRPr>
          </a:p>
        </p:txBody>
      </p:sp>
      <p:sp>
        <p:nvSpPr>
          <p:cNvPr id="55" name="CasellaDiTesto 28"/>
          <p:cNvSpPr/>
          <p:nvPr/>
        </p:nvSpPr>
        <p:spPr>
          <a:xfrm>
            <a:off x="-78679" y="26814012"/>
            <a:ext cx="14734440" cy="4676750"/>
          </a:xfrm>
          <a:prstGeom prst="rect">
            <a:avLst/>
          </a:prstGeom>
          <a:noFill/>
          <a:ln w="0">
            <a:noFill/>
          </a:ln>
        </p:spPr>
        <p:style>
          <a:lnRef idx="0">
            <a:scrgbClr r="0" g="0" b="0"/>
          </a:lnRef>
          <a:fillRef idx="0">
            <a:scrgbClr r="0" g="0" b="0"/>
          </a:fillRef>
          <a:effectRef idx="0">
            <a:scrgbClr r="0" g="0" b="0"/>
          </a:effectRef>
          <a:fontRef idx="minor"/>
        </p:style>
        <p:txBody>
          <a:bodyPr lIns="432000" tIns="45000" rIns="432000" bIns="45000" anchor="t">
            <a:spAutoFit/>
          </a:bodyPr>
          <a:lstStyle/>
          <a:p>
            <a:pPr algn="just">
              <a:lnSpc>
                <a:spcPct val="100000"/>
              </a:lnSpc>
              <a:buNone/>
            </a:pPr>
            <a:r>
              <a:rPr lang="en-US" sz="4000" spc="-1" dirty="0">
                <a:solidFill>
                  <a:srgbClr val="44546A"/>
                </a:solidFill>
                <a:latin typeface="Century Gothic"/>
              </a:rPr>
              <a:t>Players using </a:t>
            </a:r>
            <a:r>
              <a:rPr lang="en-US" sz="4000" b="1" spc="-1" dirty="0">
                <a:solidFill>
                  <a:srgbClr val="44546A"/>
                </a:solidFill>
                <a:latin typeface="Century Gothic"/>
              </a:rPr>
              <a:t>opposite hands scored 47.19 more </a:t>
            </a:r>
            <a:r>
              <a:rPr lang="en-US" sz="4000" spc="-1" dirty="0">
                <a:solidFill>
                  <a:srgbClr val="44546A"/>
                </a:solidFill>
                <a:latin typeface="Century Gothic"/>
              </a:rPr>
              <a:t>ATP ranking points than players using the same hand. A notable historical case is the Bryan Brothers, Mike and Bob, exhibiting maximum homophily with their respective right-hand and left-hand grips.</a:t>
            </a:r>
          </a:p>
          <a:p>
            <a:pPr algn="just">
              <a:lnSpc>
                <a:spcPct val="100000"/>
              </a:lnSpc>
              <a:buNone/>
            </a:pPr>
            <a:endParaRPr lang="it-IT" spc="-1" dirty="0">
              <a:solidFill>
                <a:srgbClr val="44546A"/>
              </a:solidFill>
              <a:latin typeface="Century Gothic"/>
            </a:endParaRPr>
          </a:p>
          <a:p>
            <a:pPr algn="just">
              <a:lnSpc>
                <a:spcPct val="100000"/>
              </a:lnSpc>
              <a:buNone/>
            </a:pPr>
            <a:r>
              <a:rPr lang="en-US" sz="4000" spc="-1" dirty="0">
                <a:solidFill>
                  <a:srgbClr val="44546A"/>
                </a:solidFill>
                <a:latin typeface="Century Gothic"/>
              </a:rPr>
              <a:t>Players living in </a:t>
            </a:r>
            <a:r>
              <a:rPr lang="en-US" sz="4000" b="1" spc="-1" dirty="0">
                <a:solidFill>
                  <a:srgbClr val="44546A"/>
                </a:solidFill>
                <a:latin typeface="Century Gothic"/>
              </a:rPr>
              <a:t>different cities scored 69.51 more</a:t>
            </a:r>
            <a:r>
              <a:rPr lang="en-US" sz="4000" spc="-1" dirty="0">
                <a:solidFill>
                  <a:srgbClr val="44546A"/>
                </a:solidFill>
                <a:latin typeface="Century Gothic"/>
              </a:rPr>
              <a:t> ATP ranking points than those residing in the same city.</a:t>
            </a:r>
            <a:endParaRPr lang="it-IT" sz="4000" spc="-1" dirty="0">
              <a:solidFill>
                <a:srgbClr val="44546A"/>
              </a:solidFill>
              <a:latin typeface="Century Gothic"/>
            </a:endParaRPr>
          </a:p>
        </p:txBody>
      </p:sp>
      <p:sp>
        <p:nvSpPr>
          <p:cNvPr id="57" name="CasellaDiTesto 2"/>
          <p:cNvSpPr/>
          <p:nvPr/>
        </p:nvSpPr>
        <p:spPr>
          <a:xfrm>
            <a:off x="2160" y="33791103"/>
            <a:ext cx="28835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trike="noStrike" spc="-1" dirty="0">
                <a:solidFill>
                  <a:srgbClr val="FFFFFF"/>
                </a:solidFill>
                <a:latin typeface="Century Gothic"/>
              </a:rPr>
              <a:t>CONCLUSIONS</a:t>
            </a:r>
            <a:endParaRPr lang="it-IT" sz="4800" strike="noStrike" spc="-1" dirty="0">
              <a:latin typeface="Arial"/>
            </a:endParaRPr>
          </a:p>
        </p:txBody>
      </p:sp>
      <p:sp>
        <p:nvSpPr>
          <p:cNvPr id="58" name="CasellaDiTesto 3"/>
          <p:cNvSpPr/>
          <p:nvPr/>
        </p:nvSpPr>
        <p:spPr>
          <a:xfrm>
            <a:off x="-6870" y="34803827"/>
            <a:ext cx="28819800" cy="3168645"/>
          </a:xfrm>
          <a:prstGeom prst="rect">
            <a:avLst/>
          </a:prstGeom>
          <a:noFill/>
          <a:ln w="0">
            <a:noFill/>
          </a:ln>
        </p:spPr>
        <p:style>
          <a:lnRef idx="0">
            <a:scrgbClr r="0" g="0" b="0"/>
          </a:lnRef>
          <a:fillRef idx="0">
            <a:scrgbClr r="0" g="0" b="0"/>
          </a:fillRef>
          <a:effectRef idx="0">
            <a:scrgbClr r="0" g="0" b="0"/>
          </a:effectRef>
          <a:fontRef idx="minor"/>
        </p:style>
        <p:txBody>
          <a:bodyPr wrap="square" lIns="432000" tIns="45000" rIns="432000" bIns="45000" anchor="t">
            <a:spAutoFit/>
          </a:bodyPr>
          <a:lstStyle/>
          <a:p>
            <a:pPr algn="just">
              <a:lnSpc>
                <a:spcPct val="100000"/>
              </a:lnSpc>
              <a:buNone/>
            </a:pPr>
            <a:r>
              <a:rPr lang="en-US" sz="4000" spc="-1" dirty="0">
                <a:solidFill>
                  <a:srgbClr val="44546A"/>
                </a:solidFill>
                <a:latin typeface="Century Gothic"/>
              </a:rPr>
              <a:t>This study aims to gather further evidence on how </a:t>
            </a:r>
            <a:r>
              <a:rPr lang="en-US" sz="4000" b="1" spc="-1" dirty="0">
                <a:solidFill>
                  <a:srgbClr val="44546A"/>
                </a:solidFill>
                <a:latin typeface="Century Gothic"/>
              </a:rPr>
              <a:t>shared characteristics and similar skills </a:t>
            </a:r>
            <a:r>
              <a:rPr lang="en-US" sz="4000" spc="-1" dirty="0">
                <a:solidFill>
                  <a:srgbClr val="44546A"/>
                </a:solidFill>
                <a:latin typeface="Century Gothic"/>
              </a:rPr>
              <a:t>influence the </a:t>
            </a:r>
            <a:r>
              <a:rPr lang="en-US" sz="4000" b="1" spc="-1" dirty="0">
                <a:solidFill>
                  <a:srgbClr val="44546A"/>
                </a:solidFill>
                <a:latin typeface="Century Gothic"/>
              </a:rPr>
              <a:t>likelihood</a:t>
            </a:r>
            <a:r>
              <a:rPr lang="en-US" sz="4000" spc="-1" dirty="0">
                <a:solidFill>
                  <a:srgbClr val="44546A"/>
                </a:solidFill>
                <a:latin typeface="Century Gothic"/>
              </a:rPr>
              <a:t> </a:t>
            </a:r>
            <a:r>
              <a:rPr lang="en-US" sz="4000" b="1" spc="-1" dirty="0">
                <a:solidFill>
                  <a:srgbClr val="44546A"/>
                </a:solidFill>
                <a:latin typeface="Century Gothic"/>
              </a:rPr>
              <a:t>of success </a:t>
            </a:r>
            <a:r>
              <a:rPr lang="en-US" sz="4000" spc="-1" dirty="0">
                <a:solidFill>
                  <a:srgbClr val="44546A"/>
                </a:solidFill>
                <a:latin typeface="Century Gothic"/>
              </a:rPr>
              <a:t>and improve overall performance. Selecting the right doubles partner is critical for increasing the chances of success in competitions at any level. The study will be extended to analyze the role of </a:t>
            </a:r>
            <a:r>
              <a:rPr lang="en-US" sz="4000" b="1" spc="-1" dirty="0">
                <a:solidFill>
                  <a:srgbClr val="44546A"/>
                </a:solidFill>
                <a:latin typeface="Century Gothic"/>
              </a:rPr>
              <a:t>homophily in female and mixed doubles</a:t>
            </a:r>
            <a:r>
              <a:rPr lang="en-US" sz="4000" spc="-1" dirty="0">
                <a:solidFill>
                  <a:srgbClr val="44546A"/>
                </a:solidFill>
                <a:latin typeface="Century Gothic"/>
              </a:rPr>
              <a:t> to provide a comprehensive view of how gender-related variables can affect performance at the highest levels of play in WTA and ATP tournaments.</a:t>
            </a:r>
            <a:endParaRPr lang="it-IT" sz="4000" spc="-1" dirty="0">
              <a:solidFill>
                <a:srgbClr val="44546A"/>
              </a:solidFill>
              <a:latin typeface="Century Gothic"/>
            </a:endParaRPr>
          </a:p>
        </p:txBody>
      </p:sp>
      <p:graphicFrame>
        <p:nvGraphicFramePr>
          <p:cNvPr id="3" name="Tabella 2">
            <a:extLst>
              <a:ext uri="{FF2B5EF4-FFF2-40B4-BE49-F238E27FC236}">
                <a16:creationId xmlns:a16="http://schemas.microsoft.com/office/drawing/2014/main" id="{70765497-AF21-07A8-D400-1B2044CD26D4}"/>
              </a:ext>
            </a:extLst>
          </p:cNvPr>
          <p:cNvGraphicFramePr>
            <a:graphicFrameLocks noGrp="1"/>
          </p:cNvGraphicFramePr>
          <p:nvPr>
            <p:extLst>
              <p:ext uri="{D42A27DB-BD31-4B8C-83A1-F6EECF244321}">
                <p14:modId xmlns:p14="http://schemas.microsoft.com/office/powerpoint/2010/main" val="1487659613"/>
              </p:ext>
            </p:extLst>
          </p:nvPr>
        </p:nvGraphicFramePr>
        <p:xfrm>
          <a:off x="2047" y="3765161"/>
          <a:ext cx="28798378" cy="518160"/>
        </p:xfrm>
        <a:graphic>
          <a:graphicData uri="http://schemas.openxmlformats.org/drawingml/2006/table">
            <a:tbl>
              <a:tblPr/>
              <a:tblGrid>
                <a:gridCol w="28798378">
                  <a:extLst>
                    <a:ext uri="{9D8B030D-6E8A-4147-A177-3AD203B41FA5}">
                      <a16:colId xmlns:a16="http://schemas.microsoft.com/office/drawing/2014/main" val="3684260686"/>
                    </a:ext>
                  </a:extLst>
                </a:gridCol>
              </a:tblGrid>
              <a:tr h="370800">
                <a:tc>
                  <a:txBody>
                    <a:bodyPr/>
                    <a:lstStyle/>
                    <a:p>
                      <a:pPr>
                        <a:lnSpc>
                          <a:spcPct val="100000"/>
                        </a:lnSpc>
                        <a:buNone/>
                      </a:pPr>
                      <a:r>
                        <a:rPr lang="it-IT" sz="2800" b="1" strike="noStrike" spc="-1" dirty="0">
                          <a:solidFill>
                            <a:srgbClr val="44546A"/>
                          </a:solidFill>
                          <a:latin typeface="Century Gothic"/>
                        </a:rPr>
                        <a:t>AUTORI:</a:t>
                      </a:r>
                      <a:endParaRPr lang="it-IT" sz="2800" b="1" strike="noStrike" spc="-1" dirty="0">
                        <a:latin typeface="Arial"/>
                      </a:endParaRPr>
                    </a:p>
                  </a:txBody>
                  <a:tcPr marL="28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480">
                      <a:solidFill>
                        <a:srgbClr val="A6A6A6"/>
                      </a:solidFill>
                    </a:lnB>
                    <a:solidFill>
                      <a:schemeClr val="bg1">
                        <a:lumMod val="95000"/>
                      </a:schemeClr>
                    </a:solidFill>
                  </a:tcPr>
                </a:tc>
                <a:extLst>
                  <a:ext uri="{0D108BD9-81ED-4DB2-BD59-A6C34878D82A}">
                    <a16:rowId xmlns:a16="http://schemas.microsoft.com/office/drawing/2014/main" val="930035817"/>
                  </a:ext>
                </a:extLst>
              </a:tr>
            </a:tbl>
          </a:graphicData>
        </a:graphic>
      </p:graphicFrame>
      <p:pic>
        <p:nvPicPr>
          <p:cNvPr id="5" name="Immagine 4">
            <a:extLst>
              <a:ext uri="{FF2B5EF4-FFF2-40B4-BE49-F238E27FC236}">
                <a16:creationId xmlns:a16="http://schemas.microsoft.com/office/drawing/2014/main" id="{139C03FA-2B63-6D85-C6A9-A6B2DCCE6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38931" y="41002440"/>
            <a:ext cx="2143125" cy="2143125"/>
          </a:xfrm>
          <a:prstGeom prst="rect">
            <a:avLst/>
          </a:prstGeom>
        </p:spPr>
      </p:pic>
      <p:pic>
        <p:nvPicPr>
          <p:cNvPr id="6" name="Immagine 5">
            <a:extLst>
              <a:ext uri="{FF2B5EF4-FFF2-40B4-BE49-F238E27FC236}">
                <a16:creationId xmlns:a16="http://schemas.microsoft.com/office/drawing/2014/main" id="{64A04B7B-3279-E63D-84F1-B4EF2FE9F9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5280" y="41304404"/>
            <a:ext cx="2086781" cy="1296000"/>
          </a:xfrm>
          <a:prstGeom prst="rect">
            <a:avLst/>
          </a:prstGeom>
        </p:spPr>
      </p:pic>
      <p:pic>
        <p:nvPicPr>
          <p:cNvPr id="8" name="Immagine 7">
            <a:extLst>
              <a:ext uri="{FF2B5EF4-FFF2-40B4-BE49-F238E27FC236}">
                <a16:creationId xmlns:a16="http://schemas.microsoft.com/office/drawing/2014/main" id="{9320AF96-5323-CB9F-2F0C-CE77AE9528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3588" y="1776880"/>
            <a:ext cx="2260679" cy="1404000"/>
          </a:xfrm>
          <a:prstGeom prst="rect">
            <a:avLst/>
          </a:prstGeom>
        </p:spPr>
      </p:pic>
      <p:pic>
        <p:nvPicPr>
          <p:cNvPr id="4" name="Immagine 3">
            <a:extLst>
              <a:ext uri="{FF2B5EF4-FFF2-40B4-BE49-F238E27FC236}">
                <a16:creationId xmlns:a16="http://schemas.microsoft.com/office/drawing/2014/main" id="{FEF34A79-944F-2A16-E552-AAA895C4AB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74184" y="39257448"/>
            <a:ext cx="6192002" cy="3600000"/>
          </a:xfrm>
          <a:prstGeom prst="rect">
            <a:avLst/>
          </a:prstGeom>
        </p:spPr>
      </p:pic>
      <p:pic>
        <p:nvPicPr>
          <p:cNvPr id="9" name="Immagine 8">
            <a:extLst>
              <a:ext uri="{FF2B5EF4-FFF2-40B4-BE49-F238E27FC236}">
                <a16:creationId xmlns:a16="http://schemas.microsoft.com/office/drawing/2014/main" id="{EAFD8975-CF19-CA23-F248-F9383DD4F5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31335" y="1444751"/>
            <a:ext cx="3529441" cy="2052000"/>
          </a:xfrm>
          <a:prstGeom prst="rect">
            <a:avLst/>
          </a:prstGeom>
        </p:spPr>
      </p:pic>
      <p:pic>
        <p:nvPicPr>
          <p:cNvPr id="14" name="Immagine 13">
            <a:extLst>
              <a:ext uri="{FF2B5EF4-FFF2-40B4-BE49-F238E27FC236}">
                <a16:creationId xmlns:a16="http://schemas.microsoft.com/office/drawing/2014/main" id="{D263928B-E518-4F86-77C3-E8C7FDF7B4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71859" y="30723306"/>
            <a:ext cx="7265936" cy="3002400"/>
          </a:xfrm>
          <a:prstGeom prst="rect">
            <a:avLst/>
          </a:prstGeom>
        </p:spPr>
      </p:pic>
      <p:pic>
        <p:nvPicPr>
          <p:cNvPr id="16" name="Immagine 15">
            <a:extLst>
              <a:ext uri="{FF2B5EF4-FFF2-40B4-BE49-F238E27FC236}">
                <a16:creationId xmlns:a16="http://schemas.microsoft.com/office/drawing/2014/main" id="{7400AE52-A16D-E44B-9C66-D86AE37E9C2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04951" y="5965604"/>
            <a:ext cx="4213907" cy="2412000"/>
          </a:xfrm>
          <a:prstGeom prst="rect">
            <a:avLst/>
          </a:prstGeom>
        </p:spPr>
      </p:pic>
      <p:pic>
        <p:nvPicPr>
          <p:cNvPr id="20" name="Immagine 19">
            <a:extLst>
              <a:ext uri="{FF2B5EF4-FFF2-40B4-BE49-F238E27FC236}">
                <a16:creationId xmlns:a16="http://schemas.microsoft.com/office/drawing/2014/main" id="{96189D4B-689B-50FD-41C3-75EF0073BB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326600" y="26204400"/>
            <a:ext cx="6416419" cy="4430289"/>
          </a:xfrm>
          <a:prstGeom prst="rect">
            <a:avLst/>
          </a:prstGeom>
        </p:spPr>
      </p:pic>
      <p:pic>
        <p:nvPicPr>
          <p:cNvPr id="21" name="Picture 3">
            <a:extLst>
              <a:ext uri="{FF2B5EF4-FFF2-40B4-BE49-F238E27FC236}">
                <a16:creationId xmlns:a16="http://schemas.microsoft.com/office/drawing/2014/main" id="{741102BC-4717-4541-8846-4680B818F32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auto">
          <a:xfrm>
            <a:off x="-6973" y="15949429"/>
            <a:ext cx="5904000" cy="4321984"/>
          </a:xfrm>
          <a:prstGeom prst="rect">
            <a:avLst/>
          </a:prstGeom>
          <a:noFill/>
          <a:ln>
            <a:noFill/>
          </a:ln>
        </p:spPr>
      </p:pic>
      <p:pic>
        <p:nvPicPr>
          <p:cNvPr id="22" name="Picture 2">
            <a:extLst>
              <a:ext uri="{FF2B5EF4-FFF2-40B4-BE49-F238E27FC236}">
                <a16:creationId xmlns:a16="http://schemas.microsoft.com/office/drawing/2014/main" id="{838D004A-D8CF-40FC-E418-835CB2AB1B3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4918" y="20651836"/>
            <a:ext cx="5904000" cy="4321983"/>
          </a:xfrm>
          <a:prstGeom prst="rect">
            <a:avLst/>
          </a:prstGeom>
          <a:noFill/>
          <a:ln>
            <a:noFill/>
          </a:ln>
        </p:spPr>
      </p:pic>
      <p:sp>
        <p:nvSpPr>
          <p:cNvPr id="24" name="CasellaDiTesto 23">
            <a:extLst>
              <a:ext uri="{FF2B5EF4-FFF2-40B4-BE49-F238E27FC236}">
                <a16:creationId xmlns:a16="http://schemas.microsoft.com/office/drawing/2014/main" id="{F80331F2-C15D-B138-F944-1F46C405FD0A}"/>
              </a:ext>
            </a:extLst>
          </p:cNvPr>
          <p:cNvSpPr txBox="1"/>
          <p:nvPr/>
        </p:nvSpPr>
        <p:spPr>
          <a:xfrm>
            <a:off x="25200" y="20210565"/>
            <a:ext cx="5832000" cy="367878"/>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defPPr>
              <a:defRPr lang="it-IT"/>
            </a:defPPr>
            <a:lvl1pPr algn="ctr">
              <a:lnSpc>
                <a:spcPct val="100000"/>
              </a:lnSpc>
              <a:buNone/>
              <a:defRPr sz="4800" strike="noStrike" spc="-1">
                <a:solidFill>
                  <a:srgbClr val="FFFFFF"/>
                </a:solidFill>
                <a:latin typeface="Century Gothic"/>
              </a:defRPr>
            </a:lvl1pPr>
          </a:lstStyle>
          <a:p>
            <a:r>
              <a:rPr lang="en-GB" sz="1800" dirty="0"/>
              <a:t>Frequencies backhand by age player1</a:t>
            </a:r>
            <a:endParaRPr lang="it-IT" sz="1800" dirty="0"/>
          </a:p>
        </p:txBody>
      </p:sp>
      <p:graphicFrame>
        <p:nvGraphicFramePr>
          <p:cNvPr id="29" name="Tabella 28">
            <a:extLst>
              <a:ext uri="{FF2B5EF4-FFF2-40B4-BE49-F238E27FC236}">
                <a16:creationId xmlns:a16="http://schemas.microsoft.com/office/drawing/2014/main" id="{395D1060-5EC1-DBC3-1C61-26A99546D993}"/>
              </a:ext>
            </a:extLst>
          </p:cNvPr>
          <p:cNvGraphicFramePr>
            <a:graphicFrameLocks noGrp="1"/>
          </p:cNvGraphicFramePr>
          <p:nvPr>
            <p:extLst>
              <p:ext uri="{D42A27DB-BD31-4B8C-83A1-F6EECF244321}">
                <p14:modId xmlns:p14="http://schemas.microsoft.com/office/powerpoint/2010/main" val="4229439079"/>
              </p:ext>
            </p:extLst>
          </p:nvPr>
        </p:nvGraphicFramePr>
        <p:xfrm>
          <a:off x="5910748" y="15979744"/>
          <a:ext cx="8489464" cy="9247396"/>
        </p:xfrm>
        <a:graphic>
          <a:graphicData uri="http://schemas.openxmlformats.org/drawingml/2006/table">
            <a:tbl>
              <a:tblPr>
                <a:tableStyleId>{5C22544A-7EE6-4342-B048-85BDC9FD1C3A}</a:tableStyleId>
              </a:tblPr>
              <a:tblGrid>
                <a:gridCol w="4480009">
                  <a:extLst>
                    <a:ext uri="{9D8B030D-6E8A-4147-A177-3AD203B41FA5}">
                      <a16:colId xmlns:a16="http://schemas.microsoft.com/office/drawing/2014/main" val="1035221290"/>
                    </a:ext>
                  </a:extLst>
                </a:gridCol>
                <a:gridCol w="801891">
                  <a:extLst>
                    <a:ext uri="{9D8B030D-6E8A-4147-A177-3AD203B41FA5}">
                      <a16:colId xmlns:a16="http://schemas.microsoft.com/office/drawing/2014/main" val="3960406228"/>
                    </a:ext>
                  </a:extLst>
                </a:gridCol>
                <a:gridCol w="801891">
                  <a:extLst>
                    <a:ext uri="{9D8B030D-6E8A-4147-A177-3AD203B41FA5}">
                      <a16:colId xmlns:a16="http://schemas.microsoft.com/office/drawing/2014/main" val="967261690"/>
                    </a:ext>
                  </a:extLst>
                </a:gridCol>
                <a:gridCol w="801891">
                  <a:extLst>
                    <a:ext uri="{9D8B030D-6E8A-4147-A177-3AD203B41FA5}">
                      <a16:colId xmlns:a16="http://schemas.microsoft.com/office/drawing/2014/main" val="3893915003"/>
                    </a:ext>
                  </a:extLst>
                </a:gridCol>
                <a:gridCol w="801891">
                  <a:extLst>
                    <a:ext uri="{9D8B030D-6E8A-4147-A177-3AD203B41FA5}">
                      <a16:colId xmlns:a16="http://schemas.microsoft.com/office/drawing/2014/main" val="3194893921"/>
                    </a:ext>
                  </a:extLst>
                </a:gridCol>
                <a:gridCol w="801891">
                  <a:extLst>
                    <a:ext uri="{9D8B030D-6E8A-4147-A177-3AD203B41FA5}">
                      <a16:colId xmlns:a16="http://schemas.microsoft.com/office/drawing/2014/main" val="997089851"/>
                    </a:ext>
                  </a:extLst>
                </a:gridCol>
              </a:tblGrid>
              <a:tr h="263570">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(3)</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(5)</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512024304"/>
                  </a:ext>
                </a:extLst>
              </a:tr>
              <a:tr h="263570">
                <a:tc>
                  <a:txBody>
                    <a:bodyPr/>
                    <a:lstStyle/>
                    <a:p>
                      <a:pPr algn="just"/>
                      <a:r>
                        <a:rPr lang="en-GB" sz="1200">
                          <a:effectLst/>
                        </a:rPr>
                        <a:t>VARIABLES</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N</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mean</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sd</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min</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max</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2767122444"/>
                  </a:ext>
                </a:extLst>
              </a:tr>
              <a:tr h="263570">
                <a:tc>
                  <a:txBody>
                    <a:bodyPr/>
                    <a:lstStyle/>
                    <a:p>
                      <a:pPr algn="just"/>
                      <a:r>
                        <a:rPr lang="en-GB" sz="1200">
                          <a:effectLst/>
                        </a:rPr>
                        <a:t>Performance measure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1583543640"/>
                  </a:ext>
                </a:extLst>
              </a:tr>
              <a:tr h="263570">
                <a:tc>
                  <a:txBody>
                    <a:bodyPr/>
                    <a:lstStyle/>
                    <a:p>
                      <a:pPr algn="just"/>
                      <a:r>
                        <a:rPr lang="en-GB" sz="1200">
                          <a:effectLst/>
                        </a:rPr>
                        <a:t>Points</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272.0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615.2</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8,805</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772448050"/>
                  </a:ext>
                </a:extLst>
              </a:tr>
              <a:tr h="263570">
                <a:tc>
                  <a:txBody>
                    <a:bodyPr/>
                    <a:lstStyle/>
                    <a:p>
                      <a:pPr algn="just"/>
                      <a:r>
                        <a:rPr lang="en-GB" sz="1200">
                          <a:effectLst/>
                        </a:rPr>
                        <a:t>Ranking</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95.02</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54.61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216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4114628015"/>
                  </a:ext>
                </a:extLst>
              </a:tr>
              <a:tr h="263570">
                <a:tc>
                  <a:txBody>
                    <a:bodyPr/>
                    <a:lstStyle/>
                    <a:p>
                      <a:pPr algn="just"/>
                      <a:r>
                        <a:rPr lang="en-GB" sz="1200">
                          <a:effectLst/>
                        </a:rPr>
                        <a:t>Ranking_KM</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1.841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1.347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0.245</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8</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796774290"/>
                  </a:ext>
                </a:extLst>
              </a:tr>
              <a:tr h="263570">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297604954"/>
                  </a:ext>
                </a:extLst>
              </a:tr>
              <a:tr h="263570">
                <a:tc>
                  <a:txBody>
                    <a:bodyPr/>
                    <a:lstStyle/>
                    <a:p>
                      <a:pPr algn="just"/>
                      <a:r>
                        <a:rPr lang="en-GB" sz="1200">
                          <a:effectLst/>
                        </a:rPr>
                        <a:t>Geographical factors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1249238905"/>
                  </a:ext>
                </a:extLst>
              </a:tr>
              <a:tr h="263570">
                <a:tc>
                  <a:txBody>
                    <a:bodyPr/>
                    <a:lstStyle/>
                    <a:p>
                      <a:pPr algn="just"/>
                      <a:r>
                        <a:rPr lang="en-GB" sz="1200">
                          <a:effectLst/>
                        </a:rPr>
                        <a:t>res_diff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0.907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0.290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608680506"/>
                  </a:ext>
                </a:extLst>
              </a:tr>
              <a:tr h="263570">
                <a:tc>
                  <a:txBody>
                    <a:bodyPr/>
                    <a:lstStyle/>
                    <a:p>
                      <a:pPr algn="just"/>
                      <a:r>
                        <a:rPr lang="en-GB" sz="1200">
                          <a:effectLst/>
                        </a:rPr>
                        <a:t>res_naz_diff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0.722</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0.448</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11568962"/>
                  </a:ext>
                </a:extLst>
              </a:tr>
              <a:tr h="263570">
                <a:tc>
                  <a:txBody>
                    <a:bodyPr/>
                    <a:lstStyle/>
                    <a:p>
                      <a:pPr algn="just"/>
                      <a:r>
                        <a:rPr lang="en-GB" sz="1200">
                          <a:effectLst/>
                        </a:rPr>
                        <a:t>lang_diff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0.534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0.499</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031796661"/>
                  </a:ext>
                </a:extLst>
              </a:tr>
              <a:tr h="223785">
                <a:tc>
                  <a:txBody>
                    <a:bodyPr/>
                    <a:lstStyle/>
                    <a:p>
                      <a:pPr algn="just"/>
                      <a:r>
                        <a:rPr lang="en-GB" sz="1200">
                          <a:effectLst/>
                        </a:rPr>
                        <a:t>nat 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0.558</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0.497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2589497615"/>
                  </a:ext>
                </a:extLst>
              </a:tr>
              <a:tr h="527139">
                <a:tc>
                  <a:txBody>
                    <a:bodyPr/>
                    <a:lstStyle/>
                    <a:p>
                      <a:pPr algn="just"/>
                      <a:r>
                        <a:rPr lang="en-GB" sz="1200">
                          <a:effectLst/>
                        </a:rPr>
                        <a:t> </a:t>
                      </a:r>
                      <a:endParaRPr lang="it-IT" sz="1200">
                        <a:effectLst/>
                      </a:endParaRPr>
                    </a:p>
                    <a:p>
                      <a:pPr algn="just"/>
                      <a:r>
                        <a:rPr lang="en-GB" sz="1200">
                          <a:effectLst/>
                        </a:rPr>
                        <a:t>Physiological factors</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718337836"/>
                  </a:ext>
                </a:extLst>
              </a:tr>
              <a:tr h="263570">
                <a:tc>
                  <a:txBody>
                    <a:bodyPr/>
                    <a:lstStyle/>
                    <a:p>
                      <a:pPr algn="just"/>
                      <a:r>
                        <a:rPr lang="en-GB" sz="1200" dirty="0">
                          <a:effectLst/>
                        </a:rPr>
                        <a:t>Age1</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28.98</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4.731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45</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1394558290"/>
                  </a:ext>
                </a:extLst>
              </a:tr>
              <a:tr h="263570">
                <a:tc>
                  <a:txBody>
                    <a:bodyPr/>
                    <a:lstStyle/>
                    <a:p>
                      <a:pPr algn="just"/>
                      <a:r>
                        <a:rPr lang="en-GB" sz="1200">
                          <a:effectLst/>
                        </a:rPr>
                        <a:t>Age2</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29.05</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4.651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18</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21152023"/>
                  </a:ext>
                </a:extLst>
              </a:tr>
              <a:tr h="263570">
                <a:tc>
                  <a:txBody>
                    <a:bodyPr/>
                    <a:lstStyle/>
                    <a:p>
                      <a:pPr algn="just"/>
                      <a:r>
                        <a:rPr lang="en-GB" sz="1200" dirty="0" err="1">
                          <a:effectLst/>
                        </a:rPr>
                        <a:t>age_diff</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4.228</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3.403</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108977991"/>
                  </a:ext>
                </a:extLst>
              </a:tr>
              <a:tr h="263570">
                <a:tc>
                  <a:txBody>
                    <a:bodyPr/>
                    <a:lstStyle/>
                    <a:p>
                      <a:pPr algn="just"/>
                      <a:r>
                        <a:rPr lang="en-GB" sz="1200">
                          <a:effectLst/>
                        </a:rPr>
                        <a:t>height_diff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7.117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5.543</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33</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491562967"/>
                  </a:ext>
                </a:extLst>
              </a:tr>
              <a:tr h="263570">
                <a:tc>
                  <a:txBody>
                    <a:bodyPr/>
                    <a:lstStyle/>
                    <a:p>
                      <a:pPr algn="just"/>
                      <a:r>
                        <a:rPr lang="en-GB" sz="1200" dirty="0" err="1">
                          <a:effectLst/>
                        </a:rPr>
                        <a:t>weight_diff</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7.474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5.774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35</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1548203749"/>
                  </a:ext>
                </a:extLst>
              </a:tr>
              <a:tr h="263570">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dirty="0">
                          <a:effectLst/>
                        </a:rPr>
                        <a:t> </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441915910"/>
                  </a:ext>
                </a:extLst>
              </a:tr>
              <a:tr h="263570">
                <a:tc>
                  <a:txBody>
                    <a:bodyPr/>
                    <a:lstStyle/>
                    <a:p>
                      <a:pPr algn="just"/>
                      <a:r>
                        <a:rPr lang="en-GB" sz="1200">
                          <a:effectLst/>
                        </a:rPr>
                        <a:t>Style of play</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117256675"/>
                  </a:ext>
                </a:extLst>
              </a:tr>
              <a:tr h="263570">
                <a:tc>
                  <a:txBody>
                    <a:bodyPr/>
                    <a:lstStyle/>
                    <a:p>
                      <a:pPr algn="just"/>
                      <a:r>
                        <a:rPr lang="en-GB" sz="1200">
                          <a:effectLst/>
                        </a:rPr>
                        <a:t>back_diff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0.407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0.491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174645448"/>
                  </a:ext>
                </a:extLst>
              </a:tr>
              <a:tr h="263570">
                <a:tc>
                  <a:txBody>
                    <a:bodyPr/>
                    <a:lstStyle/>
                    <a:p>
                      <a:pPr algn="just"/>
                      <a:r>
                        <a:rPr lang="en-GB" sz="1200">
                          <a:effectLst/>
                        </a:rPr>
                        <a:t>hand_diff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0.729</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0.444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720532242"/>
                  </a:ext>
                </a:extLst>
              </a:tr>
              <a:tr h="263570">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40029751"/>
                  </a:ext>
                </a:extLst>
              </a:tr>
              <a:tr h="263570">
                <a:tc>
                  <a:txBody>
                    <a:bodyPr/>
                    <a:lstStyle/>
                    <a:p>
                      <a:pPr algn="just"/>
                      <a:r>
                        <a:rPr lang="en-GB" sz="1200">
                          <a:effectLst/>
                        </a:rPr>
                        <a:t>Control variables: Ability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013915311"/>
                  </a:ext>
                </a:extLst>
              </a:tr>
              <a:tr h="263570">
                <a:tc>
                  <a:txBody>
                    <a:bodyPr/>
                    <a:lstStyle/>
                    <a:p>
                      <a:pPr algn="just"/>
                      <a:r>
                        <a:rPr lang="en-GB" sz="1200">
                          <a:effectLst/>
                        </a:rPr>
                        <a:t>atp_pres_diff</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0.196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0.397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687434109"/>
                  </a:ext>
                </a:extLst>
              </a:tr>
              <a:tr h="263570">
                <a:tc>
                  <a:txBody>
                    <a:bodyPr/>
                    <a:lstStyle/>
                    <a:p>
                      <a:pPr algn="just"/>
                      <a:r>
                        <a:rPr lang="en-GB" sz="1200" dirty="0" err="1">
                          <a:effectLst/>
                        </a:rPr>
                        <a:t>atp_past_diff</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0.809</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0.393</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832894579"/>
                  </a:ext>
                </a:extLst>
              </a:tr>
              <a:tr h="263570">
                <a:tc>
                  <a:txBody>
                    <a:bodyPr/>
                    <a:lstStyle/>
                    <a:p>
                      <a:pPr algn="just"/>
                      <a:r>
                        <a:rPr lang="en-GB" sz="1200">
                          <a:effectLst/>
                        </a:rPr>
                        <a:t>pro1_time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2,235</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10.51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4.344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28</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2603481554"/>
                  </a:ext>
                </a:extLst>
              </a:tr>
              <a:tr h="263570">
                <a:tc>
                  <a:txBody>
                    <a:bodyPr/>
                    <a:lstStyle/>
                    <a:p>
                      <a:pPr algn="just"/>
                      <a:r>
                        <a:rPr lang="en-GB" sz="1200">
                          <a:effectLst/>
                        </a:rPr>
                        <a:t>pro2_time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2,207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10.74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4.509</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2658279416"/>
                  </a:ext>
                </a:extLst>
              </a:tr>
              <a:tr h="263570">
                <a:tc>
                  <a:txBody>
                    <a:bodyPr/>
                    <a:lstStyle/>
                    <a:p>
                      <a:pPr algn="just"/>
                      <a:r>
                        <a:rPr lang="en-GB" sz="1200" dirty="0" err="1">
                          <a:effectLst/>
                        </a:rPr>
                        <a:t>pro_diff</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2,109</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4.037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dirty="0">
                          <a:effectLst/>
                        </a:rPr>
                        <a:t>3.320</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19</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489656568"/>
                  </a:ext>
                </a:extLst>
              </a:tr>
              <a:tr h="263570">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1940784248"/>
                  </a:ext>
                </a:extLst>
              </a:tr>
              <a:tr h="263570">
                <a:tc>
                  <a:txBody>
                    <a:bodyPr/>
                    <a:lstStyle/>
                    <a:p>
                      <a:pPr algn="just"/>
                      <a:r>
                        <a:rPr lang="en-GB" sz="1200">
                          <a:effectLst/>
                        </a:rPr>
                        <a:t>Control variables: Experience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53343597"/>
                  </a:ext>
                </a:extLst>
              </a:tr>
              <a:tr h="263570">
                <a:tc>
                  <a:txBody>
                    <a:bodyPr/>
                    <a:lstStyle/>
                    <a:p>
                      <a:pPr algn="just"/>
                      <a:r>
                        <a:rPr lang="en-GB" sz="1200">
                          <a:effectLst/>
                        </a:rPr>
                        <a:t>TournPlayed</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2.784</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3.297</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19</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3285771185"/>
                  </a:ext>
                </a:extLst>
              </a:tr>
              <a:tr h="263570">
                <a:tc>
                  <a:txBody>
                    <a:bodyPr/>
                    <a:lstStyle/>
                    <a:p>
                      <a:pPr algn="just"/>
                      <a:r>
                        <a:rPr lang="en-GB" sz="1200">
                          <a:effectLst/>
                        </a:rPr>
                        <a:t>Tournaments_Played_previous_year</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2,576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0.816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2.581</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0</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16</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2262082290"/>
                  </a:ext>
                </a:extLst>
              </a:tr>
              <a:tr h="325802">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a:effectLst/>
                        </a:rPr>
                        <a:t> </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tc>
                  <a:txBody>
                    <a:bodyPr/>
                    <a:lstStyle/>
                    <a:p>
                      <a:pPr algn="just"/>
                      <a:r>
                        <a:rPr lang="en-GB" sz="1200" dirty="0">
                          <a:effectLst/>
                        </a:rPr>
                        <a:t> </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625" marR="47625" marT="0" marB="0"/>
                </a:tc>
                <a:extLst>
                  <a:ext uri="{0D108BD9-81ED-4DB2-BD59-A6C34878D82A}">
                    <a16:rowId xmlns:a16="http://schemas.microsoft.com/office/drawing/2014/main" val="1627713970"/>
                  </a:ext>
                </a:extLst>
              </a:tr>
            </a:tbl>
          </a:graphicData>
        </a:graphic>
      </p:graphicFrame>
      <p:sp>
        <p:nvSpPr>
          <p:cNvPr id="32" name="CasellaDiTesto 31">
            <a:extLst>
              <a:ext uri="{FF2B5EF4-FFF2-40B4-BE49-F238E27FC236}">
                <a16:creationId xmlns:a16="http://schemas.microsoft.com/office/drawing/2014/main" id="{31DAB84D-8F56-E973-7A26-19307D4348CC}"/>
              </a:ext>
            </a:extLst>
          </p:cNvPr>
          <p:cNvSpPr txBox="1"/>
          <p:nvPr/>
        </p:nvSpPr>
        <p:spPr>
          <a:xfrm>
            <a:off x="26700" y="24892897"/>
            <a:ext cx="5832000" cy="367200"/>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defPPr>
              <a:defRPr lang="it-IT"/>
            </a:defPPr>
            <a:lvl1pPr algn="ctr">
              <a:lnSpc>
                <a:spcPct val="100000"/>
              </a:lnSpc>
              <a:buNone/>
              <a:defRPr strike="noStrike" spc="-1">
                <a:solidFill>
                  <a:srgbClr val="FFFFFF"/>
                </a:solidFill>
                <a:latin typeface="Century Gothic"/>
              </a:defRPr>
            </a:lvl1pPr>
          </a:lstStyle>
          <a:p>
            <a:r>
              <a:rPr lang="en-GB" dirty="0"/>
              <a:t>Frequencies backhand by age player2</a:t>
            </a:r>
            <a:endParaRPr lang="it-IT" dirty="0"/>
          </a:p>
        </p:txBody>
      </p:sp>
      <p:pic>
        <p:nvPicPr>
          <p:cNvPr id="11" name="Immagine 10">
            <a:extLst>
              <a:ext uri="{FF2B5EF4-FFF2-40B4-BE49-F238E27FC236}">
                <a16:creationId xmlns:a16="http://schemas.microsoft.com/office/drawing/2014/main" id="{D3B92EDD-17D8-D37D-10CA-0776D7BC086E}"/>
              </a:ext>
            </a:extLst>
          </p:cNvPr>
          <p:cNvPicPr>
            <a:picLocks/>
          </p:cNvPicPr>
          <p:nvPr/>
        </p:nvPicPr>
        <p:blipFill>
          <a:blip r:embed="rId14">
            <a:extLst>
              <a:ext uri="{28A0092B-C50C-407E-A947-70E740481C1C}">
                <a14:useLocalDpi xmlns:a14="http://schemas.microsoft.com/office/drawing/2010/main" val="0"/>
              </a:ext>
            </a:extLst>
          </a:blip>
          <a:stretch>
            <a:fillRect/>
          </a:stretch>
        </p:blipFill>
        <p:spPr>
          <a:xfrm>
            <a:off x="15289655" y="9357087"/>
            <a:ext cx="6746400" cy="5688000"/>
          </a:xfrm>
          <a:prstGeom prst="rect">
            <a:avLst/>
          </a:prstGeom>
        </p:spPr>
      </p:pic>
      <p:pic>
        <p:nvPicPr>
          <p:cNvPr id="15" name="Immagine 14">
            <a:extLst>
              <a:ext uri="{FF2B5EF4-FFF2-40B4-BE49-F238E27FC236}">
                <a16:creationId xmlns:a16="http://schemas.microsoft.com/office/drawing/2014/main" id="{BC83D2F6-68B4-5000-65C0-67B97608EA65}"/>
              </a:ext>
            </a:extLst>
          </p:cNvPr>
          <p:cNvPicPr>
            <a:picLocks/>
          </p:cNvPicPr>
          <p:nvPr/>
        </p:nvPicPr>
        <p:blipFill>
          <a:blip r:embed="rId15">
            <a:extLst>
              <a:ext uri="{28A0092B-C50C-407E-A947-70E740481C1C}">
                <a14:useLocalDpi xmlns:a14="http://schemas.microsoft.com/office/drawing/2010/main" val="0"/>
              </a:ext>
            </a:extLst>
          </a:blip>
          <a:stretch>
            <a:fillRect/>
          </a:stretch>
        </p:blipFill>
        <p:spPr>
          <a:xfrm>
            <a:off x="22121986" y="9356400"/>
            <a:ext cx="6601983" cy="5688000"/>
          </a:xfrm>
          <a:prstGeom prst="rect">
            <a:avLst/>
          </a:prstGeom>
        </p:spPr>
      </p:pic>
      <p:pic>
        <p:nvPicPr>
          <p:cNvPr id="19" name="Immagine 18">
            <a:extLst>
              <a:ext uri="{FF2B5EF4-FFF2-40B4-BE49-F238E27FC236}">
                <a16:creationId xmlns:a16="http://schemas.microsoft.com/office/drawing/2014/main" id="{925AC30D-43ED-2406-CEF1-28FBA82ECA49}"/>
              </a:ext>
            </a:extLst>
          </p:cNvPr>
          <p:cNvPicPr>
            <a:picLocks/>
          </p:cNvPicPr>
          <p:nvPr/>
        </p:nvPicPr>
        <p:blipFill>
          <a:blip r:embed="rId16">
            <a:extLst>
              <a:ext uri="{28A0092B-C50C-407E-A947-70E740481C1C}">
                <a14:useLocalDpi xmlns:a14="http://schemas.microsoft.com/office/drawing/2010/main" val="0"/>
              </a:ext>
            </a:extLst>
          </a:blip>
          <a:stretch>
            <a:fillRect/>
          </a:stretch>
        </p:blipFill>
        <p:spPr>
          <a:xfrm>
            <a:off x="15460776" y="26205540"/>
            <a:ext cx="6804000" cy="443028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618</TotalTime>
  <Words>696</Words>
  <Application>Microsoft Office PowerPoint</Application>
  <PresentationFormat>Custom</PresentationFormat>
  <Paragraphs>231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Century Gothic</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Alessandro Piredda</dc:creator>
  <dc:description/>
  <cp:lastModifiedBy>Alessandro Edoardo Giorgio David Di Mattia</cp:lastModifiedBy>
  <cp:revision>81</cp:revision>
  <dcterms:created xsi:type="dcterms:W3CDTF">2023-06-19T14:02:35Z</dcterms:created>
  <dcterms:modified xsi:type="dcterms:W3CDTF">2024-11-15T11:08:37Z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Personalizzato</vt:lpwstr>
  </property>
  <property fmtid="{D5CDD505-2E9C-101B-9397-08002B2CF9AE}" pid="3" name="Slides">
    <vt:i4>1</vt:i4>
  </property>
</Properties>
</file>