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Golos Text"/>
      <p:regular r:id="rId20"/>
      <p:bold r:id="rId21"/>
    </p:embeddedFont>
    <p:embeddedFont>
      <p:font typeface="Golos Text SemiBo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VG/u5/1mcG1z/9fgafW9xl9wz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losText-regular.fntdata"/><Relationship Id="rId11" Type="http://schemas.openxmlformats.org/officeDocument/2006/relationships/slide" Target="slides/slide6.xml"/><Relationship Id="rId22" Type="http://schemas.openxmlformats.org/officeDocument/2006/relationships/font" Target="fonts/GolosTextSemiBold-regular.fntdata"/><Relationship Id="rId10" Type="http://schemas.openxmlformats.org/officeDocument/2006/relationships/slide" Target="slides/slide5.xml"/><Relationship Id="rId21" Type="http://schemas.openxmlformats.org/officeDocument/2006/relationships/font" Target="fonts/GolosText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olosText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5853b6a3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e5853b6a38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5853b6a3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e5853b6a38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5853b6a3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e5853b6a38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7169445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e71694457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4eea3b8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e4eea3b8f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5853b6a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e5853b6a3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5853b6a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e5853b6a38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5853b6a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e5853b6a38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5853b6a3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e5853b6a38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5853b6a3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e5853b6a38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85" name="Google Shape;85;p2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8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91" name="Google Shape;91;p28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29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29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0" name="Google Shape;100;p29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1" name="Google Shape;101;p29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102" name="Google Shape;102;p29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0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7" name="Google Shape;107;p30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08" name="Google Shape;108;p30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9" name="Google Shape;109;p30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1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1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14" name="Google Shape;114;p31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115" name="Google Shape;115;p31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116" name="Google Shape;116;p31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117" name="Google Shape;117;p31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2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124" name="Google Shape;124;p32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125" name="Google Shape;125;p32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126" name="Google Shape;126;p32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2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130" name="Google Shape;130;p32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131" name="Google Shape;131;p32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jpg"/><Relationship Id="rId4" Type="http://schemas.openxmlformats.org/officeDocument/2006/relationships/image" Target="../media/image8.jpg"/><Relationship Id="rId5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1371600" y="2442525"/>
            <a:ext cx="64008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>
                <a:solidFill>
                  <a:schemeClr val="lt1"/>
                </a:solidFill>
              </a:rPr>
              <a:t>Структурирование, разметка и обогащение данных 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2377727" y="3925197"/>
            <a:ext cx="64008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los Text"/>
              <a:buNone/>
            </a:pP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Колтунова Е.В.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los Text"/>
              <a:buNone/>
            </a:pP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ИТМО, ФПИиКТ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5853b6a38_0_6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Разметка дерева зависимости</a:t>
            </a:r>
            <a:endParaRPr/>
          </a:p>
        </p:txBody>
      </p:sp>
      <p:sp>
        <p:nvSpPr>
          <p:cNvPr id="204" name="Google Shape;204;g2e5853b6a38_0_64"/>
          <p:cNvSpPr txBox="1"/>
          <p:nvPr/>
        </p:nvSpPr>
        <p:spPr>
          <a:xfrm>
            <a:off x="8168185" y="4312271"/>
            <a:ext cx="3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e5853b6a38_0_64"/>
          <p:cNvSpPr txBox="1"/>
          <p:nvPr/>
        </p:nvSpPr>
        <p:spPr>
          <a:xfrm>
            <a:off x="457200" y="1017375"/>
            <a:ext cx="753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1. </a:t>
            </a:r>
            <a:r>
              <a:rPr b="1" lang="ru-RU" sz="1200"/>
              <a:t>amod (adjectival modifier)</a:t>
            </a:r>
            <a:r>
              <a:rPr lang="ru-RU" sz="1200"/>
              <a:t>: </a:t>
            </a:r>
            <a:r>
              <a:rPr lang="ru-RU" sz="1000"/>
              <a:t>прилагательное, которое модифицирует существительное.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/>
              <a:t>   </a:t>
            </a:r>
            <a:r>
              <a:rPr i="1" lang="ru-RU" sz="1000"/>
              <a:t>- </a:t>
            </a:r>
            <a:r>
              <a:rPr i="1" lang="ru-RU" sz="1000"/>
              <a:t>Пример: </a:t>
            </a:r>
            <a:r>
              <a:rPr i="1" lang="ru-RU" sz="1000"/>
              <a:t>"струнный инструмент" ('струнный' </a:t>
            </a:r>
            <a:r>
              <a:rPr i="1" lang="ru-RU" sz="1000">
                <a:solidFill>
                  <a:schemeClr val="dk1"/>
                </a:solidFill>
              </a:rPr>
              <a:t>— amod от</a:t>
            </a:r>
            <a:r>
              <a:rPr i="1" lang="ru-RU" sz="1000"/>
              <a:t> 'инструмент').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2. </a:t>
            </a:r>
            <a:r>
              <a:rPr b="1" lang="ru-RU" sz="1200">
                <a:solidFill>
                  <a:schemeClr val="dk1"/>
                </a:solidFill>
              </a:rPr>
              <a:t>dep (dependent)</a:t>
            </a:r>
            <a:r>
              <a:rPr lang="ru-RU" sz="1200">
                <a:solidFill>
                  <a:schemeClr val="dk1"/>
                </a:solidFill>
              </a:rPr>
              <a:t>: </a:t>
            </a:r>
            <a:r>
              <a:rPr lang="ru-RU" sz="1000">
                <a:solidFill>
                  <a:schemeClr val="dk1"/>
                </a:solidFill>
              </a:rPr>
              <a:t>зависимое слово, которое не относится к более специфическим типам зависимостей. Обычно используется, когда тип зависимости неясен.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6" name="Google Shape;206;g2e5853b6a38_0_64"/>
          <p:cNvSpPr txBox="1"/>
          <p:nvPr/>
        </p:nvSpPr>
        <p:spPr>
          <a:xfrm>
            <a:off x="457200" y="1704850"/>
            <a:ext cx="34014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3. </a:t>
            </a:r>
            <a:r>
              <a:rPr b="1" lang="ru-RU" sz="1200">
                <a:solidFill>
                  <a:schemeClr val="dk1"/>
                </a:solidFill>
              </a:rPr>
              <a:t>nsubj (nominal subject)</a:t>
            </a:r>
            <a:r>
              <a:rPr lang="ru-RU" sz="1200">
                <a:solidFill>
                  <a:schemeClr val="dk1"/>
                </a:solidFill>
              </a:rPr>
              <a:t>: </a:t>
            </a:r>
            <a:r>
              <a:rPr lang="ru-RU" sz="1000">
                <a:solidFill>
                  <a:schemeClr val="dk1"/>
                </a:solidFill>
              </a:rPr>
              <a:t>подлежащее, выраженное существительным или местоимением.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</a:rPr>
              <a:t> </a:t>
            </a:r>
            <a:r>
              <a:rPr i="1" lang="ru-RU" sz="1000">
                <a:solidFill>
                  <a:schemeClr val="dk1"/>
                </a:solidFill>
              </a:rPr>
              <a:t>  - Пример: "Звук возникает" ('Звук' — nsubj от 'возникает').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4. </a:t>
            </a:r>
            <a:r>
              <a:rPr b="1" lang="ru-RU" sz="1200">
                <a:solidFill>
                  <a:schemeClr val="dk1"/>
                </a:solidFill>
              </a:rPr>
              <a:t>case (case marker)</a:t>
            </a:r>
            <a:r>
              <a:rPr lang="ru-RU" sz="1200">
                <a:solidFill>
                  <a:schemeClr val="dk1"/>
                </a:solidFill>
              </a:rPr>
              <a:t>: </a:t>
            </a:r>
            <a:r>
              <a:rPr lang="ru-RU" sz="1000">
                <a:solidFill>
                  <a:schemeClr val="dk1"/>
                </a:solidFill>
              </a:rPr>
              <a:t>слово, которое обозначает падеж, например, предлог или послелог.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</a:rPr>
              <a:t> </a:t>
            </a:r>
            <a:r>
              <a:rPr i="1" lang="ru-RU" sz="1000">
                <a:solidFill>
                  <a:schemeClr val="dk1"/>
                </a:solidFill>
              </a:rPr>
              <a:t>  - Пример: "на грифе" ('на' — case от 'грифе').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5. </a:t>
            </a:r>
            <a:r>
              <a:rPr b="1" lang="ru-RU" sz="1200">
                <a:solidFill>
                  <a:schemeClr val="dk1"/>
                </a:solidFill>
              </a:rPr>
              <a:t>nmod (nominal modifier)</a:t>
            </a:r>
            <a:r>
              <a:rPr lang="ru-RU" sz="1200">
                <a:solidFill>
                  <a:schemeClr val="dk1"/>
                </a:solidFill>
              </a:rPr>
              <a:t> -</a:t>
            </a:r>
            <a:r>
              <a:rPr lang="ru-RU" sz="1000">
                <a:solidFill>
                  <a:schemeClr val="dk1"/>
                </a:solidFill>
              </a:rPr>
              <a:t> для обозначения именных модификаторов, то есть существительных, которые модифицируют другие существительные.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6. </a:t>
            </a:r>
            <a:r>
              <a:rPr b="1" lang="ru-RU" sz="1200">
                <a:solidFill>
                  <a:schemeClr val="dk1"/>
                </a:solidFill>
              </a:rPr>
              <a:t>ROOT</a:t>
            </a:r>
            <a:r>
              <a:rPr lang="ru-RU" sz="1200">
                <a:solidFill>
                  <a:schemeClr val="dk1"/>
                </a:solidFill>
              </a:rPr>
              <a:t> -  </a:t>
            </a:r>
            <a:r>
              <a:rPr lang="ru-RU" sz="1000">
                <a:solidFill>
                  <a:schemeClr val="dk1"/>
                </a:solidFill>
              </a:rPr>
              <a:t>корневое слово предложения, обычно это основной глагол или предикат, вокруг которого строится вся структура предложения.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07" name="Google Shape;207;g2e5853b6a38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175" y="2347575"/>
            <a:ext cx="4980599" cy="1964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5853b6a38_0_9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Разметка дерева зависимости</a:t>
            </a:r>
            <a:endParaRPr/>
          </a:p>
        </p:txBody>
      </p:sp>
      <p:sp>
        <p:nvSpPr>
          <p:cNvPr id="213" name="Google Shape;213;g2e5853b6a38_0_94"/>
          <p:cNvSpPr txBox="1"/>
          <p:nvPr/>
        </p:nvSpPr>
        <p:spPr>
          <a:xfrm>
            <a:off x="8168185" y="4312271"/>
            <a:ext cx="3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g2e5853b6a38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963" y="2964515"/>
            <a:ext cx="6352074" cy="17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e5853b6a38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388" y="1137590"/>
            <a:ext cx="7664414" cy="1859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5853b6a38_0_57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Аудио</a:t>
            </a:r>
            <a:endParaRPr/>
          </a:p>
        </p:txBody>
      </p:sp>
      <p:sp>
        <p:nvSpPr>
          <p:cNvPr id="221" name="Google Shape;221;g2e5853b6a38_0_57"/>
          <p:cNvSpPr txBox="1"/>
          <p:nvPr/>
        </p:nvSpPr>
        <p:spPr>
          <a:xfrm>
            <a:off x="8168185" y="4312271"/>
            <a:ext cx="3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e5853b6a38_0_57"/>
          <p:cNvSpPr txBox="1"/>
          <p:nvPr/>
        </p:nvSpPr>
        <p:spPr>
          <a:xfrm>
            <a:off x="361950" y="1334800"/>
            <a:ext cx="77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e5853b6a38_0_57"/>
          <p:cNvSpPr txBox="1"/>
          <p:nvPr/>
        </p:nvSpPr>
        <p:spPr>
          <a:xfrm>
            <a:off x="610650" y="1137100"/>
            <a:ext cx="30000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u-RU" sz="1100">
                <a:solidFill>
                  <a:schemeClr val="dk1"/>
                </a:solidFill>
              </a:rPr>
              <a:t>Forte</a:t>
            </a:r>
            <a:r>
              <a:rPr lang="ru-RU" sz="1100">
                <a:solidFill>
                  <a:schemeClr val="dk1"/>
                </a:solidFill>
              </a:rPr>
              <a:t> и </a:t>
            </a:r>
            <a:r>
              <a:rPr b="1" lang="ru-RU" sz="1100">
                <a:solidFill>
                  <a:schemeClr val="dk1"/>
                </a:solidFill>
              </a:rPr>
              <a:t>piano</a:t>
            </a:r>
            <a:r>
              <a:rPr lang="ru-RU" sz="1100">
                <a:solidFill>
                  <a:schemeClr val="dk1"/>
                </a:solidFill>
              </a:rPr>
              <a:t> относятся к динамике звучания. </a:t>
            </a:r>
            <a:r>
              <a:rPr b="1" lang="ru-RU" sz="1100">
                <a:solidFill>
                  <a:schemeClr val="dk1"/>
                </a:solidFill>
              </a:rPr>
              <a:t>Forte</a:t>
            </a:r>
            <a:r>
              <a:rPr lang="ru-RU" sz="1100">
                <a:solidFill>
                  <a:schemeClr val="dk1"/>
                </a:solidFill>
              </a:rPr>
              <a:t> означает громкое исполнение, а </a:t>
            </a:r>
            <a:r>
              <a:rPr b="1" lang="ru-RU" sz="1100">
                <a:solidFill>
                  <a:schemeClr val="dk1"/>
                </a:solidFill>
              </a:rPr>
              <a:t>piano</a:t>
            </a:r>
            <a:r>
              <a:rPr lang="ru-RU" sz="1100">
                <a:solidFill>
                  <a:schemeClr val="dk1"/>
                </a:solidFill>
              </a:rPr>
              <a:t> — тихое.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u-RU" sz="1100">
                <a:solidFill>
                  <a:schemeClr val="dk1"/>
                </a:solidFill>
              </a:rPr>
              <a:t>Harmonics</a:t>
            </a:r>
            <a:r>
              <a:rPr lang="ru-RU" sz="1100">
                <a:solidFill>
                  <a:schemeClr val="dk1"/>
                </a:solidFill>
              </a:rPr>
              <a:t> означает флажолеты, это техника игры, при которой струна слегка прикасается в определённых точках, создавая высокие обертоны.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24" name="Google Shape;224;g2e5853b6a38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775" y="2327575"/>
            <a:ext cx="5095602" cy="19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716944570_0_0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Изображения</a:t>
            </a:r>
            <a:endParaRPr/>
          </a:p>
        </p:txBody>
      </p:sp>
      <p:sp>
        <p:nvSpPr>
          <p:cNvPr id="230" name="Google Shape;230;g2e716944570_0_0"/>
          <p:cNvSpPr txBox="1"/>
          <p:nvPr/>
        </p:nvSpPr>
        <p:spPr>
          <a:xfrm>
            <a:off x="8168185" y="4312271"/>
            <a:ext cx="3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e716944570_0_0"/>
          <p:cNvSpPr txBox="1"/>
          <p:nvPr/>
        </p:nvSpPr>
        <p:spPr>
          <a:xfrm>
            <a:off x="361950" y="1334800"/>
            <a:ext cx="77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g2e71694457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75" y="1971625"/>
            <a:ext cx="78581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/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/>
              <a:t>Спасибо</a:t>
            </a:r>
            <a:br>
              <a:rPr lang="ru-RU" sz="4400"/>
            </a:br>
            <a:r>
              <a:rPr lang="ru-RU" sz="4400"/>
              <a:t>за внимание!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Предметная область</a:t>
            </a:r>
            <a:endParaRPr/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457200" y="1211945"/>
            <a:ext cx="74676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/>
              <a:t>Музыкальные инструменты</a:t>
            </a:r>
            <a:endParaRPr sz="1600"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144" name="Google Shape;14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64" y="2174451"/>
            <a:ext cx="2170095" cy="2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144" y="2174450"/>
            <a:ext cx="2170095" cy="233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6954" y="2174451"/>
            <a:ext cx="2170093" cy="233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4eea3b8ff_0_1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Источники данных</a:t>
            </a:r>
            <a:endParaRPr/>
          </a:p>
        </p:txBody>
      </p:sp>
      <p:sp>
        <p:nvSpPr>
          <p:cNvPr id="152" name="Google Shape;152;g2e4eea3b8ff_0_1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>
                <a:latin typeface="Golos Text"/>
                <a:ea typeface="Golos Text"/>
                <a:cs typeface="Golos Text"/>
                <a:sym typeface="Golos Text"/>
              </a:rPr>
              <a:t>1. Аудио звуки инструментов</a:t>
            </a:r>
            <a:endParaRPr sz="1600"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>
                <a:latin typeface="Golos Text"/>
                <a:ea typeface="Golos Text"/>
                <a:cs typeface="Golos Text"/>
                <a:sym typeface="Golos Text"/>
              </a:rPr>
              <a:t>(London Philharmonic Orchestra Sound samples).</a:t>
            </a:r>
            <a:endParaRPr sz="1600"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/>
              <a:t>2. Текстовое описание инструментов.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/>
              <a:t>3. Фото инструмента.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624125" y="991125"/>
            <a:ext cx="7170000" cy="3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/>
              <a:t>1. Аудио звуки инструментов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  - Формат: MP3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r>
              <a:rPr lang="ru-RU"/>
              <a:t>   - Длительность записи: 1-5 секунд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  - Аннотация: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	- </a:t>
            </a:r>
            <a:r>
              <a:rPr lang="ru-RU"/>
              <a:t>Название </a:t>
            </a:r>
            <a:r>
              <a:rPr lang="ru-RU"/>
              <a:t>инструмента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r>
              <a:rPr lang="ru-RU"/>
              <a:t> 	- Описание звука(нота)*****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r>
              <a:rPr lang="ru-RU" sz="1800"/>
              <a:t>2. Текстовое описание инструментов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  - Формат: Текст (CSV)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  - Аннотация: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	- Название инструмента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r>
              <a:rPr lang="ru-RU"/>
              <a:t> 	- Описание инструмента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/>
              <a:t>3. Фото инструмента + добавить инструмент во время игры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  - Формат: JPEG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  - Аннотация: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	- Название инструмента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	- Описание игры</a:t>
            </a:r>
            <a:endParaRPr/>
          </a:p>
        </p:txBody>
      </p:sp>
      <p:sp>
        <p:nvSpPr>
          <p:cNvPr id="158" name="Google Shape;158;p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Аннотационная схема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5853b6a38_0_0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Данные</a:t>
            </a:r>
            <a:endParaRPr/>
          </a:p>
        </p:txBody>
      </p:sp>
      <p:sp>
        <p:nvSpPr>
          <p:cNvPr id="164" name="Google Shape;164;g2e5853b6a38_0_0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endParaRPr sz="16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65" name="Google Shape;165;g2e5853b6a38_0_0"/>
          <p:cNvSpPr txBox="1"/>
          <p:nvPr/>
        </p:nvSpPr>
        <p:spPr>
          <a:xfrm>
            <a:off x="8168185" y="4312271"/>
            <a:ext cx="3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g2e5853b6a3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50" y="1559075"/>
            <a:ext cx="71532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5853b6a38_0_1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Лемматизация</a:t>
            </a:r>
            <a:endParaRPr/>
          </a:p>
        </p:txBody>
      </p:sp>
      <p:sp>
        <p:nvSpPr>
          <p:cNvPr id="172" name="Google Shape;172;g2e5853b6a38_0_19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endParaRPr sz="16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73" name="Google Shape;173;g2e5853b6a38_0_19"/>
          <p:cNvSpPr txBox="1"/>
          <p:nvPr/>
        </p:nvSpPr>
        <p:spPr>
          <a:xfrm>
            <a:off x="8168185" y="4312271"/>
            <a:ext cx="3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g2e5853b6a38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775" y="1719113"/>
            <a:ext cx="72199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5853b6a38_0_8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Частеречная разметка</a:t>
            </a:r>
            <a:endParaRPr/>
          </a:p>
        </p:txBody>
      </p:sp>
      <p:sp>
        <p:nvSpPr>
          <p:cNvPr id="180" name="Google Shape;180;g2e5853b6a38_0_8"/>
          <p:cNvSpPr txBox="1"/>
          <p:nvPr/>
        </p:nvSpPr>
        <p:spPr>
          <a:xfrm>
            <a:off x="8168185" y="4312271"/>
            <a:ext cx="3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g2e5853b6a3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2339038"/>
            <a:ext cx="84201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e5853b6a38_0_8"/>
          <p:cNvSpPr txBox="1"/>
          <p:nvPr/>
        </p:nvSpPr>
        <p:spPr>
          <a:xfrm>
            <a:off x="361950" y="1334800"/>
            <a:ext cx="754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ADJF - имя прилагательное, CONJ - conjunction - союз,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NOUN - имя существительное, INFN - глагол (инфинитив)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5853b6a38_0_46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Частеречная разметка</a:t>
            </a:r>
            <a:endParaRPr/>
          </a:p>
        </p:txBody>
      </p:sp>
      <p:sp>
        <p:nvSpPr>
          <p:cNvPr id="188" name="Google Shape;188;g2e5853b6a38_0_46"/>
          <p:cNvSpPr txBox="1"/>
          <p:nvPr/>
        </p:nvSpPr>
        <p:spPr>
          <a:xfrm>
            <a:off x="8168185" y="4312271"/>
            <a:ext cx="3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e5853b6a38_0_46"/>
          <p:cNvSpPr txBox="1"/>
          <p:nvPr/>
        </p:nvSpPr>
        <p:spPr>
          <a:xfrm>
            <a:off x="361950" y="1334800"/>
            <a:ext cx="772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ADJF - имя прилагательное, CONJ - conjunction - союз,  PREP - предлог, ADVB - наречие,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NOUN - имя существительное, INFN - глагол (инфинитив), INTJ - междометие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2e5853b6a38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2217350"/>
            <a:ext cx="67627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5853b6a38_0_71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Ключевые слова</a:t>
            </a:r>
            <a:endParaRPr/>
          </a:p>
        </p:txBody>
      </p:sp>
      <p:sp>
        <p:nvSpPr>
          <p:cNvPr id="196" name="Google Shape;196;g2e5853b6a38_0_71"/>
          <p:cNvSpPr txBox="1"/>
          <p:nvPr/>
        </p:nvSpPr>
        <p:spPr>
          <a:xfrm>
            <a:off x="8168185" y="4312271"/>
            <a:ext cx="3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e5853b6a38_0_71"/>
          <p:cNvSpPr txBox="1"/>
          <p:nvPr/>
        </p:nvSpPr>
        <p:spPr>
          <a:xfrm>
            <a:off x="361950" y="1334800"/>
            <a:ext cx="772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ADJF - имя прилагательное, CONJ - conjunction - союз,  PREP - предлог, ADVB - наречие,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NOUN - имя существительное, INFN - глагол (инфинитив), INTJ - междометие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g2e5853b6a38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2217350"/>
            <a:ext cx="67627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