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70" r:id="rId12"/>
    <p:sldId id="271" r:id="rId13"/>
    <p:sldId id="273" r:id="rId14"/>
    <p:sldId id="274" r:id="rId15"/>
    <p:sldId id="275" r:id="rId16"/>
    <p:sldId id="276" r:id="rId17"/>
    <p:sldId id="278" r:id="rId18"/>
    <p:sldId id="279" r:id="rId19"/>
    <p:sldId id="281" r:id="rId20"/>
    <p:sldId id="282" r:id="rId21"/>
    <p:sldId id="283" r:id="rId22"/>
    <p:sldId id="259" r:id="rId23"/>
    <p:sldId id="26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skar Dudycz" initials="OD" lastIdx="1" clrIdx="0">
    <p:extLst>
      <p:ext uri="{19B8F6BF-5375-455C-9EA6-DF929625EA0E}">
        <p15:presenceInfo xmlns:p15="http://schemas.microsoft.com/office/powerpoint/2012/main" userId="S-1-5-21-3624227412-2955519344-4135408192-536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://oskar-dudycz.pl/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twitter.com/oskar_at_ne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github.com/oskardudycz" TargetMode="External"/><Relationship Id="rId4" Type="http://schemas.openxmlformats.org/officeDocument/2006/relationships/hyperlink" Target="https://www.linkedin.com/in/oskardudycz/" TargetMode="External"/><Relationship Id="rId9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b="1" dirty="0"/>
              <a:t>Przygody z </a:t>
            </a:r>
            <a:r>
              <a:rPr lang="pl-PL" b="1" dirty="0" err="1"/>
              <a:t>EventSourcing</a:t>
            </a:r>
            <a:r>
              <a:rPr lang="pl-PL" b="1" dirty="0"/>
              <a:t> i </a:t>
            </a:r>
            <a:r>
              <a:rPr lang="pl-PL" b="1" dirty="0" smtClean="0"/>
              <a:t>CQRS 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b="1" dirty="0" smtClean="0"/>
              <a:t>Czyli </a:t>
            </a:r>
            <a:r>
              <a:rPr lang="pl-PL" b="1" dirty="0"/>
              <a:t>jak to </a:t>
            </a:r>
            <a:r>
              <a:rPr lang="pl-PL" b="1" dirty="0" smtClean="0"/>
              <a:t>się </a:t>
            </a:r>
            <a:r>
              <a:rPr lang="pl-PL" b="1" dirty="0"/>
              <a:t>w praktyce robi w świecie </a:t>
            </a:r>
            <a:r>
              <a:rPr lang="pl-PL" b="1" dirty="0" err="1"/>
              <a:t>dotNet</a:t>
            </a:r>
            <a:r>
              <a:rPr lang="pl-PL" b="1" dirty="0"/>
              <a:t> </a:t>
            </a:r>
            <a:r>
              <a:rPr lang="pl-PL" b="1" dirty="0" err="1"/>
              <a:t>Core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1701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czyli </a:t>
            </a:r>
            <a:r>
              <a:rPr lang="pl-PL" dirty="0"/>
              <a:t>parę </a:t>
            </a:r>
            <a:r>
              <a:rPr lang="pl-PL" dirty="0" smtClean="0"/>
              <a:t>słów </a:t>
            </a:r>
            <a:r>
              <a:rPr lang="pl-PL" dirty="0"/>
              <a:t>o dyskomforcie w </a:t>
            </a:r>
            <a:r>
              <a:rPr lang="pl-PL" dirty="0" smtClean="0"/>
              <a:t>programowaniu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5" name="Cloud Callout 4"/>
          <p:cNvSpPr/>
          <p:nvPr/>
        </p:nvSpPr>
        <p:spPr>
          <a:xfrm>
            <a:off x="2801854" y="3121371"/>
            <a:ext cx="1994080" cy="133603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Controller</a:t>
            </a:r>
            <a:endParaRPr lang="pl-PL" dirty="0"/>
          </a:p>
        </p:txBody>
      </p:sp>
      <p:sp>
        <p:nvSpPr>
          <p:cNvPr id="6" name="Smiley Face 5"/>
          <p:cNvSpPr/>
          <p:nvPr/>
        </p:nvSpPr>
        <p:spPr>
          <a:xfrm>
            <a:off x="685800" y="3292222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Cube 6"/>
          <p:cNvSpPr/>
          <p:nvPr/>
        </p:nvSpPr>
        <p:spPr>
          <a:xfrm>
            <a:off x="6036264" y="3121371"/>
            <a:ext cx="1409263" cy="14092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Service</a:t>
            </a:r>
          </a:p>
          <a:p>
            <a:pPr algn="ctr"/>
            <a:endParaRPr lang="pl-PL" dirty="0"/>
          </a:p>
        </p:txBody>
      </p:sp>
      <p:sp>
        <p:nvSpPr>
          <p:cNvPr id="8" name="Can 7"/>
          <p:cNvSpPr/>
          <p:nvPr/>
        </p:nvSpPr>
        <p:spPr>
          <a:xfrm>
            <a:off x="9222347" y="3241253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DB</a:t>
            </a:r>
          </a:p>
        </p:txBody>
      </p:sp>
      <p:sp>
        <p:nvSpPr>
          <p:cNvPr id="9" name="Right Arrow 8"/>
          <p:cNvSpPr/>
          <p:nvPr/>
        </p:nvSpPr>
        <p:spPr>
          <a:xfrm>
            <a:off x="1823446" y="353752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0" name="Right Arrow 9"/>
          <p:cNvSpPr/>
          <p:nvPr/>
        </p:nvSpPr>
        <p:spPr>
          <a:xfrm>
            <a:off x="4823301" y="350710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2" name="Cube 11"/>
          <p:cNvSpPr/>
          <p:nvPr/>
        </p:nvSpPr>
        <p:spPr>
          <a:xfrm>
            <a:off x="5292956" y="4304336"/>
            <a:ext cx="1409263" cy="14092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err="1" smtClean="0"/>
              <a:t>Repository</a:t>
            </a:r>
            <a:endParaRPr lang="pl-PL" sz="1200" dirty="0" smtClean="0"/>
          </a:p>
          <a:p>
            <a:pPr algn="ctr"/>
            <a:endParaRPr lang="pl-PL" sz="1200" dirty="0"/>
          </a:p>
        </p:txBody>
      </p:sp>
      <p:sp>
        <p:nvSpPr>
          <p:cNvPr id="14" name="Cube 13"/>
          <p:cNvSpPr/>
          <p:nvPr/>
        </p:nvSpPr>
        <p:spPr>
          <a:xfrm>
            <a:off x="6587013" y="4304335"/>
            <a:ext cx="1409263" cy="14092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/>
              <a:t>ORM</a:t>
            </a:r>
          </a:p>
          <a:p>
            <a:pPr algn="ctr"/>
            <a:endParaRPr lang="pl-PL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895600" y="2626870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AccountController</a:t>
            </a:r>
            <a:endParaRPr lang="pl-PL" dirty="0"/>
          </a:p>
        </p:txBody>
      </p:sp>
      <p:sp>
        <p:nvSpPr>
          <p:cNvPr id="15" name="TextBox 14"/>
          <p:cNvSpPr txBox="1"/>
          <p:nvPr/>
        </p:nvSpPr>
        <p:spPr>
          <a:xfrm>
            <a:off x="6162687" y="2626870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AccountService</a:t>
            </a:r>
            <a:endParaRPr lang="pl-PL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65544" y="5841530"/>
            <a:ext cx="232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AccountRepository</a:t>
            </a:r>
            <a:endParaRPr lang="pl-PL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702219" y="5817839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Account</a:t>
            </a:r>
            <a:r>
              <a:rPr lang="pl-PL" dirty="0" smtClean="0"/>
              <a:t> </a:t>
            </a:r>
            <a:r>
              <a:rPr lang="pl-PL" dirty="0" err="1" smtClean="0"/>
              <a:t>DbSet</a:t>
            </a:r>
            <a:endParaRPr lang="pl-PL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9112675" y="2637540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Account</a:t>
            </a:r>
            <a:r>
              <a:rPr lang="pl-PL" dirty="0" smtClean="0"/>
              <a:t> </a:t>
            </a:r>
            <a:r>
              <a:rPr lang="pl-PL" dirty="0" err="1" smtClean="0"/>
              <a:t>Table</a:t>
            </a:r>
            <a:endParaRPr lang="pl-PL" dirty="0" smtClean="0"/>
          </a:p>
        </p:txBody>
      </p:sp>
      <p:sp>
        <p:nvSpPr>
          <p:cNvPr id="19" name="Down Arrow 18"/>
          <p:cNvSpPr/>
          <p:nvPr/>
        </p:nvSpPr>
        <p:spPr>
          <a:xfrm>
            <a:off x="5918534" y="4060172"/>
            <a:ext cx="419968" cy="78306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Down Arrow 19"/>
          <p:cNvSpPr/>
          <p:nvPr/>
        </p:nvSpPr>
        <p:spPr>
          <a:xfrm rot="16200000">
            <a:off x="6377029" y="5112084"/>
            <a:ext cx="419968" cy="78306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Down Arrow 20"/>
          <p:cNvSpPr/>
          <p:nvPr/>
        </p:nvSpPr>
        <p:spPr>
          <a:xfrm rot="14277274">
            <a:off x="8399327" y="4200824"/>
            <a:ext cx="419968" cy="78306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Rectangle 2"/>
          <p:cNvSpPr/>
          <p:nvPr/>
        </p:nvSpPr>
        <p:spPr>
          <a:xfrm>
            <a:off x="4141714" y="4252205"/>
            <a:ext cx="1698785" cy="5700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AccountDTO</a:t>
            </a:r>
            <a:endParaRPr lang="pl-PL" dirty="0"/>
          </a:p>
        </p:txBody>
      </p:sp>
      <p:sp>
        <p:nvSpPr>
          <p:cNvPr id="22" name="Rectangle 21"/>
          <p:cNvSpPr/>
          <p:nvPr/>
        </p:nvSpPr>
        <p:spPr>
          <a:xfrm>
            <a:off x="7197049" y="5195621"/>
            <a:ext cx="1915625" cy="5700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AccountEntity</a:t>
            </a:r>
            <a:endParaRPr lang="pl-PL" dirty="0"/>
          </a:p>
        </p:txBody>
      </p:sp>
      <p:sp>
        <p:nvSpPr>
          <p:cNvPr id="23" name="Rectangle 22"/>
          <p:cNvSpPr/>
          <p:nvPr/>
        </p:nvSpPr>
        <p:spPr>
          <a:xfrm>
            <a:off x="4823301" y="5266399"/>
            <a:ext cx="1308100" cy="57009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Mapping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5562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czyli </a:t>
            </a:r>
            <a:r>
              <a:rPr lang="pl-PL" dirty="0"/>
              <a:t>parę </a:t>
            </a:r>
            <a:r>
              <a:rPr lang="pl-PL" dirty="0" smtClean="0"/>
              <a:t>słów </a:t>
            </a:r>
            <a:r>
              <a:rPr lang="pl-PL" dirty="0"/>
              <a:t>o dyskomforcie w </a:t>
            </a:r>
            <a:r>
              <a:rPr lang="pl-PL" dirty="0" smtClean="0"/>
              <a:t>programowaniu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900" y="4021636"/>
            <a:ext cx="6809348" cy="245556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00" y="2057401"/>
            <a:ext cx="7112000" cy="245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80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czyli </a:t>
            </a:r>
            <a:r>
              <a:rPr lang="pl-PL" dirty="0"/>
              <a:t>parę </a:t>
            </a:r>
            <a:r>
              <a:rPr lang="pl-PL" dirty="0" smtClean="0"/>
              <a:t>słów </a:t>
            </a:r>
            <a:r>
              <a:rPr lang="pl-PL" dirty="0"/>
              <a:t>o dyskomforcie w </a:t>
            </a:r>
            <a:r>
              <a:rPr lang="pl-PL" dirty="0" smtClean="0"/>
              <a:t>programowaniu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900" y="4021636"/>
            <a:ext cx="6809348" cy="245556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00" y="2057401"/>
            <a:ext cx="7112000" cy="24543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0041" y="4329041"/>
            <a:ext cx="1019317" cy="10193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041" y="2360541"/>
            <a:ext cx="1019317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97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czyli </a:t>
            </a:r>
            <a:r>
              <a:rPr lang="pl-PL" dirty="0"/>
              <a:t>parę </a:t>
            </a:r>
            <a:r>
              <a:rPr lang="pl-PL" dirty="0" smtClean="0"/>
              <a:t>słów </a:t>
            </a:r>
            <a:r>
              <a:rPr lang="pl-PL" dirty="0"/>
              <a:t>o dyskomforcie w </a:t>
            </a:r>
            <a:r>
              <a:rPr lang="pl-PL" dirty="0" smtClean="0"/>
              <a:t>programowaniu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6" name="Rectangle 5"/>
          <p:cNvSpPr/>
          <p:nvPr/>
        </p:nvSpPr>
        <p:spPr>
          <a:xfrm>
            <a:off x="1778000" y="2057401"/>
            <a:ext cx="76708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abstract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dirty="0" err="1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RepositoryBase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TEntity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pl-PL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l-PL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protected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readonly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IDbSet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TEntity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DbSet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pl-PL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</a:p>
          <a:p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l-PL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virtual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TEntity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Add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TEntity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entity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l-PL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pl-PL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pl-PL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var</a:t>
            </a:r>
            <a:r>
              <a:rPr lang="pl-PL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result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DbSet</a:t>
            </a:r>
            <a:r>
              <a:rPr lang="pl-PL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Add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entity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pl-PL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pl-PL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SaveChanges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pl-PL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pl-PL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pl-PL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result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pl-PL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l-PL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l-PL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pl-PL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l-PL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    public</a:t>
            </a:r>
            <a:r>
              <a:rPr lang="pl-PL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virtual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TEntity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Update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TEntity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entity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l-PL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pl-PL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pl-PL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pl-PL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var</a:t>
            </a:r>
            <a:r>
              <a:rPr lang="pl-PL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oldEntity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Context</a:t>
            </a:r>
            <a:r>
              <a:rPr lang="pl-PL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Entry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entity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pl-PL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pl-PL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pl-PL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pl-PL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oldEntity</a:t>
            </a:r>
            <a:r>
              <a:rPr lang="pl-PL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State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!=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EntityState</a:t>
            </a:r>
            <a:r>
              <a:rPr lang="pl-PL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Detached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l-PL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  </a:t>
            </a:r>
            <a:r>
              <a:rPr lang="pl-PL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l-PL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oldEntity</a:t>
            </a:r>
            <a:r>
              <a:rPr lang="pl-PL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Entity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pl-PL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pl-PL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pl-PL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oldEntity</a:t>
            </a:r>
            <a:r>
              <a:rPr lang="pl-PL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l-PL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State</a:t>
            </a:r>
            <a:r>
              <a:rPr lang="pl-PL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EntityState</a:t>
            </a:r>
            <a:r>
              <a:rPr lang="pl-PL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Modified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pl-PL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pl-PL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pl-PL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SaveChanges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pl-PL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pl-PL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pl-PL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pl-PL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DbSet</a:t>
            </a:r>
            <a:r>
              <a:rPr lang="pl-PL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Attach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entity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pl-PL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l-PL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    }</a:t>
            </a:r>
            <a:endParaRPr lang="pl-PL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l-PL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pl-PL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(...)</a:t>
            </a:r>
            <a:endParaRPr lang="pl-PL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182019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czyli </a:t>
            </a:r>
            <a:r>
              <a:rPr lang="pl-PL" dirty="0"/>
              <a:t>parę </a:t>
            </a:r>
            <a:r>
              <a:rPr lang="pl-PL" dirty="0" smtClean="0"/>
              <a:t>słów </a:t>
            </a:r>
            <a:r>
              <a:rPr lang="pl-PL" dirty="0"/>
              <a:t>o dyskomforcie w </a:t>
            </a:r>
            <a:r>
              <a:rPr lang="pl-PL" dirty="0" smtClean="0"/>
              <a:t>programowaniu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3" name="TextBox 2"/>
          <p:cNvSpPr txBox="1"/>
          <p:nvPr/>
        </p:nvSpPr>
        <p:spPr>
          <a:xfrm>
            <a:off x="326605" y="2921000"/>
            <a:ext cx="1167980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400" dirty="0" smtClean="0"/>
              <a:t>A co gdy przy dodaniu ma się dodać od razu jego konto?</a:t>
            </a:r>
          </a:p>
          <a:p>
            <a:pPr algn="ctr"/>
            <a:endParaRPr lang="pl-PL" sz="2400" dirty="0"/>
          </a:p>
          <a:p>
            <a:pPr algn="ctr"/>
            <a:r>
              <a:rPr lang="pl-PL" sz="2400" dirty="0" smtClean="0"/>
              <a:t>A co gdy w ramach promocji ma pójść od razu 50zł przelewu na jego konto?</a:t>
            </a:r>
          </a:p>
          <a:p>
            <a:pPr algn="ctr"/>
            <a:endParaRPr lang="pl-PL" sz="2400" dirty="0"/>
          </a:p>
          <a:p>
            <a:pPr algn="ctr"/>
            <a:r>
              <a:rPr lang="pl-PL" sz="2400" dirty="0" smtClean="0"/>
              <a:t>A co gdy jeszcze ma pójść mail do niego z informacją aktywującą?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289483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czyli </a:t>
            </a:r>
            <a:r>
              <a:rPr lang="pl-PL" dirty="0"/>
              <a:t>parę </a:t>
            </a:r>
            <a:r>
              <a:rPr lang="pl-PL" dirty="0" smtClean="0"/>
              <a:t>słów </a:t>
            </a:r>
            <a:r>
              <a:rPr lang="pl-PL" dirty="0"/>
              <a:t>o dyskomforcie w </a:t>
            </a:r>
            <a:r>
              <a:rPr lang="pl-PL" dirty="0" smtClean="0"/>
              <a:t>programowaniu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3" name="TextBox 2"/>
          <p:cNvSpPr txBox="1"/>
          <p:nvPr/>
        </p:nvSpPr>
        <p:spPr>
          <a:xfrm>
            <a:off x="1800637" y="2413000"/>
            <a:ext cx="8884162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800" b="1" dirty="0" smtClean="0"/>
              <a:t>Typowe reakcje:</a:t>
            </a:r>
          </a:p>
          <a:p>
            <a:pPr algn="ctr"/>
            <a:endParaRPr lang="pl-PL" sz="2400" dirty="0"/>
          </a:p>
          <a:p>
            <a:pPr algn="ctr"/>
            <a:r>
              <a:rPr lang="pl-PL" sz="2400" dirty="0" smtClean="0"/>
              <a:t>Co ten klient znowu wymyślił?</a:t>
            </a:r>
            <a:endParaRPr lang="pl-PL" sz="2400" dirty="0"/>
          </a:p>
          <a:p>
            <a:pPr algn="ctr"/>
            <a:endParaRPr lang="pl-PL" sz="2400" dirty="0" smtClean="0"/>
          </a:p>
          <a:p>
            <a:pPr algn="ctr"/>
            <a:r>
              <a:rPr lang="pl-PL" sz="2400" dirty="0" smtClean="0"/>
              <a:t>Gdzie ja to upchnę?</a:t>
            </a:r>
          </a:p>
          <a:p>
            <a:pPr algn="ctr"/>
            <a:endParaRPr lang="pl-PL" sz="2400" dirty="0" smtClean="0"/>
          </a:p>
          <a:p>
            <a:pPr algn="ctr"/>
            <a:r>
              <a:rPr lang="pl-PL" sz="2400" dirty="0" smtClean="0"/>
              <a:t>Czemu on nie rozumie, że w tej architekturze się to nie da?</a:t>
            </a:r>
          </a:p>
          <a:p>
            <a:pPr algn="ctr"/>
            <a:endParaRPr lang="pl-PL" sz="2400" dirty="0"/>
          </a:p>
          <a:p>
            <a:pPr algn="ctr"/>
            <a:r>
              <a:rPr lang="pl-PL" sz="2400" dirty="0" smtClean="0"/>
              <a:t>Przecież kod będzie brzydko wyglądał…</a:t>
            </a:r>
          </a:p>
        </p:txBody>
      </p:sp>
    </p:spTree>
    <p:extLst>
      <p:ext uri="{BB962C8B-B14F-4D97-AF65-F5344CB8AC3E}">
        <p14:creationId xmlns:p14="http://schemas.microsoft.com/office/powerpoint/2010/main" val="1120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czyli </a:t>
            </a:r>
            <a:r>
              <a:rPr lang="pl-PL" dirty="0"/>
              <a:t>parę </a:t>
            </a:r>
            <a:r>
              <a:rPr lang="pl-PL" dirty="0" smtClean="0"/>
              <a:t>słów </a:t>
            </a:r>
            <a:r>
              <a:rPr lang="pl-PL" dirty="0"/>
              <a:t>o dyskomforcie w </a:t>
            </a:r>
            <a:r>
              <a:rPr lang="pl-PL" dirty="0" smtClean="0"/>
              <a:t>programowaniu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276" y="3519558"/>
            <a:ext cx="6809348" cy="245556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100" y="2460078"/>
            <a:ext cx="7112000" cy="24543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2417" y="3826963"/>
            <a:ext cx="1019317" cy="10193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2541" y="2763218"/>
            <a:ext cx="1019317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53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czyli </a:t>
            </a:r>
            <a:r>
              <a:rPr lang="pl-PL" dirty="0"/>
              <a:t>parę </a:t>
            </a:r>
            <a:r>
              <a:rPr lang="pl-PL" dirty="0" smtClean="0"/>
              <a:t>słów </a:t>
            </a:r>
            <a:r>
              <a:rPr lang="pl-PL" dirty="0"/>
              <a:t>o dyskomforcie w </a:t>
            </a:r>
            <a:r>
              <a:rPr lang="pl-PL" dirty="0" smtClean="0"/>
              <a:t>programowaniu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276" y="3519558"/>
            <a:ext cx="6809348" cy="245556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100" y="2460078"/>
            <a:ext cx="7112000" cy="24543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2417" y="3826963"/>
            <a:ext cx="1019317" cy="10193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2541" y="2763218"/>
            <a:ext cx="1019317" cy="10193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100" y="4217601"/>
            <a:ext cx="7112000" cy="24543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2541" y="4520741"/>
            <a:ext cx="1019317" cy="101931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300" y="2424297"/>
            <a:ext cx="7112000" cy="24543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0741" y="2727437"/>
            <a:ext cx="1019317" cy="101931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4518" y="4312875"/>
            <a:ext cx="7112000" cy="245436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3959" y="4616015"/>
            <a:ext cx="1019317" cy="101931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89" y="1938385"/>
            <a:ext cx="7112000" cy="245436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530" y="2241525"/>
            <a:ext cx="1019317" cy="101931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31" y="4457705"/>
            <a:ext cx="7112000" cy="245436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272" y="4760845"/>
            <a:ext cx="1019317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69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br>
              <a:rPr lang="pl-PL" dirty="0"/>
            </a:br>
            <a:r>
              <a:rPr lang="pl-PL" dirty="0"/>
              <a:t>czyli parę słów o dyskomforcie w programowaniu</a:t>
            </a:r>
            <a:br>
              <a:rPr lang="pl-PL" dirty="0"/>
            </a:b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136900"/>
            <a:ext cx="10820400" cy="30817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4000" dirty="0" smtClean="0"/>
              <a:t>Jak inni sobie układaniem</a:t>
            </a:r>
          </a:p>
          <a:p>
            <a:pPr marL="0" indent="0" algn="ctr">
              <a:buNone/>
            </a:pPr>
            <a:r>
              <a:rPr lang="pl-PL" sz="4000" dirty="0" smtClean="0"/>
              <a:t>tych klocków?</a:t>
            </a:r>
            <a:endParaRPr lang="pl-PL" sz="4000" dirty="0"/>
          </a:p>
        </p:txBody>
      </p:sp>
    </p:spTree>
    <p:extLst>
      <p:ext uri="{BB962C8B-B14F-4D97-AF65-F5344CB8AC3E}">
        <p14:creationId xmlns:p14="http://schemas.microsoft.com/office/powerpoint/2010/main" val="338393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br>
              <a:rPr lang="pl-PL" dirty="0"/>
            </a:br>
            <a:r>
              <a:rPr lang="pl-PL" dirty="0"/>
              <a:t>czyli parę słów o dyskomforcie w programowaniu</a:t>
            </a:r>
            <a:br>
              <a:rPr lang="pl-PL" dirty="0"/>
            </a:br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Amazon ma drony</a:t>
            </a:r>
            <a:endParaRPr lang="pl-PL" dirty="0"/>
          </a:p>
        </p:txBody>
      </p:sp>
      <p:pic>
        <p:nvPicPr>
          <p:cNvPr id="2050" name="Picture 2" descr="http://www.supplychain247.com/images/article/walmart_testing_warehouses_drones_wide_im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487" y="3059851"/>
            <a:ext cx="5661025" cy="3538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03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 mnie	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98346"/>
            <a:ext cx="10820400" cy="43092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             </a:t>
            </a:r>
            <a:r>
              <a:rPr lang="pl-PL" dirty="0" err="1" smtClean="0">
                <a:hlinkClick r:id="rId2"/>
              </a:rPr>
              <a:t>oskar_at_net</a:t>
            </a: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             </a:t>
            </a:r>
            <a:r>
              <a:rPr lang="pl-PL" dirty="0" smtClean="0">
                <a:hlinkClick r:id="rId3"/>
              </a:rPr>
              <a:t>oskar-dudycz.pl</a:t>
            </a: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             </a:t>
            </a:r>
            <a:r>
              <a:rPr lang="pl-PL" dirty="0" smtClean="0">
                <a:hlinkClick r:id="rId4"/>
              </a:rPr>
              <a:t>linkedin.com/in/</a:t>
            </a:r>
            <a:r>
              <a:rPr lang="pl-PL" dirty="0" err="1" smtClean="0">
                <a:hlinkClick r:id="rId4"/>
              </a:rPr>
              <a:t>oskardudycz</a:t>
            </a: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             </a:t>
            </a:r>
            <a:r>
              <a:rPr lang="pl-PL" dirty="0" smtClean="0">
                <a:hlinkClick r:id="rId5"/>
              </a:rPr>
              <a:t>github.com/</a:t>
            </a:r>
            <a:r>
              <a:rPr lang="pl-PL" dirty="0" err="1" smtClean="0">
                <a:hlinkClick r:id="rId5"/>
              </a:rPr>
              <a:t>oskardudycz</a:t>
            </a:r>
            <a:endParaRPr lang="pl-PL" dirty="0" smtClean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364" y="1761184"/>
            <a:ext cx="731132" cy="7311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71" y="2818833"/>
            <a:ext cx="998918" cy="9989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52" y="4275790"/>
            <a:ext cx="751754" cy="7517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63" y="5485583"/>
            <a:ext cx="1229932" cy="102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03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br>
              <a:rPr lang="pl-PL" dirty="0"/>
            </a:br>
            <a:r>
              <a:rPr lang="pl-PL" dirty="0"/>
              <a:t>czyli parę słów o dyskomforcie w programowaniu</a:t>
            </a:r>
            <a:br>
              <a:rPr lang="pl-PL" dirty="0"/>
            </a:br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Inni mają gorzej</a:t>
            </a:r>
            <a:endParaRPr lang="pl-P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187" y="2783335"/>
            <a:ext cx="3825731" cy="343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03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br>
              <a:rPr lang="pl-PL" dirty="0"/>
            </a:br>
            <a:r>
              <a:rPr lang="pl-PL" dirty="0"/>
              <a:t>czyli parę słów o dyskomforcie w programowaniu</a:t>
            </a:r>
            <a:br>
              <a:rPr lang="pl-PL" dirty="0"/>
            </a:b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l-PL" sz="4000" b="1" dirty="0" smtClean="0"/>
              <a:t>Przesadzam?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 smtClean="0"/>
              <a:t>Dodajmy do tego:</a:t>
            </a:r>
          </a:p>
          <a:p>
            <a:pPr>
              <a:buFontTx/>
              <a:buChar char="-"/>
            </a:pPr>
            <a:r>
              <a:rPr lang="pl-PL" dirty="0" smtClean="0"/>
              <a:t>Skomplikowaną zależności relacji (relacje wiele do wielu)</a:t>
            </a:r>
          </a:p>
          <a:p>
            <a:pPr>
              <a:buFontTx/>
              <a:buChar char="-"/>
            </a:pPr>
            <a:r>
              <a:rPr lang="pl-PL" dirty="0" smtClean="0"/>
              <a:t>Współgranie modelu odczytu z zapisem</a:t>
            </a:r>
          </a:p>
          <a:p>
            <a:pPr>
              <a:buFontTx/>
              <a:buChar char="-"/>
            </a:pPr>
            <a:r>
              <a:rPr lang="pl-PL" dirty="0" smtClean="0"/>
              <a:t>Migracje schematu bazy oraz samych danych</a:t>
            </a:r>
          </a:p>
          <a:p>
            <a:pPr>
              <a:buFontTx/>
              <a:buChar char="-"/>
            </a:pPr>
            <a:r>
              <a:rPr lang="pl-PL" dirty="0" smtClean="0"/>
              <a:t>Problemy z wydajnością gdy używamy tego samego wielkiego modelu danych</a:t>
            </a:r>
          </a:p>
          <a:p>
            <a:pPr>
              <a:buFontTx/>
              <a:buChar char="-"/>
            </a:pPr>
            <a:endParaRPr lang="pl-PL" dirty="0"/>
          </a:p>
          <a:p>
            <a:pPr>
              <a:buFontTx/>
              <a:buChar char="-"/>
            </a:pP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76739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Czemu CQRS to krok wstecz i dwa do przodu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l-PL" sz="4000" b="1" dirty="0" smtClean="0"/>
          </a:p>
          <a:p>
            <a:pPr marL="0" indent="0">
              <a:buNone/>
            </a:pPr>
            <a:r>
              <a:rPr lang="pl-PL" sz="4000" b="1" dirty="0" err="1" smtClean="0"/>
              <a:t>C</a:t>
            </a:r>
            <a:r>
              <a:rPr lang="pl-PL" sz="4000" dirty="0" err="1" smtClean="0"/>
              <a:t>ommand</a:t>
            </a:r>
            <a:endParaRPr lang="pl-PL" sz="4000" dirty="0" smtClean="0"/>
          </a:p>
          <a:p>
            <a:pPr marL="0" indent="0">
              <a:buNone/>
            </a:pPr>
            <a:r>
              <a:rPr lang="pl-PL" sz="4000" b="1" dirty="0" smtClean="0"/>
              <a:t>Q</a:t>
            </a:r>
            <a:r>
              <a:rPr lang="pl-PL" sz="4000" dirty="0" smtClean="0"/>
              <a:t>uery</a:t>
            </a:r>
          </a:p>
          <a:p>
            <a:pPr marL="0" indent="0">
              <a:buNone/>
            </a:pPr>
            <a:r>
              <a:rPr lang="pl-PL" sz="4000" b="1" dirty="0" err="1" smtClean="0"/>
              <a:t>R</a:t>
            </a:r>
            <a:r>
              <a:rPr lang="pl-PL" sz="4000" dirty="0" err="1" smtClean="0"/>
              <a:t>esponsibility</a:t>
            </a:r>
            <a:endParaRPr lang="pl-PL" sz="4000" dirty="0" smtClean="0"/>
          </a:p>
          <a:p>
            <a:pPr marL="0" indent="0">
              <a:buNone/>
            </a:pPr>
            <a:r>
              <a:rPr lang="pl-PL" sz="4000" b="1" dirty="0" err="1" smtClean="0"/>
              <a:t>S</a:t>
            </a:r>
            <a:r>
              <a:rPr lang="pl-PL" sz="4000" dirty="0" err="1" smtClean="0"/>
              <a:t>egregation</a:t>
            </a:r>
            <a:endParaRPr lang="pl-PL" sz="4000" dirty="0" smtClean="0"/>
          </a:p>
        </p:txBody>
      </p:sp>
    </p:spTree>
    <p:extLst>
      <p:ext uri="{BB962C8B-B14F-4D97-AF65-F5344CB8AC3E}">
        <p14:creationId xmlns:p14="http://schemas.microsoft.com/office/powerpoint/2010/main" val="177095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Czemu CQRS to krok wstecz i dwa do przodu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08585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pl-PL" dirty="0" smtClean="0"/>
              <a:t>CRUDY na pudy, czyli parę słów o dyskomforcie w programowaniu.</a:t>
            </a:r>
          </a:p>
          <a:p>
            <a:pPr marL="457200" indent="-457200">
              <a:buAutoNum type="arabicPeriod"/>
            </a:pPr>
            <a:r>
              <a:rPr lang="pl-PL" dirty="0" smtClean="0"/>
              <a:t>Czemu CQRS to krok wstecz i dwa do przodu.</a:t>
            </a:r>
          </a:p>
          <a:p>
            <a:pPr marL="457200" indent="-457200">
              <a:buAutoNum type="arabicPeriod"/>
            </a:pPr>
            <a:r>
              <a:rPr lang="pl-PL" dirty="0" err="1" smtClean="0"/>
              <a:t>Domain</a:t>
            </a:r>
            <a:r>
              <a:rPr lang="pl-PL" dirty="0" smtClean="0"/>
              <a:t> </a:t>
            </a:r>
            <a:r>
              <a:rPr lang="pl-PL" dirty="0" err="1" smtClean="0"/>
              <a:t>Driven</a:t>
            </a:r>
            <a:r>
              <a:rPr lang="pl-PL" dirty="0" smtClean="0"/>
              <a:t> Development na ratunek.</a:t>
            </a:r>
          </a:p>
          <a:p>
            <a:pPr marL="457200" indent="-457200">
              <a:buAutoNum type="arabicPeriod"/>
            </a:pPr>
            <a:r>
              <a:rPr lang="pl-PL" dirty="0" smtClean="0"/>
              <a:t>Magia event </a:t>
            </a:r>
            <a:r>
              <a:rPr lang="pl-PL" dirty="0" err="1" smtClean="0"/>
              <a:t>sourcingu</a:t>
            </a:r>
            <a:r>
              <a:rPr lang="pl-PL" dirty="0" smtClean="0"/>
              <a:t>.</a:t>
            </a:r>
          </a:p>
          <a:p>
            <a:pPr marL="457200" indent="-457200">
              <a:buAutoNum type="arabicPeriod"/>
            </a:pPr>
            <a:r>
              <a:rPr lang="pl-PL" dirty="0" err="1" smtClean="0"/>
              <a:t>dotNet</a:t>
            </a:r>
            <a:r>
              <a:rPr lang="pl-PL" dirty="0" smtClean="0"/>
              <a:t> </a:t>
            </a:r>
            <a:r>
              <a:rPr lang="pl-PL" dirty="0" err="1" smtClean="0"/>
              <a:t>Core</a:t>
            </a:r>
            <a:r>
              <a:rPr lang="pl-PL" dirty="0" smtClean="0"/>
              <a:t> nie taki straszny</a:t>
            </a:r>
          </a:p>
          <a:p>
            <a:pPr marL="457200" indent="-457200">
              <a:buAutoNum type="arabicPeriod"/>
            </a:pPr>
            <a:r>
              <a:rPr lang="pl-PL" dirty="0" smtClean="0"/>
              <a:t>Marten + </a:t>
            </a:r>
            <a:r>
              <a:rPr lang="pl-PL" dirty="0" err="1" smtClean="0"/>
              <a:t>MediatR</a:t>
            </a:r>
            <a:r>
              <a:rPr lang="pl-PL" dirty="0" smtClean="0"/>
              <a:t> = Teoria w praktyce</a:t>
            </a:r>
          </a:p>
          <a:p>
            <a:pPr marL="457200" indent="-457200">
              <a:buAutoNum type="arabicPeriod"/>
            </a:pPr>
            <a:r>
              <a:rPr lang="pl-PL" dirty="0" smtClean="0"/>
              <a:t>Podsumowanie</a:t>
            </a:r>
          </a:p>
          <a:p>
            <a:pPr marL="457200" indent="-457200">
              <a:buAutoNum type="arabicPeriod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9209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czyli </a:t>
            </a:r>
            <a:r>
              <a:rPr lang="pl-PL" dirty="0"/>
              <a:t>parę </a:t>
            </a:r>
            <a:r>
              <a:rPr lang="pl-PL" dirty="0" smtClean="0"/>
              <a:t>słów </a:t>
            </a:r>
            <a:r>
              <a:rPr lang="pl-PL" dirty="0"/>
              <a:t>o dyskomforcie w </a:t>
            </a:r>
            <a:r>
              <a:rPr lang="pl-PL" dirty="0" smtClean="0"/>
              <a:t>programowaniu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8" y="1366464"/>
            <a:ext cx="11230003" cy="4991206"/>
          </a:xfrm>
        </p:spPr>
        <p:txBody>
          <a:bodyPr/>
          <a:lstStyle/>
          <a:p>
            <a:pPr marL="0" indent="0">
              <a:buNone/>
            </a:pPr>
            <a:endParaRPr lang="pl-PL" dirty="0"/>
          </a:p>
        </p:txBody>
      </p:sp>
      <p:sp>
        <p:nvSpPr>
          <p:cNvPr id="5" name="Cloud Callout 4"/>
          <p:cNvSpPr/>
          <p:nvPr/>
        </p:nvSpPr>
        <p:spPr>
          <a:xfrm>
            <a:off x="2801854" y="3121371"/>
            <a:ext cx="1994080" cy="133603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Controller</a:t>
            </a:r>
            <a:endParaRPr lang="pl-PL" dirty="0"/>
          </a:p>
        </p:txBody>
      </p:sp>
      <p:sp>
        <p:nvSpPr>
          <p:cNvPr id="6" name="Smiley Face 5"/>
          <p:cNvSpPr/>
          <p:nvPr/>
        </p:nvSpPr>
        <p:spPr>
          <a:xfrm>
            <a:off x="685800" y="3292222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Cube 6"/>
          <p:cNvSpPr/>
          <p:nvPr/>
        </p:nvSpPr>
        <p:spPr>
          <a:xfrm>
            <a:off x="6036264" y="3121371"/>
            <a:ext cx="1409263" cy="14092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Service</a:t>
            </a:r>
          </a:p>
          <a:p>
            <a:pPr algn="ctr"/>
            <a:endParaRPr lang="pl-PL" dirty="0"/>
          </a:p>
        </p:txBody>
      </p:sp>
      <p:sp>
        <p:nvSpPr>
          <p:cNvPr id="8" name="Can 7"/>
          <p:cNvSpPr/>
          <p:nvPr/>
        </p:nvSpPr>
        <p:spPr>
          <a:xfrm>
            <a:off x="9222347" y="3241253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DB</a:t>
            </a:r>
          </a:p>
        </p:txBody>
      </p:sp>
      <p:sp>
        <p:nvSpPr>
          <p:cNvPr id="9" name="Right Arrow 8"/>
          <p:cNvSpPr/>
          <p:nvPr/>
        </p:nvSpPr>
        <p:spPr>
          <a:xfrm>
            <a:off x="1823446" y="353752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Right Arrow 9"/>
          <p:cNvSpPr/>
          <p:nvPr/>
        </p:nvSpPr>
        <p:spPr>
          <a:xfrm>
            <a:off x="4823301" y="350710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Right Arrow 10"/>
          <p:cNvSpPr/>
          <p:nvPr/>
        </p:nvSpPr>
        <p:spPr>
          <a:xfrm>
            <a:off x="7844733" y="350710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002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czyli </a:t>
            </a:r>
            <a:r>
              <a:rPr lang="pl-PL" dirty="0"/>
              <a:t>parę </a:t>
            </a:r>
            <a:r>
              <a:rPr lang="pl-PL" dirty="0" smtClean="0"/>
              <a:t>słów </a:t>
            </a:r>
            <a:r>
              <a:rPr lang="pl-PL" dirty="0"/>
              <a:t>o dyskomforcie w </a:t>
            </a:r>
            <a:r>
              <a:rPr lang="pl-PL" dirty="0" smtClean="0"/>
              <a:t>programowaniu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8" y="1366464"/>
            <a:ext cx="11230003" cy="4991206"/>
          </a:xfrm>
        </p:spPr>
        <p:txBody>
          <a:bodyPr/>
          <a:lstStyle/>
          <a:p>
            <a:pPr marL="0" indent="0">
              <a:buNone/>
            </a:pPr>
            <a:endParaRPr lang="pl-PL" dirty="0"/>
          </a:p>
        </p:txBody>
      </p:sp>
      <p:sp>
        <p:nvSpPr>
          <p:cNvPr id="5" name="Cloud Callout 4"/>
          <p:cNvSpPr/>
          <p:nvPr/>
        </p:nvSpPr>
        <p:spPr>
          <a:xfrm>
            <a:off x="2801854" y="3121371"/>
            <a:ext cx="1994080" cy="133603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Controller</a:t>
            </a:r>
            <a:endParaRPr lang="pl-PL" dirty="0"/>
          </a:p>
        </p:txBody>
      </p:sp>
      <p:sp>
        <p:nvSpPr>
          <p:cNvPr id="6" name="Smiley Face 5"/>
          <p:cNvSpPr/>
          <p:nvPr/>
        </p:nvSpPr>
        <p:spPr>
          <a:xfrm>
            <a:off x="685800" y="3292222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Cube 6"/>
          <p:cNvSpPr/>
          <p:nvPr/>
        </p:nvSpPr>
        <p:spPr>
          <a:xfrm>
            <a:off x="6036264" y="3121371"/>
            <a:ext cx="1409263" cy="14092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Service</a:t>
            </a:r>
          </a:p>
          <a:p>
            <a:pPr algn="ctr"/>
            <a:endParaRPr lang="pl-PL" dirty="0"/>
          </a:p>
        </p:txBody>
      </p:sp>
      <p:sp>
        <p:nvSpPr>
          <p:cNvPr id="8" name="Can 7"/>
          <p:cNvSpPr/>
          <p:nvPr/>
        </p:nvSpPr>
        <p:spPr>
          <a:xfrm>
            <a:off x="9222347" y="3241253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DB</a:t>
            </a:r>
          </a:p>
        </p:txBody>
      </p:sp>
      <p:sp>
        <p:nvSpPr>
          <p:cNvPr id="9" name="Right Arrow 8"/>
          <p:cNvSpPr/>
          <p:nvPr/>
        </p:nvSpPr>
        <p:spPr>
          <a:xfrm>
            <a:off x="1823446" y="353752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Right Arrow 9"/>
          <p:cNvSpPr/>
          <p:nvPr/>
        </p:nvSpPr>
        <p:spPr>
          <a:xfrm>
            <a:off x="4823301" y="350710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Right Arrow 10"/>
          <p:cNvSpPr/>
          <p:nvPr/>
        </p:nvSpPr>
        <p:spPr>
          <a:xfrm>
            <a:off x="7844733" y="350710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Cube 11"/>
          <p:cNvSpPr/>
          <p:nvPr/>
        </p:nvSpPr>
        <p:spPr>
          <a:xfrm>
            <a:off x="5292956" y="4304336"/>
            <a:ext cx="1409263" cy="1409263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err="1" smtClean="0"/>
              <a:t>Repository</a:t>
            </a:r>
            <a:endParaRPr lang="pl-PL" sz="1200" dirty="0" smtClean="0"/>
          </a:p>
          <a:p>
            <a:pPr algn="ctr"/>
            <a:endParaRPr lang="pl-PL" sz="1200" dirty="0"/>
          </a:p>
        </p:txBody>
      </p:sp>
      <p:sp>
        <p:nvSpPr>
          <p:cNvPr id="14" name="Cube 13"/>
          <p:cNvSpPr/>
          <p:nvPr/>
        </p:nvSpPr>
        <p:spPr>
          <a:xfrm>
            <a:off x="6587013" y="4304335"/>
            <a:ext cx="1409263" cy="1409263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/>
              <a:t>ORM</a:t>
            </a:r>
          </a:p>
          <a:p>
            <a:pPr algn="ctr"/>
            <a:endParaRPr lang="pl-PL" sz="1200" dirty="0"/>
          </a:p>
        </p:txBody>
      </p:sp>
    </p:spTree>
    <p:extLst>
      <p:ext uri="{BB962C8B-B14F-4D97-AF65-F5344CB8AC3E}">
        <p14:creationId xmlns:p14="http://schemas.microsoft.com/office/powerpoint/2010/main" val="199962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czyli </a:t>
            </a:r>
            <a:r>
              <a:rPr lang="pl-PL" dirty="0"/>
              <a:t>parę </a:t>
            </a:r>
            <a:r>
              <a:rPr lang="pl-PL" dirty="0" smtClean="0"/>
              <a:t>słów </a:t>
            </a:r>
            <a:r>
              <a:rPr lang="pl-PL" dirty="0"/>
              <a:t>o dyskomforcie w </a:t>
            </a:r>
            <a:r>
              <a:rPr lang="pl-PL" dirty="0" smtClean="0"/>
              <a:t>programowaniu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5" name="Cloud Callout 4"/>
          <p:cNvSpPr/>
          <p:nvPr/>
        </p:nvSpPr>
        <p:spPr>
          <a:xfrm>
            <a:off x="2801854" y="3121371"/>
            <a:ext cx="1994080" cy="133603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Controller</a:t>
            </a:r>
            <a:endParaRPr lang="pl-PL" dirty="0"/>
          </a:p>
        </p:txBody>
      </p:sp>
      <p:sp>
        <p:nvSpPr>
          <p:cNvPr id="6" name="Smiley Face 5"/>
          <p:cNvSpPr/>
          <p:nvPr/>
        </p:nvSpPr>
        <p:spPr>
          <a:xfrm>
            <a:off x="685800" y="3292222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Cube 6"/>
          <p:cNvSpPr/>
          <p:nvPr/>
        </p:nvSpPr>
        <p:spPr>
          <a:xfrm>
            <a:off x="6036264" y="3121371"/>
            <a:ext cx="1409263" cy="14092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Service</a:t>
            </a:r>
          </a:p>
          <a:p>
            <a:pPr algn="ctr"/>
            <a:endParaRPr lang="pl-PL" dirty="0"/>
          </a:p>
        </p:txBody>
      </p:sp>
      <p:sp>
        <p:nvSpPr>
          <p:cNvPr id="8" name="Can 7"/>
          <p:cNvSpPr/>
          <p:nvPr/>
        </p:nvSpPr>
        <p:spPr>
          <a:xfrm>
            <a:off x="9222347" y="3241253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DB</a:t>
            </a:r>
          </a:p>
        </p:txBody>
      </p:sp>
      <p:sp>
        <p:nvSpPr>
          <p:cNvPr id="9" name="Right Arrow 8"/>
          <p:cNvSpPr/>
          <p:nvPr/>
        </p:nvSpPr>
        <p:spPr>
          <a:xfrm>
            <a:off x="1823446" y="353752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0" name="Right Arrow 9"/>
          <p:cNvSpPr/>
          <p:nvPr/>
        </p:nvSpPr>
        <p:spPr>
          <a:xfrm>
            <a:off x="4823301" y="350710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2" name="Cube 11"/>
          <p:cNvSpPr/>
          <p:nvPr/>
        </p:nvSpPr>
        <p:spPr>
          <a:xfrm>
            <a:off x="5292956" y="4304336"/>
            <a:ext cx="1409263" cy="14092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err="1" smtClean="0"/>
              <a:t>Repository</a:t>
            </a:r>
            <a:endParaRPr lang="pl-PL" sz="1200" dirty="0" smtClean="0"/>
          </a:p>
          <a:p>
            <a:pPr algn="ctr"/>
            <a:endParaRPr lang="pl-PL" sz="1200" dirty="0"/>
          </a:p>
        </p:txBody>
      </p:sp>
      <p:sp>
        <p:nvSpPr>
          <p:cNvPr id="14" name="Cube 13"/>
          <p:cNvSpPr/>
          <p:nvPr/>
        </p:nvSpPr>
        <p:spPr>
          <a:xfrm>
            <a:off x="6587013" y="4304335"/>
            <a:ext cx="1409263" cy="14092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/>
              <a:t>ORM</a:t>
            </a:r>
          </a:p>
          <a:p>
            <a:pPr algn="ctr"/>
            <a:endParaRPr lang="pl-PL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895600" y="2626870"/>
            <a:ext cx="179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UserController</a:t>
            </a:r>
            <a:endParaRPr lang="pl-PL" dirty="0"/>
          </a:p>
        </p:txBody>
      </p:sp>
      <p:sp>
        <p:nvSpPr>
          <p:cNvPr id="15" name="TextBox 14"/>
          <p:cNvSpPr txBox="1"/>
          <p:nvPr/>
        </p:nvSpPr>
        <p:spPr>
          <a:xfrm>
            <a:off x="6162687" y="2626870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UserService</a:t>
            </a:r>
            <a:endParaRPr lang="pl-PL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786520" y="581783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UserRepository</a:t>
            </a:r>
            <a:endParaRPr lang="pl-PL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702219" y="5817839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User </a:t>
            </a:r>
            <a:r>
              <a:rPr lang="pl-PL" dirty="0" err="1" smtClean="0"/>
              <a:t>DbSet</a:t>
            </a:r>
            <a:endParaRPr lang="pl-PL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9112675" y="2637540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Users</a:t>
            </a:r>
            <a:r>
              <a:rPr lang="pl-PL" dirty="0" smtClean="0"/>
              <a:t> </a:t>
            </a:r>
            <a:r>
              <a:rPr lang="pl-PL" dirty="0" err="1" smtClean="0"/>
              <a:t>Table</a:t>
            </a:r>
            <a:endParaRPr lang="pl-PL" dirty="0" smtClean="0"/>
          </a:p>
        </p:txBody>
      </p:sp>
      <p:sp>
        <p:nvSpPr>
          <p:cNvPr id="19" name="Down Arrow 18"/>
          <p:cNvSpPr/>
          <p:nvPr/>
        </p:nvSpPr>
        <p:spPr>
          <a:xfrm>
            <a:off x="5918534" y="4060172"/>
            <a:ext cx="419968" cy="78306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Down Arrow 19"/>
          <p:cNvSpPr/>
          <p:nvPr/>
        </p:nvSpPr>
        <p:spPr>
          <a:xfrm rot="16200000">
            <a:off x="6377029" y="5112084"/>
            <a:ext cx="419968" cy="78306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Down Arrow 20"/>
          <p:cNvSpPr/>
          <p:nvPr/>
        </p:nvSpPr>
        <p:spPr>
          <a:xfrm rot="14277274">
            <a:off x="8399327" y="4200824"/>
            <a:ext cx="419968" cy="78306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3504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br>
              <a:rPr lang="pl-PL" dirty="0"/>
            </a:br>
            <a:r>
              <a:rPr lang="pl-PL" dirty="0"/>
              <a:t>czyli parę słów o dyskomforcie w programowaniu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Dodanie Użytkownika:</a:t>
            </a:r>
          </a:p>
          <a:p>
            <a:pPr marL="457200" indent="-457200">
              <a:buAutoNum type="arabicPeriod"/>
            </a:pPr>
            <a:r>
              <a:rPr lang="pl-PL" dirty="0" smtClean="0"/>
              <a:t>Wołamy </a:t>
            </a:r>
            <a:r>
              <a:rPr lang="pl-PL" dirty="0" err="1" smtClean="0"/>
              <a:t>UserController</a:t>
            </a:r>
            <a:r>
              <a:rPr lang="pl-PL" dirty="0" smtClean="0"/>
              <a:t> </a:t>
            </a:r>
            <a:r>
              <a:rPr lang="pl-PL" dirty="0" err="1" smtClean="0"/>
              <a:t>Create</a:t>
            </a:r>
            <a:r>
              <a:rPr lang="pl-PL" dirty="0" smtClean="0"/>
              <a:t>.</a:t>
            </a:r>
          </a:p>
          <a:p>
            <a:pPr marL="457200" indent="-457200">
              <a:buAutoNum type="arabicPeriod"/>
            </a:pPr>
            <a:r>
              <a:rPr lang="pl-PL" dirty="0" err="1" smtClean="0"/>
              <a:t>UserController</a:t>
            </a:r>
            <a:r>
              <a:rPr lang="pl-PL" dirty="0" smtClean="0"/>
              <a:t> wywołuje User Service </a:t>
            </a:r>
            <a:r>
              <a:rPr lang="pl-PL" dirty="0" err="1" smtClean="0"/>
              <a:t>Create</a:t>
            </a:r>
            <a:r>
              <a:rPr lang="pl-PL" dirty="0" smtClean="0"/>
              <a:t>.</a:t>
            </a:r>
          </a:p>
          <a:p>
            <a:pPr marL="457200" indent="-457200">
              <a:buAutoNum type="arabicPeriod"/>
            </a:pPr>
            <a:r>
              <a:rPr lang="pl-PL" dirty="0" err="1" smtClean="0"/>
              <a:t>UserService</a:t>
            </a:r>
            <a:r>
              <a:rPr lang="pl-PL" dirty="0" smtClean="0"/>
              <a:t> wywołuje </a:t>
            </a:r>
            <a:r>
              <a:rPr lang="pl-PL" dirty="0" err="1" smtClean="0"/>
              <a:t>UserRepository</a:t>
            </a:r>
            <a:r>
              <a:rPr lang="pl-PL" dirty="0" smtClean="0"/>
              <a:t> </a:t>
            </a:r>
            <a:r>
              <a:rPr lang="pl-PL" dirty="0" err="1" smtClean="0"/>
              <a:t>Create</a:t>
            </a:r>
            <a:r>
              <a:rPr lang="pl-PL" dirty="0" smtClean="0"/>
              <a:t>.</a:t>
            </a:r>
          </a:p>
          <a:p>
            <a:pPr marL="457200" indent="-457200">
              <a:buAutoNum type="arabicPeriod"/>
            </a:pPr>
            <a:r>
              <a:rPr lang="pl-PL" dirty="0" err="1" smtClean="0"/>
              <a:t>UserRepository</a:t>
            </a:r>
            <a:r>
              <a:rPr lang="pl-PL" dirty="0" smtClean="0"/>
              <a:t> wywołuje </a:t>
            </a:r>
            <a:r>
              <a:rPr lang="pl-PL" dirty="0" err="1" smtClean="0"/>
              <a:t>Add</a:t>
            </a:r>
            <a:r>
              <a:rPr lang="pl-PL" dirty="0" smtClean="0"/>
              <a:t> na </a:t>
            </a:r>
            <a:r>
              <a:rPr lang="pl-PL" dirty="0" err="1" smtClean="0"/>
              <a:t>DbSet</a:t>
            </a:r>
            <a:r>
              <a:rPr lang="pl-PL" dirty="0" smtClean="0"/>
              <a:t>.</a:t>
            </a:r>
          </a:p>
          <a:p>
            <a:pPr marL="457200" indent="-457200">
              <a:buAutoNum type="arabicPeriod"/>
            </a:pPr>
            <a:r>
              <a:rPr lang="pl-PL" dirty="0" err="1" smtClean="0"/>
              <a:t>EntityFramework</a:t>
            </a:r>
            <a:r>
              <a:rPr lang="pl-PL" dirty="0" smtClean="0"/>
              <a:t> zapisuje zmiany w bazie.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3225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br>
              <a:rPr lang="pl-PL" dirty="0"/>
            </a:br>
            <a:r>
              <a:rPr lang="pl-PL" dirty="0"/>
              <a:t>czyli parę słów o dyskomforcie w programowaniu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670" y="2628900"/>
            <a:ext cx="8516470" cy="3556000"/>
          </a:xfrm>
        </p:spPr>
      </p:pic>
    </p:spTree>
    <p:extLst>
      <p:ext uri="{BB962C8B-B14F-4D97-AF65-F5344CB8AC3E}">
        <p14:creationId xmlns:p14="http://schemas.microsoft.com/office/powerpoint/2010/main" val="249383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czyli </a:t>
            </a:r>
            <a:r>
              <a:rPr lang="pl-PL" dirty="0"/>
              <a:t>parę </a:t>
            </a:r>
            <a:r>
              <a:rPr lang="pl-PL" dirty="0" smtClean="0"/>
              <a:t>słów </a:t>
            </a:r>
            <a:r>
              <a:rPr lang="pl-PL" dirty="0"/>
              <a:t>o dyskomforcie w </a:t>
            </a:r>
            <a:r>
              <a:rPr lang="pl-PL" dirty="0" smtClean="0"/>
              <a:t>programowaniu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5" name="Cloud Callout 4"/>
          <p:cNvSpPr/>
          <p:nvPr/>
        </p:nvSpPr>
        <p:spPr>
          <a:xfrm>
            <a:off x="2801854" y="3121371"/>
            <a:ext cx="1994080" cy="133603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Controller</a:t>
            </a:r>
            <a:endParaRPr lang="pl-PL" dirty="0"/>
          </a:p>
        </p:txBody>
      </p:sp>
      <p:sp>
        <p:nvSpPr>
          <p:cNvPr id="6" name="Smiley Face 5"/>
          <p:cNvSpPr/>
          <p:nvPr/>
        </p:nvSpPr>
        <p:spPr>
          <a:xfrm>
            <a:off x="685800" y="3292222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Cube 6"/>
          <p:cNvSpPr/>
          <p:nvPr/>
        </p:nvSpPr>
        <p:spPr>
          <a:xfrm>
            <a:off x="6036264" y="3121371"/>
            <a:ext cx="1409263" cy="14092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Service</a:t>
            </a:r>
          </a:p>
          <a:p>
            <a:pPr algn="ctr"/>
            <a:endParaRPr lang="pl-PL" dirty="0"/>
          </a:p>
        </p:txBody>
      </p:sp>
      <p:sp>
        <p:nvSpPr>
          <p:cNvPr id="8" name="Can 7"/>
          <p:cNvSpPr/>
          <p:nvPr/>
        </p:nvSpPr>
        <p:spPr>
          <a:xfrm>
            <a:off x="9222347" y="3241253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DB</a:t>
            </a:r>
          </a:p>
        </p:txBody>
      </p:sp>
      <p:sp>
        <p:nvSpPr>
          <p:cNvPr id="9" name="Right Arrow 8"/>
          <p:cNvSpPr/>
          <p:nvPr/>
        </p:nvSpPr>
        <p:spPr>
          <a:xfrm>
            <a:off x="1823446" y="353752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0" name="Right Arrow 9"/>
          <p:cNvSpPr/>
          <p:nvPr/>
        </p:nvSpPr>
        <p:spPr>
          <a:xfrm>
            <a:off x="4823301" y="350710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2" name="Cube 11"/>
          <p:cNvSpPr/>
          <p:nvPr/>
        </p:nvSpPr>
        <p:spPr>
          <a:xfrm>
            <a:off x="5292956" y="4304336"/>
            <a:ext cx="1409263" cy="14092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err="1" smtClean="0"/>
              <a:t>Repository</a:t>
            </a:r>
            <a:endParaRPr lang="pl-PL" sz="1200" dirty="0" smtClean="0"/>
          </a:p>
          <a:p>
            <a:pPr algn="ctr"/>
            <a:endParaRPr lang="pl-PL" sz="1200" dirty="0"/>
          </a:p>
        </p:txBody>
      </p:sp>
      <p:sp>
        <p:nvSpPr>
          <p:cNvPr id="14" name="Cube 13"/>
          <p:cNvSpPr/>
          <p:nvPr/>
        </p:nvSpPr>
        <p:spPr>
          <a:xfrm>
            <a:off x="6587013" y="4304335"/>
            <a:ext cx="1409263" cy="14092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/>
              <a:t>ORM</a:t>
            </a:r>
          </a:p>
          <a:p>
            <a:pPr algn="ctr"/>
            <a:endParaRPr lang="pl-PL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895600" y="2626870"/>
            <a:ext cx="179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UserController</a:t>
            </a:r>
            <a:endParaRPr lang="pl-PL" dirty="0"/>
          </a:p>
        </p:txBody>
      </p:sp>
      <p:sp>
        <p:nvSpPr>
          <p:cNvPr id="15" name="TextBox 14"/>
          <p:cNvSpPr txBox="1"/>
          <p:nvPr/>
        </p:nvSpPr>
        <p:spPr>
          <a:xfrm>
            <a:off x="6162687" y="2626870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UserService</a:t>
            </a:r>
            <a:endParaRPr lang="pl-PL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786520" y="581783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UserRepository</a:t>
            </a:r>
            <a:endParaRPr lang="pl-PL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702219" y="5817839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User </a:t>
            </a:r>
            <a:r>
              <a:rPr lang="pl-PL" dirty="0" err="1" smtClean="0"/>
              <a:t>DbSet</a:t>
            </a:r>
            <a:endParaRPr lang="pl-PL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9112675" y="2637540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Users</a:t>
            </a:r>
            <a:r>
              <a:rPr lang="pl-PL" dirty="0" smtClean="0"/>
              <a:t> </a:t>
            </a:r>
            <a:r>
              <a:rPr lang="pl-PL" dirty="0" err="1" smtClean="0"/>
              <a:t>Table</a:t>
            </a:r>
            <a:endParaRPr lang="pl-PL" dirty="0" smtClean="0"/>
          </a:p>
        </p:txBody>
      </p:sp>
      <p:sp>
        <p:nvSpPr>
          <p:cNvPr id="19" name="Down Arrow 18"/>
          <p:cNvSpPr/>
          <p:nvPr/>
        </p:nvSpPr>
        <p:spPr>
          <a:xfrm>
            <a:off x="5918534" y="4060172"/>
            <a:ext cx="419968" cy="78306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Down Arrow 19"/>
          <p:cNvSpPr/>
          <p:nvPr/>
        </p:nvSpPr>
        <p:spPr>
          <a:xfrm rot="16200000">
            <a:off x="6377029" y="5112084"/>
            <a:ext cx="419968" cy="78306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Down Arrow 20"/>
          <p:cNvSpPr/>
          <p:nvPr/>
        </p:nvSpPr>
        <p:spPr>
          <a:xfrm rot="14277274">
            <a:off x="8399327" y="4200824"/>
            <a:ext cx="419968" cy="78306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Rectangle 2"/>
          <p:cNvSpPr/>
          <p:nvPr/>
        </p:nvSpPr>
        <p:spPr>
          <a:xfrm>
            <a:off x="4532399" y="4252205"/>
            <a:ext cx="1308100" cy="5700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UserDTO</a:t>
            </a:r>
            <a:endParaRPr lang="pl-PL" dirty="0"/>
          </a:p>
        </p:txBody>
      </p:sp>
      <p:sp>
        <p:nvSpPr>
          <p:cNvPr id="22" name="Rectangle 21"/>
          <p:cNvSpPr/>
          <p:nvPr/>
        </p:nvSpPr>
        <p:spPr>
          <a:xfrm>
            <a:off x="7197050" y="5195621"/>
            <a:ext cx="1308100" cy="5700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UserEntity</a:t>
            </a:r>
            <a:endParaRPr lang="pl-PL" dirty="0"/>
          </a:p>
        </p:txBody>
      </p:sp>
      <p:sp>
        <p:nvSpPr>
          <p:cNvPr id="23" name="Rectangle 22"/>
          <p:cNvSpPr/>
          <p:nvPr/>
        </p:nvSpPr>
        <p:spPr>
          <a:xfrm>
            <a:off x="4823301" y="5266399"/>
            <a:ext cx="1308100" cy="57009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Mapping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511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176</TotalTime>
  <Words>394</Words>
  <Application>Microsoft Office PowerPoint</Application>
  <PresentationFormat>Widescreen</PresentationFormat>
  <Paragraphs>142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Century Gothic</vt:lpstr>
      <vt:lpstr>Vapor Trail</vt:lpstr>
      <vt:lpstr>Przygody z EventSourcing i CQRS </vt:lpstr>
      <vt:lpstr>O mnie </vt:lpstr>
      <vt:lpstr>Agenda</vt:lpstr>
      <vt:lpstr>CRUDY na pudy,  czyli parę słów o dyskomforcie w programowaniu </vt:lpstr>
      <vt:lpstr>CRUDY na pudy,  czyli parę słów o dyskomforcie w programowaniu </vt:lpstr>
      <vt:lpstr>CRUDY na pudy,  czyli parę słów o dyskomforcie w programowaniu </vt:lpstr>
      <vt:lpstr>CRUDY na pudy,  czyli parę słów o dyskomforcie w programowaniu</vt:lpstr>
      <vt:lpstr>CRUDY na pudy,  czyli parę słów o dyskomforcie w programowaniu</vt:lpstr>
      <vt:lpstr>CRUDY na pudy,  czyli parę słów o dyskomforcie w programowaniu </vt:lpstr>
      <vt:lpstr>CRUDY na pudy,  czyli parę słów o dyskomforcie w programowaniu </vt:lpstr>
      <vt:lpstr>CRUDY na pudy,  czyli parę słów o dyskomforcie w programowaniu </vt:lpstr>
      <vt:lpstr>CRUDY na pudy,  czyli parę słów o dyskomforcie w programowaniu </vt:lpstr>
      <vt:lpstr>CRUDY na pudy,  czyli parę słów o dyskomforcie w programowaniu </vt:lpstr>
      <vt:lpstr>CRUDY na pudy,  czyli parę słów o dyskomforcie w programowaniu </vt:lpstr>
      <vt:lpstr>CRUDY na pudy,  czyli parę słów o dyskomforcie w programowaniu </vt:lpstr>
      <vt:lpstr>CRUDY na pudy,  czyli parę słów o dyskomforcie w programowaniu </vt:lpstr>
      <vt:lpstr>CRUDY na pudy,  czyli parę słów o dyskomforcie w programowaniu </vt:lpstr>
      <vt:lpstr>CRUDY na pudy,  czyli parę słów o dyskomforcie w programowaniu </vt:lpstr>
      <vt:lpstr>CRUDY na pudy,  czyli parę słów o dyskomforcie w programowaniu </vt:lpstr>
      <vt:lpstr>CRUDY na pudy,  czyli parę słów o dyskomforcie w programowaniu </vt:lpstr>
      <vt:lpstr>CRUDY na pudy,  czyli parę słów o dyskomforcie w programowaniu </vt:lpstr>
      <vt:lpstr>Czemu CQRS to krok wstecz i dwa do przodu</vt:lpstr>
      <vt:lpstr>Czemu CQRS to krok wstecz i dwa do przodu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Przygody z EventSourcing i CQRS</dc:title>
  <dc:creator>Oskar Dudycz</dc:creator>
  <cp:lastModifiedBy>Oskar Dudycz</cp:lastModifiedBy>
  <cp:revision>22</cp:revision>
  <dcterms:created xsi:type="dcterms:W3CDTF">2017-02-20T16:19:43Z</dcterms:created>
  <dcterms:modified xsi:type="dcterms:W3CDTF">2017-02-20T19:16:38Z</dcterms:modified>
</cp:coreProperties>
</file>