
<file path=[Content_Types].xml><?xml version="1.0" encoding="utf-8"?>
<Types xmlns="http://schemas.openxmlformats.org/package/2006/content-types">
  <Default Extension="rels" ContentType="application/vnd.openxmlformats-package.relationships+xml"/>
  <Override PartName="/customXml/itemProps2.xml" ContentType="application/vnd.openxmlformats-officedocument.customXmlProperties+xml"/>
  <Override PartName="/ppt/slideLayouts/slideLayout1.xml" ContentType="application/vnd.openxmlformats-officedocument.presentationml.slideLayout+xml"/>
  <Default Extension="png" ContentType="image/png"/>
  <Default Extension="xml" ContentType="application/xml"/>
  <Override PartName="/ppt/tableStyles.xml" ContentType="application/vnd.openxmlformats-officedocument.presentationml.tableStyles+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customXml/itemProps3.xml" ContentType="application/vnd.openxmlformats-officedocument.customXmlProperties+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customXml/itemProps1.xml" ContentType="application/vnd.openxmlformats-officedocument.customXmlProperties+xml"/>
  <Override PartName="/ppt/viewProps.xml" ContentType="application/vnd.openxmlformats-officedocument.presentationml.viewProps+xml"/>
  <Override PartName="/ppt/slideLayouts/slideLayout9.xml" ContentType="application/vnd.openxmlformats-officedocument.presentationml.slideLayout+xml"/>
  <Override PartName="/ppt/presentation.xml" ContentType="application/vnd.openxmlformats-officedocument.presentationml.presentation.main+xml"/>
  <Override PartName="/ppt/handoutMasters/handoutMaster1.xml" ContentType="application/vnd.openxmlformats-officedocument.presentationml.handoutMaster+xml"/>
  <Override PartName="/ppt/slideLayouts/slideLayout7.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docProps/custom.xml" ContentType="application/vnd.openxmlformats-officedocument.custom-properties+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4"/>
  </p:sldMasterIdLst>
  <p:notesMasterIdLst>
    <p:notesMasterId r:id="rId6"/>
  </p:notesMasterIdLst>
  <p:handoutMasterIdLst>
    <p:handoutMasterId r:id="rId7"/>
  </p:handoutMasterIdLst>
  <p:sldIdLst>
    <p:sldId id="291" r:id="rId5"/>
  </p:sldIdLst>
  <p:sldSz cx="9144000" cy="6858000" type="screen4x3"/>
  <p:notesSz cx="6881813"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p="http://schemas.openxmlformats.org/presentationml/2006/main" xmlns:r="http://schemas.openxmlformats.org/officeDocument/2006/relationships" xmlns:a="http://schemas.openxmlformats.org/drawingml/2006/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p:present/>
    <p:sldAll/>
    <p:penClr>
      <a:prstClr val="red"/>
    </p:penClr>
    <p:extLst>
      <p:ext uri="{EC167BDD-8182-4AB7-AECC-EB403E3ABB37}">
        <p14:laserClr xmlns:p14="http://schemas.microsoft.com/office/powerpoint/2010/main" xmlns:p="http://schemas.openxmlformats.org/presentationml/2006/main" xmlns:r="http://schemas.openxmlformats.org/officeDocument/2006/relationships" xmlns:a="http://schemas.openxmlformats.org/drawingml/2006/main" xmlns="">
          <a:srgbClr val="FF0000"/>
        </p14:laserClr>
      </p:ext>
      <p:ext uri="{2FDB2607-1784-4EEB-B798-7EB5836EED8A}">
        <p14:showMediaCtrls xmlns:p14="http://schemas.microsoft.com/office/powerpoint/2010/main" xmlns:p="http://schemas.openxmlformats.org/presentationml/2006/main" xmlns:r="http://schemas.openxmlformats.org/officeDocument/2006/relationships" xmlns:a="http://schemas.openxmlformats.org/drawingml/2006/main" xmlns="" val="1"/>
      </p:ext>
    </p:extLst>
  </p:showPr>
  <p:clrMru>
    <a:srgbClr val="0000FF"/>
    <a:srgbClr val="FF0000"/>
    <a:srgbClr val="CCCC00"/>
    <a:srgbClr val="AFEFB2"/>
    <a:srgbClr val="292929"/>
    <a:srgbClr val="FF3300"/>
    <a:srgbClr val="FFFF00"/>
    <a:srgbClr val="FF6600"/>
  </p:clrMru>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220"/>
    </p:ext>
    <p:ext uri="{FD5EFAAD-0ECE-453E-9831-46B23BE46B34}">
      <p15:chartTrackingRefBased xmlns:p15="http://schemas.microsoft.com/office/powerpoint/2012/main" xmlns:p="http://schemas.openxmlformats.org/presentationml/2006/main" xmlns:r="http://schemas.openxmlformats.org/officeDocument/2006/relationships" xmlns:a="http://schemas.openxmlformats.org/drawingml/2006/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6001" autoAdjust="0"/>
    <p:restoredTop sz="94660"/>
  </p:normalViewPr>
  <p:slideViewPr>
    <p:cSldViewPr snapToGrid="0">
      <p:cViewPr>
        <p:scale>
          <a:sx n="120" d="100"/>
          <a:sy n="120" d="100"/>
        </p:scale>
        <p:origin x="-1016" y="-88"/>
      </p:cViewPr>
      <p:guideLst>
        <p:guide orient="horz" pos="2160"/>
        <p:guide pos="2880"/>
      </p:guideLst>
    </p:cSldViewPr>
  </p:slideViewPr>
  <p:notesTextViewPr>
    <p:cViewPr>
      <p:scale>
        <a:sx n="100" d="100"/>
        <a:sy n="100" d="100"/>
      </p:scale>
      <p:origin x="0" y="0"/>
    </p:cViewPr>
  </p:notesTextViewPr>
  <p:gridSpacing cx="77716063" cy="77716063"/>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97313" y="0"/>
            <a:ext cx="2982912" cy="465138"/>
          </a:xfrm>
          <a:prstGeom prst="rect">
            <a:avLst/>
          </a:prstGeom>
        </p:spPr>
        <p:txBody>
          <a:bodyPr vert="horz" lIns="91440" tIns="45720" rIns="91440" bIns="45720" rtlCol="0"/>
          <a:lstStyle>
            <a:lvl1pPr algn="r">
              <a:defRPr sz="1200"/>
            </a:lvl1pPr>
          </a:lstStyle>
          <a:p>
            <a:fld id="{C8F0D929-D8BB-432C-BFB3-3C0D47EB7CF1}" type="datetimeFigureOut">
              <a:rPr lang="en-US" smtClean="0"/>
              <a:pPr/>
              <a:t>9/16/15</a:t>
            </a:fld>
            <a:endParaRPr lang="en-US"/>
          </a:p>
        </p:txBody>
      </p:sp>
      <p:sp>
        <p:nvSpPr>
          <p:cNvPr id="4" name="Footer Placeholder 3"/>
          <p:cNvSpPr>
            <a:spLocks noGrp="1"/>
          </p:cNvSpPr>
          <p:nvPr>
            <p:ph type="ftr" sz="quarter" idx="2"/>
          </p:nvPr>
        </p:nvSpPr>
        <p:spPr>
          <a:xfrm>
            <a:off x="0" y="8829675"/>
            <a:ext cx="2982913"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97313" y="8829675"/>
            <a:ext cx="2982912" cy="465138"/>
          </a:xfrm>
          <a:prstGeom prst="rect">
            <a:avLst/>
          </a:prstGeom>
        </p:spPr>
        <p:txBody>
          <a:bodyPr vert="horz" lIns="91440" tIns="45720" rIns="91440" bIns="45720" rtlCol="0" anchor="b"/>
          <a:lstStyle>
            <a:lvl1pPr algn="r">
              <a:defRPr sz="1200"/>
            </a:lvl1pPr>
          </a:lstStyle>
          <a:p>
            <a:fld id="{6C7DA78F-E7A9-4CD9-BF13-0059E15E9C0D}"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6011559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97313" y="0"/>
            <a:ext cx="2982912" cy="466725"/>
          </a:xfrm>
          <a:prstGeom prst="rect">
            <a:avLst/>
          </a:prstGeom>
        </p:spPr>
        <p:txBody>
          <a:bodyPr vert="horz" lIns="91440" tIns="45720" rIns="91440" bIns="45720" rtlCol="0"/>
          <a:lstStyle>
            <a:lvl1pPr algn="r">
              <a:defRPr sz="1200"/>
            </a:lvl1pPr>
          </a:lstStyle>
          <a:p>
            <a:fld id="{90E30D5A-CF89-4458-9741-17215D117342}" type="datetimeFigureOut">
              <a:rPr lang="en-US" smtClean="0"/>
              <a:pPr/>
              <a:t>9/16/15</a:t>
            </a:fld>
            <a:endParaRPr lang="en-US"/>
          </a:p>
        </p:txBody>
      </p:sp>
      <p:sp>
        <p:nvSpPr>
          <p:cNvPr id="4" name="Slide Image Placeholder 3"/>
          <p:cNvSpPr>
            <a:spLocks noGrp="1" noRot="1" noChangeAspect="1"/>
          </p:cNvSpPr>
          <p:nvPr>
            <p:ph type="sldImg" idx="2"/>
          </p:nvPr>
        </p:nvSpPr>
        <p:spPr>
          <a:xfrm>
            <a:off x="13509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8975" y="4473575"/>
            <a:ext cx="550545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97313" y="8829675"/>
            <a:ext cx="2982912" cy="466725"/>
          </a:xfrm>
          <a:prstGeom prst="rect">
            <a:avLst/>
          </a:prstGeom>
        </p:spPr>
        <p:txBody>
          <a:bodyPr vert="horz" lIns="91440" tIns="45720" rIns="91440" bIns="45720" rtlCol="0" anchor="b"/>
          <a:lstStyle>
            <a:lvl1pPr algn="r">
              <a:defRPr sz="1200"/>
            </a:lvl1pPr>
          </a:lstStyle>
          <a:p>
            <a:fld id="{AF4AA344-4066-44E3-8D49-13E3819C93C3}"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178069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4AA344-4066-44E3-8D49-13E3819C93C3}" type="slidenum">
              <a:rPr lang="en-US" smtClean="0"/>
              <a:pPr/>
              <a:t>1</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18366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FBC370B0-D907-4BE5-A5E5-FAC4963D9CB6}"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78C2B878-0705-4227-9C64-4CE16CAE7702}"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550B5A6E-388E-40F6-B32F-13373D4A4F48}"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dirty="0"/>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dirty="0"/>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77D529D6-C6A3-479B-901C-A54BBBB7A717}"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endParaRPr lang="en-US" dirty="0"/>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dirty="0"/>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5511F2BC-2ED4-4282-91AB-14D8DB448173}"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00CFF718-C1BF-4C64-BBB2-32BBB0053761}"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B5AA5C13-35B0-4AD5-AD3D-23FECCC9D0FD}"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8A520555-B5BF-45F9-9C7E-F4F8BDD26154}"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3638CFE8-3DCF-4279-B300-A6A45F5AC271}"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CC84D7F2-975F-495D-80AD-6963EB4B1DE8}"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4A12878B-2D30-46A2-B4FA-CCB6E7D2208E}"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CB37635F-58C8-40C4-B118-C16239D36A92}"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4BAD3076-C49E-4787-B569-4C69824BA846}"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B679B8A6-A352-48FD-9AD3-B09059FDC13A}"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59" name="TextBox 83"/>
          <p:cNvSpPr txBox="1">
            <a:spLocks noChangeArrowheads="1"/>
          </p:cNvSpPr>
          <p:nvPr/>
        </p:nvSpPr>
        <p:spPr bwMode="auto">
          <a:xfrm>
            <a:off x="1" y="0"/>
            <a:ext cx="6023428" cy="276999"/>
          </a:xfrm>
          <a:prstGeom prst="rect">
            <a:avLst/>
          </a:prstGeom>
          <a:solidFill>
            <a:schemeClr val="bg1">
              <a:lumMod val="75000"/>
            </a:schemeClr>
          </a:solidFill>
          <a:ln w="9525">
            <a:noFill/>
            <a:miter lim="800000"/>
            <a:headEnd/>
            <a:tailEnd/>
          </a:ln>
        </p:spPr>
        <p:txBody>
          <a:bodyPr wrap="square">
            <a:spAutoFit/>
          </a:bodyPr>
          <a:lstStyle/>
          <a:p>
            <a:r>
              <a:rPr lang="en-US" sz="1200" b="1" u="none" dirty="0" err="1" smtClean="0"/>
              <a:t>Retrans</a:t>
            </a:r>
            <a:r>
              <a:rPr lang="en-US" sz="1200" b="1" u="none" dirty="0" smtClean="0"/>
              <a:t> Training– 17-20NOV15 </a:t>
            </a:r>
            <a:r>
              <a:rPr lang="en-US" sz="1200" b="1" u="none" dirty="0" smtClean="0"/>
              <a:t>- </a:t>
            </a:r>
            <a:r>
              <a:rPr lang="en-US" sz="1200" b="1" u="none" dirty="0" smtClean="0"/>
              <a:t> </a:t>
            </a:r>
            <a:r>
              <a:rPr lang="en-US" sz="1200" b="1" dirty="0" smtClean="0"/>
              <a:t>S6</a:t>
            </a:r>
            <a:r>
              <a:rPr lang="en-US" sz="1200" b="1" u="none" dirty="0" smtClean="0"/>
              <a:t> </a:t>
            </a:r>
            <a:r>
              <a:rPr lang="en-US" sz="1200" b="1" u="none" dirty="0" smtClean="0"/>
              <a:t>Shop</a:t>
            </a:r>
            <a:endParaRPr lang="en-US" sz="1200" b="1" u="none" dirty="0"/>
          </a:p>
        </p:txBody>
      </p:sp>
      <p:sp>
        <p:nvSpPr>
          <p:cNvPr id="47" name="TextBox 83"/>
          <p:cNvSpPr txBox="1">
            <a:spLocks noChangeArrowheads="1"/>
          </p:cNvSpPr>
          <p:nvPr/>
        </p:nvSpPr>
        <p:spPr bwMode="auto">
          <a:xfrm>
            <a:off x="6023429" y="0"/>
            <a:ext cx="3120571" cy="338554"/>
          </a:xfrm>
          <a:prstGeom prst="rect">
            <a:avLst/>
          </a:prstGeom>
          <a:solidFill>
            <a:srgbClr val="FF0000"/>
          </a:solidFill>
          <a:ln w="9525">
            <a:noFill/>
            <a:miter lim="800000"/>
            <a:headEnd/>
            <a:tailEnd/>
          </a:ln>
        </p:spPr>
        <p:txBody>
          <a:bodyPr wrap="square">
            <a:spAutoFit/>
          </a:bodyPr>
          <a:lstStyle/>
          <a:p>
            <a:pPr algn="ctr"/>
            <a:r>
              <a:rPr lang="en-US" sz="1600" b="1" dirty="0" smtClean="0"/>
              <a:t>HHT/4/3d CR</a:t>
            </a:r>
            <a:endParaRPr lang="en-US" sz="1600" b="1" u="none" dirty="0"/>
          </a:p>
        </p:txBody>
      </p:sp>
      <p:sp>
        <p:nvSpPr>
          <p:cNvPr id="51" name="TextBox 50"/>
          <p:cNvSpPr txBox="1"/>
          <p:nvPr/>
        </p:nvSpPr>
        <p:spPr>
          <a:xfrm>
            <a:off x="4918675" y="307778"/>
            <a:ext cx="4229464" cy="745195"/>
          </a:xfrm>
          <a:prstGeom prst="rect">
            <a:avLst/>
          </a:prstGeom>
          <a:solidFill>
            <a:schemeClr val="bg1"/>
          </a:solidFill>
          <a:ln w="31750">
            <a:solidFill>
              <a:schemeClr val="tx1"/>
            </a:solidFill>
          </a:ln>
        </p:spPr>
        <p:txBody>
          <a:bodyPr wrap="square" rtlCol="0">
            <a:noAutofit/>
          </a:bodyPr>
          <a:lstStyle/>
          <a:p>
            <a:r>
              <a:rPr lang="en-US" sz="1000" b="1" u="sng" dirty="0" smtClean="0"/>
              <a:t>SITUATION: </a:t>
            </a:r>
            <a:r>
              <a:rPr lang="en-US" sz="1000" b="1" dirty="0" smtClean="0"/>
              <a:t>On 22 0600 SEP 15 to 23 1400 SEP 15, CBRN Mounted Recon, HHT Troop will move to TA 44 grid 14R GV 0925 5220 to stage and initiate mounted an maneuver training.  This will be the culmination training in the series of Mounted Maneuver training.</a:t>
            </a:r>
            <a:endParaRPr lang="en-US" sz="1000" b="1" u="sng" dirty="0" smtClean="0"/>
          </a:p>
        </p:txBody>
      </p:sp>
      <p:sp>
        <p:nvSpPr>
          <p:cNvPr id="52" name="TextBox 83"/>
          <p:cNvSpPr txBox="1">
            <a:spLocks noChangeArrowheads="1"/>
          </p:cNvSpPr>
          <p:nvPr/>
        </p:nvSpPr>
        <p:spPr bwMode="auto">
          <a:xfrm>
            <a:off x="0" y="6519446"/>
            <a:ext cx="9144000" cy="338554"/>
          </a:xfrm>
          <a:prstGeom prst="rect">
            <a:avLst/>
          </a:prstGeom>
          <a:solidFill>
            <a:srgbClr val="FF0000"/>
          </a:solidFill>
          <a:ln w="9525">
            <a:noFill/>
            <a:miter lim="800000"/>
            <a:headEnd/>
            <a:tailEnd/>
          </a:ln>
        </p:spPr>
        <p:txBody>
          <a:bodyPr wrap="square">
            <a:spAutoFit/>
          </a:bodyPr>
          <a:lstStyle/>
          <a:p>
            <a:pPr algn="ctr"/>
            <a:r>
              <a:rPr lang="en-US" sz="1600" b="1" dirty="0" smtClean="0"/>
              <a:t>HHT TRP, 4/3d CR </a:t>
            </a:r>
            <a:r>
              <a:rPr lang="en-US" sz="1600" b="1" u="none" dirty="0" smtClean="0"/>
              <a:t>TRAINING CONOP</a:t>
            </a:r>
            <a:endParaRPr lang="en-US" sz="1600" b="1" u="none" dirty="0"/>
          </a:p>
        </p:txBody>
      </p:sp>
      <p:sp>
        <p:nvSpPr>
          <p:cNvPr id="70" name="TextBox 69"/>
          <p:cNvSpPr txBox="1"/>
          <p:nvPr/>
        </p:nvSpPr>
        <p:spPr>
          <a:xfrm>
            <a:off x="4918675" y="1052973"/>
            <a:ext cx="4228291" cy="592650"/>
          </a:xfrm>
          <a:prstGeom prst="rect">
            <a:avLst/>
          </a:prstGeom>
          <a:solidFill>
            <a:schemeClr val="bg1"/>
          </a:solidFill>
          <a:ln w="31750">
            <a:solidFill>
              <a:schemeClr val="tx1"/>
            </a:solidFill>
          </a:ln>
        </p:spPr>
        <p:txBody>
          <a:bodyPr wrap="square" rtlCol="0">
            <a:noAutofit/>
          </a:bodyPr>
          <a:lstStyle/>
          <a:p>
            <a:r>
              <a:rPr lang="en-US" sz="1000" b="1" u="sng" dirty="0" smtClean="0"/>
              <a:t>MISSION: </a:t>
            </a:r>
            <a:r>
              <a:rPr lang="en-US" sz="1000" b="1" dirty="0" smtClean="0"/>
              <a:t>CBRN Mounted Recon will conduct mounted maneuver training starting 22 0700 SEP 15 and ending on 23 1400 SEP 15 at Fort Hood TA 44 14R GV 0925 5220 IOT to ensure troopers understand </a:t>
            </a:r>
            <a:endParaRPr lang="en-US" sz="1000" b="1" u="sng" dirty="0" smtClean="0"/>
          </a:p>
          <a:p>
            <a:endParaRPr lang="en-US" sz="1050" b="1" u="sng" dirty="0" smtClean="0"/>
          </a:p>
          <a:p>
            <a:endParaRPr lang="en-US" sz="1050" b="1" u="sng" dirty="0" smtClean="0"/>
          </a:p>
        </p:txBody>
      </p:sp>
      <p:sp>
        <p:nvSpPr>
          <p:cNvPr id="145" name="TextBox 144"/>
          <p:cNvSpPr txBox="1"/>
          <p:nvPr/>
        </p:nvSpPr>
        <p:spPr>
          <a:xfrm>
            <a:off x="4450442" y="5896019"/>
            <a:ext cx="4687555" cy="614490"/>
          </a:xfrm>
          <a:prstGeom prst="rect">
            <a:avLst/>
          </a:prstGeom>
          <a:noFill/>
          <a:ln w="31750">
            <a:solidFill>
              <a:schemeClr val="tx1"/>
            </a:solidFill>
          </a:ln>
        </p:spPr>
        <p:txBody>
          <a:bodyPr wrap="square" rtlCol="0">
            <a:noAutofit/>
          </a:bodyPr>
          <a:lstStyle/>
          <a:p>
            <a:r>
              <a:rPr lang="en-US" sz="1050" b="1" u="sng" dirty="0" smtClean="0"/>
              <a:t>Resources Required:</a:t>
            </a:r>
            <a:r>
              <a:rPr lang="en-US" sz="1050" b="1" dirty="0" smtClean="0"/>
              <a:t>	</a:t>
            </a:r>
          </a:p>
          <a:p>
            <a:r>
              <a:rPr lang="en-US" sz="1050" b="1" u="sng" dirty="0" smtClean="0"/>
              <a:t>MREs:</a:t>
            </a:r>
            <a:r>
              <a:rPr lang="en-US" sz="1050" dirty="0" smtClean="0"/>
              <a:t> x32		</a:t>
            </a:r>
            <a:r>
              <a:rPr lang="en-US" sz="1050" b="1" u="sng" dirty="0" smtClean="0"/>
              <a:t>Latrine:</a:t>
            </a:r>
          </a:p>
          <a:p>
            <a:r>
              <a:rPr lang="en-US" sz="1050" b="1" u="sng" dirty="0" smtClean="0"/>
              <a:t>Fuel:</a:t>
            </a:r>
          </a:p>
          <a:p>
            <a:r>
              <a:rPr lang="en-US" sz="1050" b="1" dirty="0" smtClean="0"/>
              <a:t>		</a:t>
            </a:r>
            <a:endParaRPr lang="en-US" sz="1050" b="1" u="sng" dirty="0" smtClean="0"/>
          </a:p>
        </p:txBody>
      </p:sp>
      <p:sp>
        <p:nvSpPr>
          <p:cNvPr id="146" name="TextBox 145"/>
          <p:cNvSpPr txBox="1"/>
          <p:nvPr/>
        </p:nvSpPr>
        <p:spPr>
          <a:xfrm>
            <a:off x="4450442" y="1946374"/>
            <a:ext cx="4687555" cy="3945425"/>
          </a:xfrm>
          <a:prstGeom prst="rect">
            <a:avLst/>
          </a:prstGeom>
          <a:noFill/>
          <a:ln w="31750">
            <a:solidFill>
              <a:schemeClr val="tx1"/>
            </a:solidFill>
          </a:ln>
        </p:spPr>
        <p:txBody>
          <a:bodyPr wrap="square" rtlCol="0">
            <a:noAutofit/>
          </a:bodyPr>
          <a:lstStyle/>
          <a:p>
            <a:r>
              <a:rPr lang="en-US" sz="1100" b="1" u="sng" dirty="0" smtClean="0"/>
              <a:t>CONCEPT:</a:t>
            </a:r>
          </a:p>
          <a:p>
            <a:endParaRPr lang="en-US" sz="1100" dirty="0" smtClean="0"/>
          </a:p>
          <a:p>
            <a:r>
              <a:rPr lang="en-US" sz="1100" b="1" dirty="0" smtClean="0"/>
              <a:t>PHASE I: Preparation (16-17NOV15)</a:t>
            </a:r>
          </a:p>
          <a:p>
            <a:r>
              <a:rPr lang="en-US" sz="1100" dirty="0" smtClean="0"/>
              <a:t>16NOV two </a:t>
            </a:r>
            <a:r>
              <a:rPr lang="en-US" sz="1100" dirty="0" err="1" smtClean="0"/>
              <a:t>Retrans</a:t>
            </a:r>
            <a:r>
              <a:rPr lang="en-US" sz="1100" dirty="0" smtClean="0"/>
              <a:t> </a:t>
            </a:r>
            <a:r>
              <a:rPr lang="en-US" sz="1100" dirty="0" err="1" smtClean="0"/>
              <a:t>Strykers</a:t>
            </a:r>
            <a:r>
              <a:rPr lang="en-US" sz="1100" dirty="0" smtClean="0"/>
              <a:t> will go through PMCS and be dispatched; PMCS conducted on all required </a:t>
            </a:r>
            <a:r>
              <a:rPr lang="en-US" sz="1100" dirty="0" err="1" smtClean="0"/>
              <a:t>Comms</a:t>
            </a:r>
            <a:r>
              <a:rPr lang="en-US" sz="1100" dirty="0" smtClean="0"/>
              <a:t> equipment. All necessary equipment will be packed. 17NOV final PCC/PCIs will be conducted.</a:t>
            </a:r>
          </a:p>
          <a:p>
            <a:r>
              <a:rPr lang="en-US" sz="1100" dirty="0" smtClean="0"/>
              <a:t> </a:t>
            </a:r>
            <a:endParaRPr lang="en-US" sz="1100" dirty="0"/>
          </a:p>
          <a:p>
            <a:r>
              <a:rPr lang="en-US" sz="1100" b="1" dirty="0" smtClean="0"/>
              <a:t>PHASE II: Execution (17-19NOV15)</a:t>
            </a:r>
          </a:p>
          <a:p>
            <a:r>
              <a:rPr lang="en-US" sz="1100" dirty="0" smtClean="0"/>
              <a:t>Every morning </a:t>
            </a:r>
            <a:r>
              <a:rPr lang="en-US" sz="1100" dirty="0" err="1" smtClean="0"/>
              <a:t>Retrans</a:t>
            </a:r>
            <a:r>
              <a:rPr lang="en-US" sz="1100" dirty="0" smtClean="0"/>
              <a:t> teams will receive WARNO and Team Chief will plan mission brief. Teams will SP to </a:t>
            </a:r>
            <a:r>
              <a:rPr lang="en-US" sz="1100" dirty="0" err="1" smtClean="0"/>
              <a:t>retrans</a:t>
            </a:r>
            <a:r>
              <a:rPr lang="en-US" sz="1100" dirty="0" smtClean="0"/>
              <a:t> site. Teams will ensure sites are secure then establish </a:t>
            </a:r>
            <a:r>
              <a:rPr lang="en-US" sz="1100" dirty="0" err="1" smtClean="0"/>
              <a:t>retrans</a:t>
            </a:r>
            <a:r>
              <a:rPr lang="en-US" sz="1100" dirty="0" smtClean="0"/>
              <a:t> site. Teams will conduct radio checks with distant stations. Teams will jump to alternate </a:t>
            </a:r>
            <a:r>
              <a:rPr lang="en-US" sz="1100" dirty="0" err="1" smtClean="0"/>
              <a:t>retrans</a:t>
            </a:r>
            <a:r>
              <a:rPr lang="en-US" sz="1100" dirty="0" smtClean="0"/>
              <a:t> site locations, establish site, and conduct radio checks.</a:t>
            </a:r>
          </a:p>
          <a:p>
            <a:endParaRPr lang="en-US" sz="1100" dirty="0"/>
          </a:p>
          <a:p>
            <a:r>
              <a:rPr lang="en-US" sz="1100" b="1" dirty="0" smtClean="0"/>
              <a:t>PHASE III: Recovery (20NOV15)</a:t>
            </a:r>
          </a:p>
          <a:p>
            <a:r>
              <a:rPr lang="en-US" sz="1100" dirty="0" smtClean="0"/>
              <a:t>This phase consists of accountability of all equipment and an AAR conducted with the </a:t>
            </a:r>
            <a:r>
              <a:rPr lang="en-US" sz="1100" dirty="0" err="1" smtClean="0"/>
              <a:t>Retrans</a:t>
            </a:r>
            <a:r>
              <a:rPr lang="en-US" sz="1100" dirty="0" smtClean="0"/>
              <a:t> Teams.</a:t>
            </a:r>
          </a:p>
          <a:p>
            <a:endParaRPr lang="en-US" sz="1000" dirty="0"/>
          </a:p>
        </p:txBody>
      </p:sp>
      <p:sp>
        <p:nvSpPr>
          <p:cNvPr id="152" name="TextBox 151"/>
          <p:cNvSpPr txBox="1"/>
          <p:nvPr/>
        </p:nvSpPr>
        <p:spPr>
          <a:xfrm>
            <a:off x="6537278" y="6574038"/>
            <a:ext cx="2606722" cy="246221"/>
          </a:xfrm>
          <a:prstGeom prst="rect">
            <a:avLst/>
          </a:prstGeom>
          <a:noFill/>
        </p:spPr>
        <p:txBody>
          <a:bodyPr wrap="square" rtlCol="0">
            <a:spAutoFit/>
          </a:bodyPr>
          <a:lstStyle/>
          <a:p>
            <a:pPr algn="r"/>
            <a:r>
              <a:rPr lang="en-US" sz="1000" b="1" dirty="0" smtClean="0"/>
              <a:t>16SEP15</a:t>
            </a:r>
            <a:endParaRPr lang="en-US" sz="1000" b="1" dirty="0"/>
          </a:p>
        </p:txBody>
      </p:sp>
      <p:sp>
        <p:nvSpPr>
          <p:cNvPr id="29" name="Rectangle 28"/>
          <p:cNvSpPr/>
          <p:nvPr/>
        </p:nvSpPr>
        <p:spPr>
          <a:xfrm>
            <a:off x="5785685" y="6137406"/>
            <a:ext cx="237744" cy="13138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248" y="6257502"/>
            <a:ext cx="1990091" cy="250654"/>
          </a:xfrm>
          <a:prstGeom prst="rect">
            <a:avLst/>
          </a:prstGeom>
          <a:noFill/>
          <a:ln w="31750">
            <a:solidFill>
              <a:schemeClr val="tx1"/>
            </a:solidFill>
          </a:ln>
        </p:spPr>
        <p:txBody>
          <a:bodyPr wrap="square" rtlCol="0">
            <a:noAutofit/>
          </a:bodyPr>
          <a:lstStyle/>
          <a:p>
            <a:r>
              <a:rPr lang="en-US" sz="1050" b="1" u="sng" dirty="0" smtClean="0"/>
              <a:t>Instructor:</a:t>
            </a:r>
            <a:r>
              <a:rPr lang="en-US" sz="1050" dirty="0" smtClean="0"/>
              <a:t> SFC Roseburgh</a:t>
            </a:r>
            <a:endParaRPr lang="en-US" sz="1050" b="1" dirty="0" smtClean="0"/>
          </a:p>
        </p:txBody>
      </p:sp>
      <p:sp>
        <p:nvSpPr>
          <p:cNvPr id="22" name="TextBox 21"/>
          <p:cNvSpPr txBox="1"/>
          <p:nvPr/>
        </p:nvSpPr>
        <p:spPr>
          <a:xfrm>
            <a:off x="1986844" y="6238922"/>
            <a:ext cx="2463598" cy="280523"/>
          </a:xfrm>
          <a:prstGeom prst="rect">
            <a:avLst/>
          </a:prstGeom>
          <a:noFill/>
          <a:ln w="31750">
            <a:solidFill>
              <a:schemeClr val="tx1"/>
            </a:solidFill>
          </a:ln>
        </p:spPr>
        <p:txBody>
          <a:bodyPr wrap="square" rtlCol="0">
            <a:noAutofit/>
          </a:bodyPr>
          <a:lstStyle/>
          <a:p>
            <a:r>
              <a:rPr lang="en-US" sz="1050" b="1" u="sng" dirty="0" smtClean="0"/>
              <a:t>Alternate Instructor:</a:t>
            </a:r>
            <a:r>
              <a:rPr lang="en-US" sz="1050" dirty="0" smtClean="0"/>
              <a:t> SGT Banks</a:t>
            </a:r>
            <a:r>
              <a:rPr lang="en-US" sz="1050" b="1" dirty="0" smtClean="0"/>
              <a:t> </a:t>
            </a:r>
          </a:p>
        </p:txBody>
      </p:sp>
      <p:sp>
        <p:nvSpPr>
          <p:cNvPr id="54" name="TextBox 53"/>
          <p:cNvSpPr txBox="1"/>
          <p:nvPr/>
        </p:nvSpPr>
        <p:spPr>
          <a:xfrm>
            <a:off x="1" y="3936020"/>
            <a:ext cx="4450441" cy="2293965"/>
          </a:xfrm>
          <a:prstGeom prst="rect">
            <a:avLst/>
          </a:prstGeom>
          <a:solidFill>
            <a:schemeClr val="bg1"/>
          </a:solidFill>
          <a:ln w="31750">
            <a:solidFill>
              <a:schemeClr val="tx1"/>
            </a:solidFill>
          </a:ln>
        </p:spPr>
        <p:txBody>
          <a:bodyPr wrap="square" rtlCol="0">
            <a:noAutofit/>
          </a:bodyPr>
          <a:lstStyle/>
          <a:p>
            <a:r>
              <a:rPr lang="en-US" sz="1100" b="1" u="sng" dirty="0" smtClean="0"/>
              <a:t>TIMELINE</a:t>
            </a:r>
          </a:p>
          <a:p>
            <a:r>
              <a:rPr lang="en-US" sz="1100" b="1" dirty="0" smtClean="0"/>
              <a:t>17NOV15</a:t>
            </a:r>
          </a:p>
          <a:p>
            <a:r>
              <a:rPr lang="en-US" sz="1100" b="1" dirty="0" smtClean="0"/>
              <a:t>18NOV15</a:t>
            </a:r>
          </a:p>
          <a:p>
            <a:r>
              <a:rPr lang="en-US" sz="1100" b="1" dirty="0" smtClean="0"/>
              <a:t>19NOV15</a:t>
            </a:r>
          </a:p>
          <a:p>
            <a:r>
              <a:rPr lang="en-US" sz="1100" dirty="0" smtClean="0"/>
              <a:t>     -0930 Receive WARNO</a:t>
            </a:r>
          </a:p>
          <a:p>
            <a:r>
              <a:rPr lang="en-US" sz="1100" dirty="0" smtClean="0"/>
              <a:t>     -1030 SP</a:t>
            </a:r>
          </a:p>
          <a:p>
            <a:r>
              <a:rPr lang="en-US" sz="1100" dirty="0" smtClean="0"/>
              <a:t>     - Establish </a:t>
            </a:r>
            <a:r>
              <a:rPr lang="en-US" sz="1100" dirty="0" err="1" smtClean="0"/>
              <a:t>Retrans</a:t>
            </a:r>
            <a:r>
              <a:rPr lang="en-US" sz="1100" dirty="0" smtClean="0"/>
              <a:t> Site/</a:t>
            </a:r>
            <a:r>
              <a:rPr lang="en-US" sz="1100" dirty="0" err="1" smtClean="0"/>
              <a:t>Comms</a:t>
            </a:r>
            <a:r>
              <a:rPr lang="en-US" sz="1100" dirty="0" smtClean="0"/>
              <a:t> Check</a:t>
            </a:r>
          </a:p>
          <a:p>
            <a:r>
              <a:rPr lang="en-US" sz="1100" dirty="0"/>
              <a:t> </a:t>
            </a:r>
            <a:r>
              <a:rPr lang="en-US" sz="1100" dirty="0" smtClean="0"/>
              <a:t>    -Jump to alternate </a:t>
            </a:r>
            <a:r>
              <a:rPr lang="en-US" sz="1100" dirty="0" err="1" smtClean="0"/>
              <a:t>Retrans</a:t>
            </a:r>
            <a:r>
              <a:rPr lang="en-US" sz="1100" dirty="0" smtClean="0"/>
              <a:t> site</a:t>
            </a:r>
          </a:p>
          <a:p>
            <a:r>
              <a:rPr lang="en-US" sz="1100" dirty="0"/>
              <a:t>     -Establish </a:t>
            </a:r>
            <a:r>
              <a:rPr lang="en-US" sz="1100" dirty="0" err="1"/>
              <a:t>Retrans</a:t>
            </a:r>
            <a:r>
              <a:rPr lang="en-US" sz="1100" dirty="0"/>
              <a:t> Site/</a:t>
            </a:r>
            <a:r>
              <a:rPr lang="en-US" sz="1100" dirty="0" err="1"/>
              <a:t>Comms</a:t>
            </a:r>
            <a:r>
              <a:rPr lang="en-US" sz="1100" dirty="0"/>
              <a:t> Check</a:t>
            </a:r>
          </a:p>
          <a:p>
            <a:r>
              <a:rPr lang="en-US" sz="1100" dirty="0" smtClean="0"/>
              <a:t>     -15:45 return to 4/3 CR motor pool</a:t>
            </a:r>
          </a:p>
          <a:p>
            <a:r>
              <a:rPr lang="en-US" sz="1100" b="1" dirty="0" smtClean="0"/>
              <a:t>20NOV15</a:t>
            </a:r>
            <a:endParaRPr lang="en-US" sz="1100" b="1" dirty="0"/>
          </a:p>
          <a:p>
            <a:r>
              <a:rPr lang="en-US" sz="1100" dirty="0" smtClean="0"/>
              <a:t>     -0900 </a:t>
            </a:r>
            <a:r>
              <a:rPr lang="en-US" sz="1100" dirty="0" err="1" smtClean="0"/>
              <a:t>Retrans</a:t>
            </a:r>
            <a:r>
              <a:rPr lang="en-US" sz="1100" dirty="0" smtClean="0"/>
              <a:t> equipment layout/accountability</a:t>
            </a:r>
          </a:p>
          <a:p>
            <a:r>
              <a:rPr lang="en-US" sz="1100" dirty="0"/>
              <a:t> </a:t>
            </a:r>
            <a:r>
              <a:rPr lang="en-US" sz="1100" dirty="0" smtClean="0"/>
              <a:t>    -1300 AAR</a:t>
            </a:r>
          </a:p>
        </p:txBody>
      </p:sp>
      <p:sp>
        <p:nvSpPr>
          <p:cNvPr id="34" name="TextBox 33"/>
          <p:cNvSpPr txBox="1"/>
          <p:nvPr/>
        </p:nvSpPr>
        <p:spPr>
          <a:xfrm>
            <a:off x="4440348" y="283492"/>
            <a:ext cx="4698822" cy="811143"/>
          </a:xfrm>
          <a:prstGeom prst="rect">
            <a:avLst/>
          </a:prstGeom>
          <a:solidFill>
            <a:schemeClr val="bg1"/>
          </a:solidFill>
          <a:ln w="31750">
            <a:solidFill>
              <a:schemeClr val="tx1"/>
            </a:solidFill>
          </a:ln>
        </p:spPr>
        <p:txBody>
          <a:bodyPr wrap="square" rtlCol="0">
            <a:noAutofit/>
          </a:bodyPr>
          <a:lstStyle/>
          <a:p>
            <a:r>
              <a:rPr lang="en-US" sz="1100" b="1" u="sng" dirty="0"/>
              <a:t>MISSION</a:t>
            </a:r>
            <a:r>
              <a:rPr lang="en-US" sz="1100" b="1" dirty="0"/>
              <a:t>: </a:t>
            </a:r>
            <a:r>
              <a:rPr lang="en-US" sz="1100" dirty="0"/>
              <a:t>S6 </a:t>
            </a:r>
            <a:r>
              <a:rPr lang="en-US" sz="1100" dirty="0" err="1"/>
              <a:t>Retrans</a:t>
            </a:r>
            <a:r>
              <a:rPr lang="en-US" sz="1100" dirty="0"/>
              <a:t> Section conducts </a:t>
            </a:r>
            <a:r>
              <a:rPr lang="en-US" sz="1100" dirty="0" smtClean="0"/>
              <a:t>training at TA31 from 17NOV15 to 20NOV15 </a:t>
            </a:r>
            <a:r>
              <a:rPr lang="en-US" sz="1100" dirty="0"/>
              <a:t>to enable </a:t>
            </a:r>
            <a:r>
              <a:rPr lang="en-US" sz="1100" dirty="0" smtClean="0"/>
              <a:t>the execution of retransmission </a:t>
            </a:r>
            <a:r>
              <a:rPr lang="en-US" sz="1100" dirty="0"/>
              <a:t>operations at the National Training </a:t>
            </a:r>
            <a:r>
              <a:rPr lang="en-US" sz="1100" dirty="0" smtClean="0"/>
              <a:t>Center.</a:t>
            </a:r>
            <a:endParaRPr lang="en-US" sz="1100" b="1" u="sng" dirty="0" smtClean="0"/>
          </a:p>
        </p:txBody>
      </p:sp>
      <p:sp>
        <p:nvSpPr>
          <p:cNvPr id="35" name="TextBox 34"/>
          <p:cNvSpPr txBox="1"/>
          <p:nvPr/>
        </p:nvSpPr>
        <p:spPr>
          <a:xfrm>
            <a:off x="4440478" y="1105335"/>
            <a:ext cx="4697519" cy="830339"/>
          </a:xfrm>
          <a:prstGeom prst="rect">
            <a:avLst/>
          </a:prstGeom>
          <a:solidFill>
            <a:schemeClr val="bg1"/>
          </a:solidFill>
          <a:ln w="31750">
            <a:solidFill>
              <a:schemeClr val="tx1"/>
            </a:solidFill>
          </a:ln>
        </p:spPr>
        <p:txBody>
          <a:bodyPr wrap="square" rtlCol="0">
            <a:noAutofit/>
          </a:bodyPr>
          <a:lstStyle/>
          <a:p>
            <a:r>
              <a:rPr lang="en-US" sz="1100" b="1" u="sng" dirty="0" smtClean="0"/>
              <a:t>KEY TASKS</a:t>
            </a:r>
            <a:r>
              <a:rPr lang="en-US" sz="1100" b="1" dirty="0" smtClean="0"/>
              <a:t>:</a:t>
            </a:r>
          </a:p>
          <a:p>
            <a:r>
              <a:rPr lang="en-US" sz="1100" dirty="0" smtClean="0"/>
              <a:t>-Mission Analysis</a:t>
            </a:r>
          </a:p>
          <a:p>
            <a:r>
              <a:rPr lang="en-US" sz="1100" dirty="0" smtClean="0"/>
              <a:t>-Site Selection</a:t>
            </a:r>
            <a:endParaRPr lang="en-US" sz="1100" dirty="0"/>
          </a:p>
          <a:p>
            <a:r>
              <a:rPr lang="en-US" sz="1100" dirty="0" smtClean="0"/>
              <a:t>-Establish </a:t>
            </a:r>
            <a:r>
              <a:rPr lang="en-US" sz="1100" dirty="0" err="1" smtClean="0"/>
              <a:t>Retrans</a:t>
            </a:r>
            <a:r>
              <a:rPr lang="en-US" sz="1100" dirty="0" smtClean="0"/>
              <a:t> Site</a:t>
            </a:r>
          </a:p>
        </p:txBody>
      </p:sp>
      <p:sp>
        <p:nvSpPr>
          <p:cNvPr id="43" name="Rectangle 42"/>
          <p:cNvSpPr/>
          <p:nvPr/>
        </p:nvSpPr>
        <p:spPr>
          <a:xfrm>
            <a:off x="5785685" y="6307241"/>
            <a:ext cx="237744" cy="13138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324262" y="6126117"/>
            <a:ext cx="237744" cy="13138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p2.png"/>
          <p:cNvPicPr>
            <a:picLocks noChangeAspect="1"/>
          </p:cNvPicPr>
          <p:nvPr/>
        </p:nvPicPr>
        <p:blipFill>
          <a:blip r:embed="rId3"/>
          <a:stretch>
            <a:fillRect/>
          </a:stretch>
        </p:blipFill>
        <p:spPr>
          <a:xfrm>
            <a:off x="0" y="255344"/>
            <a:ext cx="4438999" cy="3727931"/>
          </a:xfrm>
          <a:prstGeom prst="rect">
            <a:avLst/>
          </a:prstGeom>
          <a:ln w="31750">
            <a:solidFill>
              <a:schemeClr val="tx1"/>
            </a:solidFill>
          </a:ln>
        </p:spPr>
      </p:pic>
      <p:sp>
        <p:nvSpPr>
          <p:cNvPr id="21" name="TextBox 19"/>
          <p:cNvSpPr txBox="1"/>
          <p:nvPr/>
        </p:nvSpPr>
        <p:spPr>
          <a:xfrm>
            <a:off x="2831097" y="284464"/>
            <a:ext cx="1607067" cy="576295"/>
          </a:xfrm>
          <a:prstGeom prst="rect">
            <a:avLst/>
          </a:prstGeom>
          <a:solidFill>
            <a:schemeClr val="bg1"/>
          </a:solidFill>
          <a:ln w="31750">
            <a:solidFill>
              <a:schemeClr val="tx1"/>
            </a:solidFill>
          </a:ln>
        </p:spPr>
        <p:txBody>
          <a:bodyPr wrap="square" rtlCol="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b="1" u="sng" dirty="0" smtClean="0"/>
              <a:t>REFERENCES:</a:t>
            </a:r>
          </a:p>
          <a:p>
            <a:r>
              <a:rPr lang="en-US" sz="1100" b="1" dirty="0" smtClean="0"/>
              <a:t>TM 11-5820-890-10-8</a:t>
            </a:r>
          </a:p>
        </p:txBody>
      </p:sp>
      <p:sp>
        <p:nvSpPr>
          <p:cNvPr id="26" name="TextBox 25"/>
          <p:cNvSpPr txBox="1"/>
          <p:nvPr/>
        </p:nvSpPr>
        <p:spPr>
          <a:xfrm>
            <a:off x="1363133" y="1761067"/>
            <a:ext cx="990600" cy="369332"/>
          </a:xfrm>
          <a:prstGeom prst="rect">
            <a:avLst/>
          </a:prstGeom>
          <a:noFill/>
        </p:spPr>
        <p:txBody>
          <a:bodyPr wrap="square" rtlCol="0">
            <a:spAutoFit/>
          </a:bodyPr>
          <a:lstStyle/>
          <a:p>
            <a:pPr algn="ctr"/>
            <a:r>
              <a:rPr lang="en-US" dirty="0" smtClean="0">
                <a:solidFill>
                  <a:schemeClr val="bg1"/>
                </a:solidFill>
              </a:rPr>
              <a:t>TA31</a:t>
            </a:r>
            <a:endParaRPr lang="en-US"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a="http://schemas.openxmlformats.org/drawingml/2006/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0A8176C467AAC47895829A2773C3938" ma:contentTypeVersion="0" ma:contentTypeDescription="Create a new document." ma:contentTypeScope="" ma:versionID="917a271321a7361b64b278cff7bfdf28">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6F0CDBCD-86EB-4CD8-B669-3585F4611190}">
  <ds:schemaRefs>
    <ds:schemaRef ds:uri="http://schemas.microsoft.com/sharepoint/v3/contenttype/forms"/>
  </ds:schemaRefs>
</ds:datastoreItem>
</file>

<file path=customXml/itemProps2.xml><?xml version="1.0" encoding="utf-8"?>
<ds:datastoreItem xmlns:ds="http://schemas.openxmlformats.org/officeDocument/2006/customXml" ds:itemID="{0A2F0AF0-78B5-4313-A94D-8EE6FF3FFDEB}">
  <ds:schemaRefs>
    <ds:schemaRef ds:uri="http://www.w3.org/XML/1998/namespace"/>
    <ds:schemaRef ds:uri="http://schemas.microsoft.com/office/2006/documentManagement/types"/>
    <ds:schemaRef ds:uri="http://purl.org/dc/elements/1.1/"/>
    <ds:schemaRef ds:uri="http://schemas.microsoft.com/office/2006/metadata/properties"/>
    <ds:schemaRef ds:uri="http://purl.org/dc/dcmitype/"/>
    <ds:schemaRef ds:uri="http://purl.org/dc/terms/"/>
    <ds:schemaRef ds:uri="http://schemas.openxmlformats.org/package/2006/metadata/core-properties"/>
  </ds:schemaRefs>
</ds:datastoreItem>
</file>

<file path=customXml/itemProps3.xml><?xml version="1.0" encoding="utf-8"?>
<ds:datastoreItem xmlns:ds="http://schemas.openxmlformats.org/officeDocument/2006/customXml" ds:itemID="{31A2A04C-FC29-4320-AE88-D68EA4E0AF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19480</TotalTime>
  <Words>392</Words>
  <Application>Microsoft Macintosh PowerPoint</Application>
  <PresentationFormat>On-screen Show (4:3)</PresentationFormat>
  <Paragraphs>44</Paragraphs>
  <Slides>1</Slides>
  <Notes>1</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Default Design</vt:lpstr>
      <vt:lpstr>Slide 1</vt:lpstr>
    </vt:vector>
  </TitlesOfParts>
  <Company>Personal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Pathfinder Weekly Training Training Week __, 30March thru 5 April</dc:title>
  <dc:creator>Charity Odell</dc:creator>
  <cp:lastModifiedBy>Alex Fosco</cp:lastModifiedBy>
  <cp:revision>1104</cp:revision>
  <dcterms:created xsi:type="dcterms:W3CDTF">2015-09-17T00:34:22Z</dcterms:created>
  <dcterms:modified xsi:type="dcterms:W3CDTF">2015-09-17T00:44:18Z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0x01010050A8176C467AAC47895829A2773C3938</vt:lpwstr>
  </property>
</Properties>
</file>