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F5298D-78B0-4F3F-8236-D21212656F2B}">
  <a:tblStyle styleId="{09F5298D-78B0-4F3F-8236-D21212656F2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subTitle"/>
          </p:nvPr>
        </p:nvSpPr>
        <p:spPr>
          <a:xfrm>
            <a:off x="518964" y="1145167"/>
            <a:ext cx="4364700" cy="4320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F04E36"/>
              </a:buClr>
              <a:buFont typeface="Arial"/>
              <a:buNone/>
              <a:defRPr b="0" i="0" sz="21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rgbClr val="F04E36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435768" y="476250"/>
            <a:ext cx="8454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04E36"/>
              </a:buClr>
              <a:buSzPct val="36666"/>
              <a:buFont typeface="Calibri"/>
              <a:buNone/>
              <a:defRPr b="0" i="0" sz="3000" u="none" cap="none" strike="noStrike">
                <a:solidFill>
                  <a:srgbClr val="F04E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42912" y="1722210"/>
            <a:ext cx="84261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rgbClr val="F04E36"/>
              </a:buClr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F04E36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518975" y="1145166"/>
            <a:ext cx="4375800" cy="52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Apache Jackrabbit Oak examples</a:t>
            </a: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435768" y="476250"/>
            <a:ext cx="8454600" cy="524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JCR 2.0 Authorization Fundamentals</a:t>
            </a: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42912" y="1722210"/>
            <a:ext cx="8426100" cy="44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by Vitaly Kiselev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23" y="2690145"/>
            <a:ext cx="1698449" cy="23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JCR Security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JCR Security: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Authentication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Authorization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JCR has Session Management and hasn’t User Management.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Usually JCR Implementations add User Management.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Apache Jackrabbit (and therefore Oak) has User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 between Authentication and Authorization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{09F5298D-78B0-4F3F-8236-D21212656F2B}</a:tableStyleId>
              </a:tblPr>
              <a:tblGrid>
                <a:gridCol w="1718700"/>
                <a:gridCol w="1718700"/>
                <a:gridCol w="1718700"/>
                <a:gridCol w="1718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Authentication</a:t>
                      </a:r>
                    </a:p>
                  </a:txBody>
                  <a:tcPr marT="91425" marB="91425" marR="91425" marL="91425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Authorization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greeting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</a:t>
                      </a:r>
                      <a:r>
                        <a:rPr lang="en"/>
                        <a:t>ive a smoke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end money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omantic date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anonymous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collegue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girlfriend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+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JCR Authorization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Mandatory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Permissions</a:t>
            </a:r>
            <a:r>
              <a:rPr lang="en"/>
              <a:t> Management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ermissions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capabilities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Access Control Management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olicies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</a:t>
            </a:r>
            <a:r>
              <a:rPr lang="en"/>
              <a:t>ists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</a:t>
            </a:r>
            <a:r>
              <a:rPr lang="en"/>
              <a:t>ntries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rivileges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estrictions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Principal Management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</a:t>
            </a:r>
            <a:r>
              <a:rPr lang="en"/>
              <a:t>rincipals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groups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Permissions</a:t>
            </a:r>
            <a:r>
              <a:rPr lang="en"/>
              <a:t> (JSR-283, </a:t>
            </a:r>
            <a:r>
              <a:rPr lang="en"/>
              <a:t>§9.1) </a:t>
            </a:r>
            <a:r>
              <a:rPr lang="en"/>
              <a:t>encompass the restrictions imposed by any </a:t>
            </a:r>
            <a:r>
              <a:rPr b="1" lang="en" u="sng"/>
              <a:t>access control</a:t>
            </a:r>
            <a:r>
              <a:rPr lang="en"/>
              <a:t> restrictions that may be in effect upon the content of a repository, either </a:t>
            </a:r>
            <a:r>
              <a:rPr b="1" lang="en" u="sng"/>
              <a:t>implementation specific</a:t>
            </a:r>
            <a:r>
              <a:rPr lang="en"/>
              <a:t> or </a:t>
            </a:r>
            <a:r>
              <a:rPr b="1" lang="en" u="sng"/>
              <a:t>JCR-defined</a:t>
            </a:r>
            <a:r>
              <a:rPr lang="en"/>
              <a:t>. Permissions are reported through: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</a:t>
            </a:r>
            <a:r>
              <a:rPr lang="en"/>
              <a:t>oolean Session.hasPermission(String absPath, String actions)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</a:t>
            </a:r>
            <a:r>
              <a:rPr lang="en"/>
              <a:t>oid Session.checkPermission(String absPath, String actions) </a:t>
            </a:r>
            <a:br>
              <a:rPr lang="en"/>
            </a:br>
            <a:r>
              <a:rPr lang="en"/>
              <a:t>		throws AccessDeniedException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/>
              <a:t>The actions parameter is a comma separated list of action strings: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ead (Session.ACTION_READ)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</a:t>
            </a:r>
            <a:r>
              <a:rPr lang="en"/>
              <a:t>dd_node (Session.ACTION_ADD_NODE)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et_property (Session.ACTION_SET_PROPERTY)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emove (Session.ACTION_REMOVE)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Methods for testing restrictions more broadly are provided by the capabilities.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Capabilities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Capabilities</a:t>
            </a:r>
            <a:r>
              <a:rPr lang="en"/>
              <a:t> (JSR-283, §9.2) encompass the restrictions imposed by </a:t>
            </a:r>
            <a:r>
              <a:rPr b="1" lang="en" u="sng"/>
              <a:t>permissions</a:t>
            </a:r>
            <a:r>
              <a:rPr lang="en"/>
              <a:t>, but also include any further restrictions </a:t>
            </a:r>
            <a:r>
              <a:rPr b="1" lang="en" u="sng"/>
              <a:t>unrelated to access control</a:t>
            </a:r>
            <a:r>
              <a:rPr lang="en"/>
              <a:t>. For checking whether an operation can be performed given as much context as can be determined by the repository, including: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Permissions granted to the current user, including access control privileges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 state of the target object (reflecting locks, checked-out status, retention and hold status etc.)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Repository capabilities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Node type-enforced restrictions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Repository configuration-specific restrictions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boolean Session.hasCapability(String methodName, Object target, Object[] arguments)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Management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Repository.OPTION_ACCESS_CONTROL_SUPPORTED - repository descriptor about supporting access control by particular 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 Control Management (JSR-283, </a:t>
            </a:r>
            <a:r>
              <a:rPr lang="en"/>
              <a:t>§16) </a:t>
            </a:r>
            <a:r>
              <a:rPr lang="en"/>
              <a:t>: package </a:t>
            </a:r>
            <a:r>
              <a:rPr b="1" lang="en"/>
              <a:t>javax.jcr.security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Privilege discovery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Assigning access control policies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 control (JSR-283, </a:t>
            </a:r>
            <a:r>
              <a:rPr lang="en"/>
              <a:t>§16.1) </a:t>
            </a:r>
            <a:r>
              <a:rPr lang="en"/>
              <a:t>is exposed through a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javax.jcr.security.AccessControlManager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cquired from the Session using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AccessControlManager Session.getAccessControlManager()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Privileges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A privilege</a:t>
            </a:r>
            <a:r>
              <a:rPr lang="en"/>
              <a:t> (JSR-283, §16.2) represents the ability to perform </a:t>
            </a:r>
            <a:r>
              <a:rPr b="1" lang="en" u="sng"/>
              <a:t>a particular set of operations</a:t>
            </a:r>
            <a:r>
              <a:rPr lang="en"/>
              <a:t> on a node. Each privilege is identified by a JCR name and may be </a:t>
            </a:r>
            <a:r>
              <a:rPr b="1" lang="en" u="sng"/>
              <a:t>aggregate</a:t>
            </a:r>
            <a:r>
              <a:rPr lang="en"/>
              <a:t> and </a:t>
            </a:r>
            <a:r>
              <a:rPr b="1" lang="en" u="sng"/>
              <a:t>abstract </a:t>
            </a:r>
            <a:r>
              <a:rPr lang="en"/>
              <a:t>(implementation specific):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952500" y="3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{09F5298D-78B0-4F3F-8236-D21212656F2B}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jcr:all (</a:t>
                      </a:r>
                      <a:r>
                        <a:rPr b="1" lang="en" u="sng">
                          <a:solidFill>
                            <a:schemeClr val="dk2"/>
                          </a:solidFill>
                        </a:rPr>
                        <a:t>is never abstract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jcr:read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jcr:write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jcr:readAccessControl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jcr:modifyAccessControl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jcr:lockManagement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jcr:versionManagement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jcr:nodeTypeManagement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jcr:retentionManagement</a:t>
                      </a:r>
                    </a:p>
                    <a:p>
                      <a:pPr indent="-2286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jcr:lifecycleManagement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jcr:write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jcr:modifyProperties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jcr:addChildNodes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jcr:removeNode</a:t>
                      </a: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jcr:removeChildNodes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Privileges discovery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Privilege[] AccessControlManager.getSupportedPrivileges(String absPath)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Privilege AccessControlManager.privilegeFromName(String privilegeName)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interface javax.jcr.security.Privilege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String Privilege.getName()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Boolean Privilege.isAbstract()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Boolean Privilege.isAggregate()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oolean AccessControlManager.hasPrivileges(String absPath, Privilege[] privileges)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Privilege[] AccessControlManager.getPrivileges(String absPath)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Policies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Access Control Policies</a:t>
            </a:r>
            <a:r>
              <a:rPr lang="en"/>
              <a:t> (JSR-283, §16.3) are assigned to nodes for </a:t>
            </a:r>
            <a:r>
              <a:rPr b="1" lang="en" u="sng"/>
              <a:t>controlling the privileges</a:t>
            </a:r>
            <a:r>
              <a:rPr lang="en"/>
              <a:t> granted to a user.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JCR provides a marker interface </a:t>
            </a:r>
            <a:r>
              <a:rPr b="1" lang="en"/>
              <a:t>AccessControlPolicy</a:t>
            </a:r>
            <a:r>
              <a:rPr lang="en"/>
              <a:t> and means to: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which policies are available to be bound to a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bind a policy to a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the policies bound to a given node (including transient modifications)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the policies that affect access to a given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unbind a policy from a node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 effect that a policy has on a node is always reflected in the information returned by the privilege discovery methods.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Policies discovery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AccessControlPolicyIterator AccessControlManager.getApplicablePolicies(String absPath)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AccessControlPolicy[] AccessControlManager.getPolicies(String absPath)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AccessControlPolicy[] AccessControlManager.getEffectivePolicies(String absPath)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void AccessControlManager.setPolicy(String absPath, AccessControlPolicy policy)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void AccessControlManager.removePolicy(String absPath, AccessControlPolicy policy)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with aem login prompt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Description: pictures of login prompts with different aem versions to familiarize with audience</a:t>
            </a:r>
          </a:p>
        </p:txBody>
      </p:sp>
      <p:pic>
        <p:nvPicPr>
          <p:cNvPr descr="signin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Named Access Control Policies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interface NamedAccessControlPolicy extends AccessControlPolicy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String NamedAccessControlPolicy.getName();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Named Access Control Policy</a:t>
            </a:r>
            <a:r>
              <a:rPr lang="en"/>
              <a:t> (JSR-283, </a:t>
            </a:r>
            <a:r>
              <a:rPr lang="en"/>
              <a:t>§16.4</a:t>
            </a:r>
            <a:r>
              <a:rPr lang="en"/>
              <a:t>) represents an </a:t>
            </a:r>
            <a:r>
              <a:rPr b="1" lang="en" u="sng"/>
              <a:t>opaque</a:t>
            </a:r>
            <a:r>
              <a:rPr lang="en"/>
              <a:t>, </a:t>
            </a:r>
            <a:r>
              <a:rPr b="1" lang="en" u="sng"/>
              <a:t>immutable</a:t>
            </a:r>
            <a:r>
              <a:rPr lang="en"/>
              <a:t> policy </a:t>
            </a:r>
            <a:r>
              <a:rPr b="1" lang="en" u="sng"/>
              <a:t>with a name</a:t>
            </a:r>
            <a:r>
              <a:rPr lang="en"/>
              <a:t>, which must be a JCR name.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Lists (ACLs)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nterface Access Control Lists extends AccessControlPolicy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AccessControlEntry[] AccessControlList.getAccessControlEntries();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Boolean AccessControlList.addAccessControlEntry(Principal principal, Privilege[] privileges);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Void AccessControlList.removeAccessControlEntry(AccessControlEntry ace);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Access Control List</a:t>
            </a:r>
            <a:r>
              <a:rPr lang="en"/>
              <a:t> (JSR-283, </a:t>
            </a:r>
            <a:r>
              <a:rPr lang="en"/>
              <a:t>§16.5</a:t>
            </a:r>
            <a:r>
              <a:rPr lang="en"/>
              <a:t>) represents </a:t>
            </a:r>
            <a:r>
              <a:rPr b="1" lang="en" u="sng"/>
              <a:t>a list of AccessControlEntry (ACE) objects</a:t>
            </a:r>
            <a:r>
              <a:rPr lang="en"/>
              <a:t>. Before being bound to a node, the AccessControlList is mutable.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user must have privileges: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jcr:modifyAccessControl</a:t>
            </a:r>
            <a:r>
              <a:rPr lang="en"/>
              <a:t> to add or remove access control entries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jcr:readAccessControl</a:t>
            </a:r>
            <a:r>
              <a:rPr lang="en"/>
              <a:t> to read access control entries from an AccessControlList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Entries (ACEs)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AccessControlEntry</a:t>
            </a:r>
            <a:r>
              <a:rPr lang="en"/>
              <a:t> (JSR-283, </a:t>
            </a:r>
            <a:r>
              <a:rPr lang="en"/>
              <a:t>§16.5.1</a:t>
            </a:r>
            <a:r>
              <a:rPr lang="en"/>
              <a:t>) represents </a:t>
            </a:r>
            <a:r>
              <a:rPr b="1" lang="en" u="sng"/>
              <a:t>the association</a:t>
            </a:r>
            <a:r>
              <a:rPr lang="en"/>
              <a:t> of one or more </a:t>
            </a:r>
            <a:r>
              <a:rPr b="1" lang="en" u="sng"/>
              <a:t>Privilege objects</a:t>
            </a:r>
            <a:r>
              <a:rPr lang="en"/>
              <a:t> with a specific </a:t>
            </a:r>
            <a:r>
              <a:rPr b="1" lang="en" u="sng"/>
              <a:t>java.security.Principal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ublic interface AccessControlEntry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Principal getPrincipal();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Privilege[] getPrivileges();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discovery (JSR-283, </a:t>
            </a:r>
            <a:r>
              <a:rPr lang="en"/>
              <a:t>§16.5.7</a:t>
            </a:r>
            <a:r>
              <a:rPr lang="en"/>
              <a:t>) of principals (</a:t>
            </a:r>
            <a:r>
              <a:rPr b="1" lang="en" u="sng"/>
              <a:t>java.security.Principal</a:t>
            </a:r>
            <a:r>
              <a:rPr lang="en"/>
              <a:t>) is outside the scope of specification.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interface Principal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boolean equals(Object another);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String toString();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int hashCode();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ublic String getName();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public interface java.security.acl.Group extends Principal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public boolean addMember(Principal user);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public boolean removeMember(Principal user);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public boolean isMember(Principal member);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public Enumeration&lt;? extends Principal&gt; members();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812450" y="1266825"/>
            <a:ext cx="8667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JCR 2.0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319525" y="1266825"/>
            <a:ext cx="8667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933900" y="1266825"/>
            <a:ext cx="12762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812450" y="3155025"/>
            <a:ext cx="11715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36150" y="4132275"/>
            <a:ext cx="11241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Capabilities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862350" y="2051912"/>
            <a:ext cx="1419300" cy="64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Management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862350" y="3094125"/>
            <a:ext cx="1419300" cy="550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Policies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738575" y="3960975"/>
            <a:ext cx="1419300" cy="60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Lists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796125" y="3940875"/>
            <a:ext cx="1419300" cy="64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Named Access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Control Policies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957725" y="5744175"/>
            <a:ext cx="981000" cy="428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Privileges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046475" y="2009800"/>
            <a:ext cx="1276200" cy="640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Principal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Management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122525" y="5782275"/>
            <a:ext cx="1124100" cy="3525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Restrictions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194075" y="3155025"/>
            <a:ext cx="981000" cy="428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Principals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738575" y="4877325"/>
            <a:ext cx="1419300" cy="550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Entries</a:t>
            </a:r>
          </a:p>
        </p:txBody>
      </p:sp>
      <p:cxnSp>
        <p:nvCxnSpPr>
          <p:cNvPr id="279" name="Shape 279"/>
          <p:cNvCxnSpPr>
            <a:stCxn id="266" idx="1"/>
            <a:endCxn id="265" idx="3"/>
          </p:cNvCxnSpPr>
          <p:nvPr/>
        </p:nvCxnSpPr>
        <p:spPr>
          <a:xfrm rot="10800000">
            <a:off x="1679025" y="148117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endCxn id="266" idx="3"/>
          </p:cNvCxnSpPr>
          <p:nvPr/>
        </p:nvCxnSpPr>
        <p:spPr>
          <a:xfrm rot="10800000">
            <a:off x="3186225" y="1481175"/>
            <a:ext cx="764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endCxn id="268" idx="2"/>
          </p:cNvCxnSpPr>
          <p:nvPr/>
        </p:nvCxnSpPr>
        <p:spPr>
          <a:xfrm rot="10800000">
            <a:off x="1398200" y="3583725"/>
            <a:ext cx="198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/>
          <p:nvPr/>
        </p:nvCxnSpPr>
        <p:spPr>
          <a:xfrm flipH="1" rot="10800000">
            <a:off x="1417975" y="1685500"/>
            <a:ext cx="2523900" cy="14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stCxn id="270" idx="0"/>
            <a:endCxn id="267" idx="2"/>
          </p:cNvCxnSpPr>
          <p:nvPr/>
        </p:nvCxnSpPr>
        <p:spPr>
          <a:xfrm rot="10800000">
            <a:off x="4572000" y="1695512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endCxn id="270" idx="2"/>
          </p:cNvCxnSpPr>
          <p:nvPr/>
        </p:nvCxnSpPr>
        <p:spPr>
          <a:xfrm rot="10800000">
            <a:off x="4572000" y="2692112"/>
            <a:ext cx="297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73" idx="0"/>
          </p:cNvCxnSpPr>
          <p:nvPr/>
        </p:nvCxnSpPr>
        <p:spPr>
          <a:xfrm flipH="1" rot="10800000">
            <a:off x="3505775" y="3638475"/>
            <a:ext cx="7395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>
            <a:stCxn id="272" idx="0"/>
          </p:cNvCxnSpPr>
          <p:nvPr/>
        </p:nvCxnSpPr>
        <p:spPr>
          <a:xfrm rot="10800000">
            <a:off x="4922925" y="3647475"/>
            <a:ext cx="5253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>
            <a:endCxn id="272" idx="2"/>
          </p:cNvCxnSpPr>
          <p:nvPr/>
        </p:nvCxnSpPr>
        <p:spPr>
          <a:xfrm rot="10800000">
            <a:off x="5448225" y="4560975"/>
            <a:ext cx="276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" name="Shape 288"/>
          <p:cNvCxnSpPr>
            <a:endCxn id="278" idx="2"/>
          </p:cNvCxnSpPr>
          <p:nvPr/>
        </p:nvCxnSpPr>
        <p:spPr>
          <a:xfrm rot="10800000">
            <a:off x="5448225" y="5427825"/>
            <a:ext cx="186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6171150" y="5440125"/>
            <a:ext cx="9633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75" idx="0"/>
            <a:endCxn id="267" idx="3"/>
          </p:cNvCxnSpPr>
          <p:nvPr/>
        </p:nvCxnSpPr>
        <p:spPr>
          <a:xfrm rot="10800000">
            <a:off x="5210175" y="1481200"/>
            <a:ext cx="24744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endCxn id="275" idx="2"/>
          </p:cNvCxnSpPr>
          <p:nvPr/>
        </p:nvCxnSpPr>
        <p:spPr>
          <a:xfrm rot="10800000">
            <a:off x="7684575" y="2650000"/>
            <a:ext cx="297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7274325" y="4140975"/>
            <a:ext cx="820500" cy="4113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cxnSp>
        <p:nvCxnSpPr>
          <p:cNvPr id="293" name="Shape 293"/>
          <p:cNvCxnSpPr>
            <a:endCxn id="277" idx="2"/>
          </p:cNvCxnSpPr>
          <p:nvPr/>
        </p:nvCxnSpPr>
        <p:spPr>
          <a:xfrm rot="10800000">
            <a:off x="7684575" y="3583725"/>
            <a:ext cx="207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endCxn id="278" idx="3"/>
          </p:cNvCxnSpPr>
          <p:nvPr/>
        </p:nvCxnSpPr>
        <p:spPr>
          <a:xfrm flipH="1">
            <a:off x="6157875" y="3397875"/>
            <a:ext cx="10389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338875" y="1177175"/>
            <a:ext cx="85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8855650" y="1186100"/>
            <a:ext cx="0" cy="53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/>
          <p:nvPr/>
        </p:nvCxnSpPr>
        <p:spPr>
          <a:xfrm rot="10800000">
            <a:off x="365575" y="6492350"/>
            <a:ext cx="84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356775" y="1177175"/>
            <a:ext cx="26700" cy="53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 txBox="1"/>
          <p:nvPr/>
        </p:nvSpPr>
        <p:spPr>
          <a:xfrm>
            <a:off x="647125" y="5104012"/>
            <a:ext cx="876300" cy="317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47125" y="5536250"/>
            <a:ext cx="876300" cy="317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647125" y="5964137"/>
            <a:ext cx="876300" cy="317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1919825" y="5109525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mandatory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919825" y="5532300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919825" y="5955075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8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7" y="161925"/>
            <a:ext cx="8281225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r.jpeg"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525" y="2933699"/>
            <a:ext cx="37719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828675" y="59626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Contacts: vitaly.kiselev@axamit.com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zard_cat_1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7" y="1804975"/>
            <a:ext cx="32480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76100" y="2995650"/>
            <a:ext cx="1852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</a:t>
            </a:r>
            <a:r>
              <a:rPr lang="en"/>
              <a:t>nput name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</a:t>
            </a:r>
            <a:r>
              <a:rPr lang="en"/>
              <a:t>nput password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</a:t>
            </a:r>
            <a:r>
              <a:rPr lang="en"/>
              <a:t>ress “Sign In”</a:t>
            </a:r>
          </a:p>
        </p:txBody>
      </p:sp>
      <p:sp>
        <p:nvSpPr>
          <p:cNvPr id="75" name="Shape 75"/>
          <p:cNvSpPr/>
          <p:nvPr/>
        </p:nvSpPr>
        <p:spPr>
          <a:xfrm>
            <a:off x="2143125" y="3295650"/>
            <a:ext cx="8049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181725" y="3314700"/>
            <a:ext cx="8049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115175" y="3219450"/>
            <a:ext cx="16287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signed in!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828675" y="33813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047675" y="1052537"/>
            <a:ext cx="1990800" cy="8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input name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input password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press “Sign In”</a:t>
            </a:r>
          </a:p>
        </p:txBody>
      </p:sp>
      <p:pic>
        <p:nvPicPr>
          <p:cNvPr descr="what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4165574"/>
            <a:ext cx="3905250" cy="24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1900125" y="2076375"/>
            <a:ext cx="285900" cy="6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095375" y="2871000"/>
            <a:ext cx="1886100" cy="11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JVM, Runtime,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OSGi, Apache Felix,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 Service, Jetty,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Sling, CRX, ...</a:t>
            </a:r>
          </a:p>
        </p:txBody>
      </p:sp>
      <p:sp>
        <p:nvSpPr>
          <p:cNvPr id="87" name="Shape 87"/>
          <p:cNvSpPr/>
          <p:nvPr/>
        </p:nvSpPr>
        <p:spPr>
          <a:xfrm>
            <a:off x="3705225" y="3171825"/>
            <a:ext cx="12003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291025" y="3151950"/>
            <a:ext cx="29052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JCR 2.0 Repository</a:t>
            </a:r>
          </a:p>
        </p:txBody>
      </p:sp>
      <p:sp>
        <p:nvSpPr>
          <p:cNvPr id="89" name="Shape 89"/>
          <p:cNvSpPr/>
          <p:nvPr/>
        </p:nvSpPr>
        <p:spPr>
          <a:xfrm>
            <a:off x="6591225" y="2076375"/>
            <a:ext cx="304800" cy="79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929275" y="1238250"/>
            <a:ext cx="1628700" cy="49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signed 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4443400"/>
            <a:ext cx="2857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8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87" y="161925"/>
            <a:ext cx="8281225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12450" y="1266825"/>
            <a:ext cx="8667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JCR 2.0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19525" y="1266825"/>
            <a:ext cx="8667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33900" y="1266825"/>
            <a:ext cx="12762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12450" y="3155025"/>
            <a:ext cx="11715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Permissions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6150" y="4132275"/>
            <a:ext cx="1124100" cy="428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Capabilities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862350" y="2051912"/>
            <a:ext cx="1419300" cy="64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Management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862350" y="3094125"/>
            <a:ext cx="1419300" cy="550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Policies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738575" y="3960975"/>
            <a:ext cx="1419300" cy="60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Lists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796125" y="3940875"/>
            <a:ext cx="1419300" cy="640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Named Access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Control Policies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957725" y="5744175"/>
            <a:ext cx="981000" cy="428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Privileges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46475" y="2009800"/>
            <a:ext cx="1276200" cy="640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Principal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Management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122525" y="5782275"/>
            <a:ext cx="1124100" cy="3525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Restrictions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94075" y="3155025"/>
            <a:ext cx="981000" cy="428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738575" y="4877325"/>
            <a:ext cx="1419300" cy="550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Control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Entries</a:t>
            </a:r>
          </a:p>
        </p:txBody>
      </p:sp>
      <p:cxnSp>
        <p:nvCxnSpPr>
          <p:cNvPr id="116" name="Shape 116"/>
          <p:cNvCxnSpPr>
            <a:stCxn id="103" idx="1"/>
            <a:endCxn id="102" idx="3"/>
          </p:cNvCxnSpPr>
          <p:nvPr/>
        </p:nvCxnSpPr>
        <p:spPr>
          <a:xfrm rot="10800000">
            <a:off x="1679025" y="1481175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endCxn id="103" idx="3"/>
          </p:cNvCxnSpPr>
          <p:nvPr/>
        </p:nvCxnSpPr>
        <p:spPr>
          <a:xfrm rot="10800000">
            <a:off x="3186225" y="1481175"/>
            <a:ext cx="764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endCxn id="105" idx="2"/>
          </p:cNvCxnSpPr>
          <p:nvPr/>
        </p:nvCxnSpPr>
        <p:spPr>
          <a:xfrm rot="10800000">
            <a:off x="1398200" y="3583725"/>
            <a:ext cx="198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1417975" y="1685500"/>
            <a:ext cx="2523900" cy="14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07" idx="0"/>
            <a:endCxn id="104" idx="2"/>
          </p:cNvCxnSpPr>
          <p:nvPr/>
        </p:nvCxnSpPr>
        <p:spPr>
          <a:xfrm rot="10800000">
            <a:off x="4572000" y="1695512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endCxn id="107" idx="2"/>
          </p:cNvCxnSpPr>
          <p:nvPr/>
        </p:nvCxnSpPr>
        <p:spPr>
          <a:xfrm rot="10800000">
            <a:off x="4572000" y="2692112"/>
            <a:ext cx="297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0" idx="0"/>
          </p:cNvCxnSpPr>
          <p:nvPr/>
        </p:nvCxnSpPr>
        <p:spPr>
          <a:xfrm flipH="1" rot="10800000">
            <a:off x="3505775" y="3638475"/>
            <a:ext cx="7395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09" idx="0"/>
          </p:cNvCxnSpPr>
          <p:nvPr/>
        </p:nvCxnSpPr>
        <p:spPr>
          <a:xfrm rot="10800000">
            <a:off x="4922925" y="3647475"/>
            <a:ext cx="5253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endCxn id="109" idx="2"/>
          </p:cNvCxnSpPr>
          <p:nvPr/>
        </p:nvCxnSpPr>
        <p:spPr>
          <a:xfrm rot="10800000">
            <a:off x="5448225" y="4560975"/>
            <a:ext cx="276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endCxn id="115" idx="2"/>
          </p:cNvCxnSpPr>
          <p:nvPr/>
        </p:nvCxnSpPr>
        <p:spPr>
          <a:xfrm rot="10800000">
            <a:off x="5448225" y="5427825"/>
            <a:ext cx="186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6171150" y="5440125"/>
            <a:ext cx="9633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12" idx="0"/>
            <a:endCxn id="104" idx="3"/>
          </p:cNvCxnSpPr>
          <p:nvPr/>
        </p:nvCxnSpPr>
        <p:spPr>
          <a:xfrm rot="10800000">
            <a:off x="5210175" y="1481200"/>
            <a:ext cx="24744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endCxn id="112" idx="2"/>
          </p:cNvCxnSpPr>
          <p:nvPr/>
        </p:nvCxnSpPr>
        <p:spPr>
          <a:xfrm rot="10800000">
            <a:off x="7684575" y="2650000"/>
            <a:ext cx="297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7274325" y="4140975"/>
            <a:ext cx="820500" cy="4113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cxnSp>
        <p:nvCxnSpPr>
          <p:cNvPr id="130" name="Shape 130"/>
          <p:cNvCxnSpPr>
            <a:endCxn id="114" idx="2"/>
          </p:cNvCxnSpPr>
          <p:nvPr/>
        </p:nvCxnSpPr>
        <p:spPr>
          <a:xfrm rot="10800000">
            <a:off x="7684575" y="3583725"/>
            <a:ext cx="207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endCxn id="115" idx="3"/>
          </p:cNvCxnSpPr>
          <p:nvPr/>
        </p:nvCxnSpPr>
        <p:spPr>
          <a:xfrm flipH="1">
            <a:off x="6157875" y="3397875"/>
            <a:ext cx="10389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338875" y="1177175"/>
            <a:ext cx="85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8855650" y="1186100"/>
            <a:ext cx="0" cy="53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365575" y="6492350"/>
            <a:ext cx="84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356775" y="1177175"/>
            <a:ext cx="26700" cy="53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/>
        </p:nvSpPr>
        <p:spPr>
          <a:xfrm>
            <a:off x="647125" y="5104012"/>
            <a:ext cx="876300" cy="317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47125" y="5536250"/>
            <a:ext cx="876300" cy="317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47125" y="5964137"/>
            <a:ext cx="876300" cy="317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919825" y="5109525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mandatory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919825" y="5532300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919825" y="5955075"/>
            <a:ext cx="15135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JCR - Specifications of the Java Content Repository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 = File System + Database + other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JCR 1.0 - JSR-170 from 17 Jun, 2005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JCR 2.0 - JSR-283 from 25 Sep, 2009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JSR - Java Specification Request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Relationship between JCR and Apache Oak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Jackrabbit - a fully conforming implementation of JCR specification.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CRX - upgraded Jackrabbit repository was started to develop by Day Software Company.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Jackrabbit was developed in 2000-s years but in 2010-s its architecture doesn’t correspond to the modern web demands or it becomes too hard to implement needed improvements.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Therefore Apache Oak has been created which is a scalable and performant modern complementary implementation of the JCR specification.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Jackrabbit Oak Architecture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066800" y="2000250"/>
            <a:ext cx="15717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JCR API</a:t>
            </a:r>
          </a:p>
        </p:txBody>
      </p:sp>
      <p:sp>
        <p:nvSpPr>
          <p:cNvPr id="161" name="Shape 161"/>
          <p:cNvSpPr/>
          <p:nvPr/>
        </p:nvSpPr>
        <p:spPr>
          <a:xfrm>
            <a:off x="3526725" y="3105112"/>
            <a:ext cx="1666800" cy="8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Oak Core</a:t>
            </a:r>
          </a:p>
        </p:txBody>
      </p:sp>
      <p:sp>
        <p:nvSpPr>
          <p:cNvPr id="162" name="Shape 162"/>
          <p:cNvSpPr/>
          <p:nvPr/>
        </p:nvSpPr>
        <p:spPr>
          <a:xfrm>
            <a:off x="3539775" y="1995450"/>
            <a:ext cx="16287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Oak API</a:t>
            </a:r>
          </a:p>
        </p:txBody>
      </p:sp>
      <p:sp>
        <p:nvSpPr>
          <p:cNvPr id="163" name="Shape 163"/>
          <p:cNvSpPr/>
          <p:nvPr/>
        </p:nvSpPr>
        <p:spPr>
          <a:xfrm>
            <a:off x="5934075" y="2000250"/>
            <a:ext cx="1571700" cy="83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Jackrabbit API</a:t>
            </a:r>
          </a:p>
        </p:txBody>
      </p:sp>
      <p:sp>
        <p:nvSpPr>
          <p:cNvPr id="164" name="Shape 164"/>
          <p:cNvSpPr/>
          <p:nvPr/>
        </p:nvSpPr>
        <p:spPr>
          <a:xfrm>
            <a:off x="3533925" y="4252900"/>
            <a:ext cx="1666800" cy="8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Node Store API</a:t>
            </a:r>
          </a:p>
        </p:txBody>
      </p:sp>
      <p:sp>
        <p:nvSpPr>
          <p:cNvPr id="165" name="Shape 165"/>
          <p:cNvSpPr/>
          <p:nvPr/>
        </p:nvSpPr>
        <p:spPr>
          <a:xfrm>
            <a:off x="2428875" y="5400675"/>
            <a:ext cx="847800" cy="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 files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3829087" y="5400675"/>
            <a:ext cx="1095300" cy="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MongoDB</a:t>
            </a:r>
          </a:p>
        </p:txBody>
      </p:sp>
      <p:sp>
        <p:nvSpPr>
          <p:cNvPr id="167" name="Shape 167"/>
          <p:cNvSpPr/>
          <p:nvPr/>
        </p:nvSpPr>
        <p:spPr>
          <a:xfrm>
            <a:off x="5695950" y="5400675"/>
            <a:ext cx="914400" cy="4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RDBMS</a:t>
            </a:r>
          </a:p>
        </p:txBody>
      </p:sp>
      <p:cxnSp>
        <p:nvCxnSpPr>
          <p:cNvPr id="168" name="Shape 168"/>
          <p:cNvCxnSpPr>
            <a:endCxn id="162" idx="1"/>
          </p:cNvCxnSpPr>
          <p:nvPr/>
        </p:nvCxnSpPr>
        <p:spPr>
          <a:xfrm>
            <a:off x="2653875" y="2404950"/>
            <a:ext cx="885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endCxn id="163" idx="1"/>
          </p:cNvCxnSpPr>
          <p:nvPr/>
        </p:nvCxnSpPr>
        <p:spPr>
          <a:xfrm flipH="1" rot="10800000">
            <a:off x="5172075" y="2419350"/>
            <a:ext cx="762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62" idx="2"/>
            <a:endCxn id="161" idx="0"/>
          </p:cNvCxnSpPr>
          <p:nvPr/>
        </p:nvCxnSpPr>
        <p:spPr>
          <a:xfrm>
            <a:off x="4354125" y="2833650"/>
            <a:ext cx="60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>
            <a:stCxn id="161" idx="2"/>
            <a:endCxn id="164" idx="0"/>
          </p:cNvCxnSpPr>
          <p:nvPr/>
        </p:nvCxnSpPr>
        <p:spPr>
          <a:xfrm>
            <a:off x="4360125" y="3981412"/>
            <a:ext cx="7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>
            <a:endCxn id="164" idx="1"/>
          </p:cNvCxnSpPr>
          <p:nvPr/>
        </p:nvCxnSpPr>
        <p:spPr>
          <a:xfrm flipH="1" rot="10800000">
            <a:off x="2857425" y="4691050"/>
            <a:ext cx="6765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64" idx="2"/>
            <a:endCxn id="166" idx="0"/>
          </p:cNvCxnSpPr>
          <p:nvPr/>
        </p:nvCxnSpPr>
        <p:spPr>
          <a:xfrm>
            <a:off x="4367325" y="5129200"/>
            <a:ext cx="93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>
            <a:endCxn id="167" idx="0"/>
          </p:cNvCxnSpPr>
          <p:nvPr/>
        </p:nvCxnSpPr>
        <p:spPr>
          <a:xfrm>
            <a:off x="5219550" y="4686375"/>
            <a:ext cx="9336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