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Economic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italic.fntdata"/><Relationship Id="rId10" Type="http://schemas.openxmlformats.org/officeDocument/2006/relationships/slide" Target="slides/slide6.xml"/><Relationship Id="rId32" Type="http://schemas.openxmlformats.org/officeDocument/2006/relationships/font" Target="fonts/Economica-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Economica-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0"/>
            <a:ext cx="4162500" cy="1537200"/>
          </a:xfrm>
          <a:prstGeom prst="rect">
            <a:avLst/>
          </a:prstGeom>
        </p:spPr>
        <p:txBody>
          <a:bodyPr anchorCtr="0" anchor="b" bIns="91425" lIns="91425" rIns="91425" tIns="91425">
            <a:noAutofit/>
          </a:bodyPr>
          <a:lstStyle/>
          <a:p>
            <a:pPr lvl="0" rtl="0">
              <a:spcBef>
                <a:spcPts val="0"/>
              </a:spcBef>
              <a:buNone/>
            </a:pPr>
            <a:r>
              <a:rPr lang="en"/>
              <a:t>C</a:t>
            </a:r>
            <a:r>
              <a:rPr lang="en"/>
              <a:t>ontent delivery networks</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rtl="0">
              <a:spcBef>
                <a:spcPts val="0"/>
              </a:spcBef>
              <a:buNone/>
            </a:pPr>
            <a:r>
              <a:rPr lang="en"/>
              <a:t>Antoni Bertel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1225225"/>
            <a:ext cx="8607600" cy="33540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i="1" lang="en" sz="1800"/>
              <a:t>Hospitality, Travel, and Leisure</a:t>
            </a:r>
            <a:r>
              <a:rPr lang="en" sz="1800"/>
              <a:t> - </a:t>
            </a:r>
            <a:r>
              <a:rPr lang="en" sz="1700"/>
              <a:t>This market segment features websites and services used by end-users for accommodation booking, holiday booking, air ticket purchase, and so on.</a:t>
            </a:r>
          </a:p>
          <a:p>
            <a:pPr lvl="0" rtl="0">
              <a:spcBef>
                <a:spcPts val="0"/>
              </a:spcBef>
              <a:buClr>
                <a:schemeClr val="dk1"/>
              </a:buClr>
              <a:buSzPct val="61111"/>
              <a:buFont typeface="Arial"/>
              <a:buNone/>
            </a:pPr>
            <a:r>
              <a:rPr i="1" lang="en" sz="1800"/>
              <a:t>Banking, Financial Services, and Insurance</a:t>
            </a:r>
            <a:r>
              <a:rPr i="1" lang="en" sz="1800"/>
              <a:t> </a:t>
            </a:r>
            <a:r>
              <a:rPr lang="en" sz="1800"/>
              <a:t>- </a:t>
            </a:r>
            <a:r>
              <a:rPr lang="en" sz="1700"/>
              <a:t>CDNs help this market segment by delivering a large amount of static website content, as well as dynamic content and applications, such as currency exchange, financial projections, and loan calculators.</a:t>
            </a:r>
          </a:p>
          <a:p>
            <a:pPr lvl="0" rtl="0">
              <a:spcBef>
                <a:spcPts val="0"/>
              </a:spcBef>
              <a:buClr>
                <a:schemeClr val="dk1"/>
              </a:buClr>
              <a:buSzPct val="61111"/>
              <a:buFont typeface="Arial"/>
              <a:buNone/>
            </a:pPr>
            <a:r>
              <a:rPr i="1" lang="en" sz="1800"/>
              <a:t>Public Sector/Government and Enterprise</a:t>
            </a:r>
            <a:r>
              <a:rPr i="1" lang="en" sz="1800"/>
              <a:t> </a:t>
            </a:r>
            <a:r>
              <a:rPr lang="en" sz="1800"/>
              <a:t> - </a:t>
            </a:r>
            <a:r>
              <a:rPr lang="en" sz="1700"/>
              <a:t>CDNs also help the Government (such as the president.gov.by) to deliver heavy websites of secure and static content.</a:t>
            </a:r>
          </a:p>
          <a:p>
            <a:pPr lvl="0" rtl="0">
              <a:spcBef>
                <a:spcPts val="0"/>
              </a:spcBef>
              <a:buClr>
                <a:schemeClr val="dk1"/>
              </a:buClr>
              <a:buSzPct val="61111"/>
              <a:buFont typeface="Arial"/>
              <a:buNone/>
            </a:pPr>
            <a:r>
              <a:t/>
            </a:r>
            <a:endParaRPr sz="1800"/>
          </a:p>
        </p:txBody>
      </p:sp>
      <p:sp>
        <p:nvSpPr>
          <p:cNvPr id="119" name="Shape 11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Market segments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CDN architecture</a:t>
            </a:r>
          </a:p>
        </p:txBody>
      </p:sp>
      <p:pic>
        <p:nvPicPr>
          <p:cNvPr id="125" name="Shape 125"/>
          <p:cNvPicPr preferRelativeResize="0"/>
          <p:nvPr/>
        </p:nvPicPr>
        <p:blipFill>
          <a:blip r:embed="rId3">
            <a:alphaModFix/>
          </a:blip>
          <a:stretch>
            <a:fillRect/>
          </a:stretch>
        </p:blipFill>
        <p:spPr>
          <a:xfrm>
            <a:off x="239375" y="1147225"/>
            <a:ext cx="5916301" cy="3691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DNS-normal routing</a:t>
            </a:r>
          </a:p>
        </p:txBody>
      </p:sp>
      <p:pic>
        <p:nvPicPr>
          <p:cNvPr id="131" name="Shape 131"/>
          <p:cNvPicPr preferRelativeResize="0"/>
          <p:nvPr/>
        </p:nvPicPr>
        <p:blipFill>
          <a:blip r:embed="rId3">
            <a:alphaModFix/>
          </a:blip>
          <a:stretch>
            <a:fillRect/>
          </a:stretch>
        </p:blipFill>
        <p:spPr>
          <a:xfrm>
            <a:off x="172450" y="1147225"/>
            <a:ext cx="6240012" cy="3691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DNS-based request routing</a:t>
            </a:r>
          </a:p>
        </p:txBody>
      </p:sp>
      <p:pic>
        <p:nvPicPr>
          <p:cNvPr id="137" name="Shape 137"/>
          <p:cNvPicPr preferRelativeResize="0"/>
          <p:nvPr/>
        </p:nvPicPr>
        <p:blipFill>
          <a:blip r:embed="rId3">
            <a:alphaModFix/>
          </a:blip>
          <a:stretch>
            <a:fillRect/>
          </a:stretch>
        </p:blipFill>
        <p:spPr>
          <a:xfrm>
            <a:off x="311700" y="1098975"/>
            <a:ext cx="5573499" cy="3054624"/>
          </a:xfrm>
          <a:prstGeom prst="rect">
            <a:avLst/>
          </a:prstGeom>
          <a:noFill/>
          <a:ln>
            <a:noFill/>
          </a:ln>
        </p:spPr>
      </p:pic>
      <p:sp>
        <p:nvSpPr>
          <p:cNvPr id="138" name="Shape 138"/>
          <p:cNvSpPr txBox="1"/>
          <p:nvPr/>
        </p:nvSpPr>
        <p:spPr>
          <a:xfrm>
            <a:off x="6059825" y="1143750"/>
            <a:ext cx="3084300" cy="3999900"/>
          </a:xfrm>
          <a:prstGeom prst="rect">
            <a:avLst/>
          </a:prstGeom>
          <a:noFill/>
          <a:ln>
            <a:noFill/>
          </a:ln>
        </p:spPr>
        <p:txBody>
          <a:bodyPr anchorCtr="0" anchor="t" bIns="91425" lIns="91425" rIns="91425" tIns="91425">
            <a:noAutofit/>
          </a:bodyPr>
          <a:lstStyle/>
          <a:p>
            <a:pPr lvl="0">
              <a:spcBef>
                <a:spcPts val="0"/>
              </a:spcBef>
              <a:buNone/>
            </a:pPr>
            <a:r>
              <a:rPr lang="en"/>
              <a:t>Once a DNS query for an outsourced URL arrives at the CDN’s ADNS,</a:t>
            </a:r>
          </a:p>
          <a:p>
            <a:pPr lvl="0">
              <a:spcBef>
                <a:spcPts val="0"/>
              </a:spcBef>
              <a:buNone/>
            </a:pPr>
            <a:r>
              <a:t/>
            </a:r>
            <a:endParaRPr/>
          </a:p>
          <a:p>
            <a:pPr lvl="0">
              <a:spcBef>
                <a:spcPts val="0"/>
              </a:spcBef>
              <a:buNone/>
            </a:pPr>
            <a:r>
              <a:rPr lang="en"/>
              <a:t>The CDN provider can direct different HTTP requests to different content servers,</a:t>
            </a:r>
          </a:p>
          <a:p>
            <a:pPr lvl="0">
              <a:spcBef>
                <a:spcPts val="0"/>
              </a:spcBef>
              <a:buNone/>
            </a:pPr>
            <a:r>
              <a:t/>
            </a:r>
            <a:endParaRPr/>
          </a:p>
          <a:p>
            <a:pPr lvl="0">
              <a:spcBef>
                <a:spcPts val="0"/>
              </a:spcBef>
              <a:buNone/>
            </a:pPr>
            <a:r>
              <a:rPr lang="en"/>
              <a:t>by returning different IP addresses to different queries.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Request Routing Using IP Anycast</a:t>
            </a:r>
          </a:p>
        </p:txBody>
      </p:sp>
      <p:sp>
        <p:nvSpPr>
          <p:cNvPr id="144" name="Shape 144"/>
          <p:cNvSpPr txBox="1"/>
          <p:nvPr/>
        </p:nvSpPr>
        <p:spPr>
          <a:xfrm>
            <a:off x="6059825" y="1143750"/>
            <a:ext cx="3084300" cy="3999900"/>
          </a:xfrm>
          <a:prstGeom prst="rect">
            <a:avLst/>
          </a:prstGeom>
          <a:noFill/>
          <a:ln>
            <a:noFill/>
          </a:ln>
        </p:spPr>
        <p:txBody>
          <a:bodyPr anchorCtr="0" anchor="t" bIns="91425" lIns="91425" rIns="91425" tIns="91425">
            <a:noAutofit/>
          </a:bodyPr>
          <a:lstStyle/>
          <a:p>
            <a:pPr lvl="0">
              <a:spcBef>
                <a:spcPts val="0"/>
              </a:spcBef>
              <a:buNone/>
            </a:pPr>
            <a:r>
              <a:rPr lang="en"/>
              <a:t>T</a:t>
            </a:r>
            <a:r>
              <a:rPr lang="en"/>
              <a:t>he same IP address is assigned to multiple endpoints, </a:t>
            </a:r>
          </a:p>
          <a:p>
            <a:pPr lvl="0">
              <a:spcBef>
                <a:spcPts val="0"/>
              </a:spcBef>
              <a:buNone/>
            </a:pPr>
            <a:r>
              <a:t/>
            </a:r>
            <a:endParaRPr/>
          </a:p>
          <a:p>
            <a:pPr lvl="0" rtl="0">
              <a:spcBef>
                <a:spcPts val="0"/>
              </a:spcBef>
              <a:buNone/>
            </a:pPr>
            <a:r>
              <a:rPr lang="en"/>
              <a:t>and packets to this IP address are routed to the endpoint that is the nearest to the sender based on the shortest (or otherwise most preferred) path from the network-routing perspective</a:t>
            </a:r>
          </a:p>
        </p:txBody>
      </p:sp>
      <p:pic>
        <p:nvPicPr>
          <p:cNvPr id="145" name="Shape 145"/>
          <p:cNvPicPr preferRelativeResize="0"/>
          <p:nvPr/>
        </p:nvPicPr>
        <p:blipFill>
          <a:blip r:embed="rId3">
            <a:alphaModFix/>
          </a:blip>
          <a:stretch>
            <a:fillRect/>
          </a:stretch>
        </p:blipFill>
        <p:spPr>
          <a:xfrm>
            <a:off x="311700" y="1143750"/>
            <a:ext cx="5154477" cy="369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CDN overlays</a:t>
            </a:r>
          </a:p>
        </p:txBody>
      </p:sp>
      <p:cxnSp>
        <p:nvCxnSpPr>
          <p:cNvPr id="151" name="Shape 151"/>
          <p:cNvCxnSpPr/>
          <p:nvPr/>
        </p:nvCxnSpPr>
        <p:spPr>
          <a:xfrm flipH="1">
            <a:off x="311650" y="1725650"/>
            <a:ext cx="2700" cy="1704300"/>
          </a:xfrm>
          <a:prstGeom prst="straightConnector1">
            <a:avLst/>
          </a:prstGeom>
          <a:noFill/>
          <a:ln cap="flat" cmpd="sng" w="9525">
            <a:solidFill>
              <a:srgbClr val="B7B7B7"/>
            </a:solidFill>
            <a:prstDash val="solid"/>
            <a:round/>
            <a:headEnd len="lg" w="lg" type="none"/>
            <a:tailEnd len="lg" w="lg" type="none"/>
          </a:ln>
        </p:spPr>
      </p:cxnSp>
      <p:sp>
        <p:nvSpPr>
          <p:cNvPr id="152" name="Shape 152"/>
          <p:cNvSpPr txBox="1"/>
          <p:nvPr>
            <p:ph idx="1" type="body"/>
          </p:nvPr>
        </p:nvSpPr>
        <p:spPr>
          <a:xfrm>
            <a:off x="307200" y="1725650"/>
            <a:ext cx="3264599" cy="578700"/>
          </a:xfrm>
          <a:prstGeom prst="rect">
            <a:avLst/>
          </a:prstGeom>
        </p:spPr>
        <p:txBody>
          <a:bodyPr anchorCtr="0" anchor="t" bIns="91425" lIns="91425" rIns="91425" tIns="91425">
            <a:noAutofit/>
          </a:bodyPr>
          <a:lstStyle/>
          <a:p>
            <a:pPr lvl="0" rtl="0">
              <a:spcBef>
                <a:spcPts val="0"/>
              </a:spcBef>
              <a:buNone/>
            </a:pPr>
            <a:r>
              <a:rPr lang="en" sz="1400">
                <a:solidFill>
                  <a:schemeClr val="dk2"/>
                </a:solidFill>
              </a:rPr>
              <a:t>Increases the security and mitigates distributed denial of service (DDoS) attacks on websites and other online services</a:t>
            </a:r>
          </a:p>
        </p:txBody>
      </p:sp>
      <p:cxnSp>
        <p:nvCxnSpPr>
          <p:cNvPr id="153" name="Shape 153"/>
          <p:cNvCxnSpPr/>
          <p:nvPr/>
        </p:nvCxnSpPr>
        <p:spPr>
          <a:xfrm flipH="1">
            <a:off x="3589825" y="1718950"/>
            <a:ext cx="15300" cy="1587900"/>
          </a:xfrm>
          <a:prstGeom prst="straightConnector1">
            <a:avLst/>
          </a:prstGeom>
          <a:noFill/>
          <a:ln cap="flat" cmpd="sng" w="9525">
            <a:solidFill>
              <a:srgbClr val="B7B7B7"/>
            </a:solidFill>
            <a:prstDash val="solid"/>
            <a:round/>
            <a:headEnd len="lg" w="lg" type="none"/>
            <a:tailEnd len="lg" w="lg" type="none"/>
          </a:ln>
        </p:spPr>
      </p:cxnSp>
      <p:sp>
        <p:nvSpPr>
          <p:cNvPr id="154" name="Shape 154"/>
          <p:cNvSpPr txBox="1"/>
          <p:nvPr>
            <p:ph idx="1" type="body"/>
          </p:nvPr>
        </p:nvSpPr>
        <p:spPr>
          <a:xfrm>
            <a:off x="3626475" y="1725650"/>
            <a:ext cx="2780400" cy="578700"/>
          </a:xfrm>
          <a:prstGeom prst="rect">
            <a:avLst/>
          </a:prstGeom>
        </p:spPr>
        <p:txBody>
          <a:bodyPr anchorCtr="0" anchor="t" bIns="91425" lIns="91425" rIns="91425" tIns="91425">
            <a:noAutofit/>
          </a:bodyPr>
          <a:lstStyle/>
          <a:p>
            <a:pPr lvl="0" rtl="0">
              <a:spcBef>
                <a:spcPts val="0"/>
              </a:spcBef>
              <a:buNone/>
            </a:pPr>
            <a:r>
              <a:rPr lang="en" sz="1400">
                <a:solidFill>
                  <a:schemeClr val="dk2"/>
                </a:solidFill>
              </a:rPr>
              <a:t>Provides wide-area communication with more reliability, lesser latency, and greater throughput than the public Internet can</a:t>
            </a:r>
          </a:p>
        </p:txBody>
      </p:sp>
      <p:cxnSp>
        <p:nvCxnSpPr>
          <p:cNvPr id="155" name="Shape 155"/>
          <p:cNvCxnSpPr/>
          <p:nvPr/>
        </p:nvCxnSpPr>
        <p:spPr>
          <a:xfrm>
            <a:off x="6400950" y="1779150"/>
            <a:ext cx="900" cy="1527600"/>
          </a:xfrm>
          <a:prstGeom prst="straightConnector1">
            <a:avLst/>
          </a:prstGeom>
          <a:noFill/>
          <a:ln cap="flat" cmpd="sng" w="9525">
            <a:solidFill>
              <a:srgbClr val="B7B7B7"/>
            </a:solidFill>
            <a:prstDash val="solid"/>
            <a:round/>
            <a:headEnd len="lg" w="lg" type="none"/>
            <a:tailEnd len="lg" w="lg" type="none"/>
          </a:ln>
        </p:spPr>
      </p:cxnSp>
      <p:sp>
        <p:nvSpPr>
          <p:cNvPr id="156" name="Shape 156"/>
          <p:cNvSpPr txBox="1"/>
          <p:nvPr>
            <p:ph idx="1" type="body"/>
          </p:nvPr>
        </p:nvSpPr>
        <p:spPr>
          <a:xfrm>
            <a:off x="6400944" y="1725650"/>
            <a:ext cx="2587199" cy="578700"/>
          </a:xfrm>
          <a:prstGeom prst="rect">
            <a:avLst/>
          </a:prstGeom>
        </p:spPr>
        <p:txBody>
          <a:bodyPr anchorCtr="0" anchor="t" bIns="91425" lIns="91425" rIns="91425" tIns="91425">
            <a:noAutofit/>
          </a:bodyPr>
          <a:lstStyle/>
          <a:p>
            <a:pPr lvl="0" rtl="0">
              <a:spcBef>
                <a:spcPts val="0"/>
              </a:spcBef>
              <a:buNone/>
            </a:pPr>
            <a:r>
              <a:rPr lang="en" sz="1400">
                <a:solidFill>
                  <a:schemeClr val="dk2"/>
                </a:solidFill>
              </a:rPr>
              <a:t>Deliver websites, on-demand videos, music downloads, software downloads, and other forms of online content</a:t>
            </a:r>
          </a:p>
        </p:txBody>
      </p:sp>
      <p:sp>
        <p:nvSpPr>
          <p:cNvPr id="157" name="Shape 157"/>
          <p:cNvSpPr/>
          <p:nvPr/>
        </p:nvSpPr>
        <p:spPr>
          <a:xfrm>
            <a:off x="3589639" y="3219673"/>
            <a:ext cx="1520400" cy="15203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Routing overlay</a:t>
            </a:r>
          </a:p>
        </p:txBody>
      </p:sp>
      <p:grpSp>
        <p:nvGrpSpPr>
          <p:cNvPr id="158" name="Shape 158"/>
          <p:cNvGrpSpPr/>
          <p:nvPr/>
        </p:nvGrpSpPr>
        <p:grpSpPr>
          <a:xfrm>
            <a:off x="1537639" y="3219673"/>
            <a:ext cx="6384700" cy="1520399"/>
            <a:chOff x="1537639" y="3219673"/>
            <a:chExt cx="6384700" cy="1520399"/>
          </a:xfrm>
        </p:grpSpPr>
        <p:cxnSp>
          <p:nvCxnSpPr>
            <p:cNvPr id="159" name="Shape 159"/>
            <p:cNvCxnSpPr>
              <a:stCxn id="160" idx="6"/>
              <a:endCxn id="157" idx="2"/>
            </p:cNvCxnSpPr>
            <p:nvPr/>
          </p:nvCxnSpPr>
          <p:spPr>
            <a:xfrm>
              <a:off x="1537639" y="3979873"/>
              <a:ext cx="2052000" cy="0"/>
            </a:xfrm>
            <a:prstGeom prst="straightConnector1">
              <a:avLst/>
            </a:prstGeom>
            <a:noFill/>
            <a:ln cap="flat" cmpd="sng" w="19050">
              <a:solidFill>
                <a:schemeClr val="dk1"/>
              </a:solidFill>
              <a:prstDash val="dot"/>
              <a:round/>
              <a:headEnd len="lg" w="lg" type="none"/>
              <a:tailEnd len="lg" w="lg" type="none"/>
            </a:ln>
          </p:spPr>
        </p:cxnSp>
        <p:sp>
          <p:nvSpPr>
            <p:cNvPr id="161" name="Shape 161"/>
            <p:cNvSpPr/>
            <p:nvPr/>
          </p:nvSpPr>
          <p:spPr>
            <a:xfrm>
              <a:off x="6401939" y="3219673"/>
              <a:ext cx="1520400" cy="15203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Caching overlay</a:t>
              </a:r>
            </a:p>
          </p:txBody>
        </p:sp>
      </p:grpSp>
      <p:sp>
        <p:nvSpPr>
          <p:cNvPr id="162" name="Shape 162"/>
          <p:cNvSpPr/>
          <p:nvPr/>
        </p:nvSpPr>
        <p:spPr>
          <a:xfrm>
            <a:off x="311689" y="3253423"/>
            <a:ext cx="1520400" cy="15203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Security overlay</a:t>
            </a:r>
          </a:p>
        </p:txBody>
      </p:sp>
      <p:cxnSp>
        <p:nvCxnSpPr>
          <p:cNvPr id="163" name="Shape 163"/>
          <p:cNvCxnSpPr>
            <a:endCxn id="161" idx="2"/>
          </p:cNvCxnSpPr>
          <p:nvPr/>
        </p:nvCxnSpPr>
        <p:spPr>
          <a:xfrm>
            <a:off x="5110139" y="3979873"/>
            <a:ext cx="1291800" cy="0"/>
          </a:xfrm>
          <a:prstGeom prst="straightConnector1">
            <a:avLst/>
          </a:prstGeom>
          <a:noFill/>
          <a:ln cap="flat" cmpd="sng" w="19050">
            <a:solidFill>
              <a:schemeClr val="dk1"/>
            </a:solidFill>
            <a:prstDash val="dot"/>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Performance</a:t>
            </a:r>
            <a:r>
              <a:rPr lang="en"/>
              <a:t> benefits of a caching overlay </a:t>
            </a:r>
          </a:p>
        </p:txBody>
      </p:sp>
      <p:pic>
        <p:nvPicPr>
          <p:cNvPr id="169" name="Shape 169"/>
          <p:cNvPicPr preferRelativeResize="0"/>
          <p:nvPr/>
        </p:nvPicPr>
        <p:blipFill>
          <a:blip r:embed="rId3">
            <a:alphaModFix/>
          </a:blip>
          <a:stretch>
            <a:fillRect/>
          </a:stretch>
        </p:blipFill>
        <p:spPr>
          <a:xfrm>
            <a:off x="152400" y="1147225"/>
            <a:ext cx="6926084"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225225"/>
            <a:ext cx="8607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i="1" lang="en" sz="1800"/>
              <a:t>Know It All </a:t>
            </a:r>
            <a:r>
              <a:rPr lang="en" sz="1800"/>
              <a:t>- </a:t>
            </a:r>
            <a:r>
              <a:rPr lang="en" sz="1700"/>
              <a:t>Access constantly updated information about server performance, user demographics, and bandwidth utilization</a:t>
            </a:r>
          </a:p>
          <a:p>
            <a:pPr lvl="0">
              <a:spcBef>
                <a:spcPts val="0"/>
              </a:spcBef>
              <a:buClr>
                <a:schemeClr val="dk1"/>
              </a:buClr>
              <a:buSzPct val="61111"/>
              <a:buFont typeface="Arial"/>
              <a:buNone/>
            </a:pPr>
            <a:r>
              <a:rPr i="1" lang="en" sz="1800"/>
              <a:t>Know It Now </a:t>
            </a:r>
            <a:r>
              <a:rPr i="1" lang="en" sz="1700"/>
              <a:t>-</a:t>
            </a:r>
            <a:r>
              <a:rPr lang="en" sz="1700"/>
              <a:t> With live events, often there is no time to wait for server log processing. Use real-time statistics and take action—in the moment.</a:t>
            </a:r>
          </a:p>
          <a:p>
            <a:pPr lvl="0">
              <a:spcBef>
                <a:spcPts val="0"/>
              </a:spcBef>
              <a:buClr>
                <a:schemeClr val="dk1"/>
              </a:buClr>
              <a:buSzPct val="61111"/>
              <a:buFont typeface="Arial"/>
              <a:buNone/>
            </a:pPr>
            <a:r>
              <a:rPr i="1" lang="en" sz="1800"/>
              <a:t>Understand the Audience </a:t>
            </a:r>
            <a:r>
              <a:rPr i="1" lang="en" sz="1700"/>
              <a:t>-</a:t>
            </a:r>
            <a:r>
              <a:rPr lang="en" sz="1700"/>
              <a:t> See how users are interacting with the website content, where they are coming from, and how long they stick around</a:t>
            </a:r>
          </a:p>
          <a:p>
            <a:pPr lvl="0">
              <a:spcBef>
                <a:spcPts val="0"/>
              </a:spcBef>
              <a:buClr>
                <a:schemeClr val="dk1"/>
              </a:buClr>
              <a:buSzPct val="64705"/>
              <a:buFont typeface="Arial"/>
              <a:buNone/>
            </a:pPr>
            <a:r>
              <a:t/>
            </a:r>
            <a:endParaRPr i="1" sz="1700"/>
          </a:p>
          <a:p>
            <a:pPr lvl="0" rtl="0">
              <a:spcBef>
                <a:spcPts val="0"/>
              </a:spcBef>
              <a:buClr>
                <a:schemeClr val="dk1"/>
              </a:buClr>
              <a:buSzPct val="64705"/>
              <a:buFont typeface="Arial"/>
              <a:buNone/>
            </a:pPr>
            <a:r>
              <a:t/>
            </a:r>
            <a:endParaRPr sz="1700"/>
          </a:p>
        </p:txBody>
      </p:sp>
      <p:sp>
        <p:nvSpPr>
          <p:cNvPr id="175" name="Shape 175"/>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Analytic overlay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311700" y="1225225"/>
            <a:ext cx="8607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i="1" lang="en" sz="1800"/>
              <a:t>The user behavior when requesting data and services on the Internet is following Zipf-like distributions, which concentrate a major portion of activity on a small subset of the most popular items.  Such behavior makes it efficient to distribute popular data over caches and servers even of limited size and to deliver data from many sources that are located closer to the user.</a:t>
            </a:r>
          </a:p>
          <a:p>
            <a:pPr lvl="0">
              <a:spcBef>
                <a:spcPts val="0"/>
              </a:spcBef>
              <a:buClr>
                <a:schemeClr val="dk1"/>
              </a:buClr>
              <a:buSzPct val="61111"/>
              <a:buFont typeface="Arial"/>
              <a:buNone/>
            </a:pPr>
            <a:r>
              <a:t/>
            </a:r>
            <a:endParaRPr i="1" sz="1800"/>
          </a:p>
          <a:p>
            <a:pPr lvl="0" rtl="0">
              <a:spcBef>
                <a:spcPts val="0"/>
              </a:spcBef>
              <a:buClr>
                <a:schemeClr val="dk1"/>
              </a:buClr>
              <a:buSzPct val="61111"/>
              <a:buFont typeface="Arial"/>
              <a:buNone/>
            </a:pPr>
            <a:r>
              <a:rPr b="1" i="1" lang="en" sz="1800"/>
              <a:t>𝛼 = A(1)</a:t>
            </a:r>
            <a:r>
              <a:rPr i="1" lang="en" sz="1800"/>
              <a:t> is the maximum number of requests observed for an item in the statistic, </a:t>
            </a:r>
            <a:r>
              <a:rPr b="1" i="1" lang="en" sz="1800"/>
              <a:t>A(R)</a:t>
            </a:r>
            <a:r>
              <a:rPr i="1" lang="en" sz="1800"/>
              <a:t> is the number of requests to an item, </a:t>
            </a:r>
            <a:r>
              <a:rPr b="1" i="1" lang="en" sz="1800"/>
              <a:t>R</a:t>
            </a:r>
            <a:r>
              <a:rPr i="1" lang="en" sz="1800"/>
              <a:t> - rank of item, </a:t>
            </a:r>
            <a:r>
              <a:rPr b="1" i="1" lang="en" sz="1800"/>
              <a:t>β</a:t>
            </a:r>
            <a:r>
              <a:rPr i="1" lang="en" sz="1800"/>
              <a:t> - exponent, calculated using least squares method</a:t>
            </a:r>
          </a:p>
        </p:txBody>
      </p:sp>
      <p:sp>
        <p:nvSpPr>
          <p:cNvPr id="181" name="Shape 181"/>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What exactly should be distributed?</a:t>
            </a:r>
          </a:p>
        </p:txBody>
      </p:sp>
      <p:pic>
        <p:nvPicPr>
          <p:cNvPr id="182" name="Shape 182"/>
          <p:cNvPicPr preferRelativeResize="0"/>
          <p:nvPr/>
        </p:nvPicPr>
        <p:blipFill>
          <a:blip r:embed="rId3">
            <a:alphaModFix/>
          </a:blip>
          <a:stretch>
            <a:fillRect/>
          </a:stretch>
        </p:blipFill>
        <p:spPr>
          <a:xfrm>
            <a:off x="348000" y="2905312"/>
            <a:ext cx="5638800" cy="65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Cache replacement Strategies</a:t>
            </a:r>
          </a:p>
        </p:txBody>
      </p:sp>
      <p:sp>
        <p:nvSpPr>
          <p:cNvPr id="188" name="Shape 188"/>
          <p:cNvSpPr txBox="1"/>
          <p:nvPr>
            <p:ph idx="1" type="body"/>
          </p:nvPr>
        </p:nvSpPr>
        <p:spPr>
          <a:xfrm>
            <a:off x="311700" y="1225225"/>
            <a:ext cx="3999900" cy="3354000"/>
          </a:xfrm>
          <a:prstGeom prst="rect">
            <a:avLst/>
          </a:prstGeom>
        </p:spPr>
        <p:txBody>
          <a:bodyPr anchorCtr="0" anchor="t" bIns="91425" lIns="91425" rIns="91425" tIns="91425">
            <a:noAutofit/>
          </a:bodyPr>
          <a:lstStyle/>
          <a:p>
            <a:pPr lvl="0">
              <a:spcBef>
                <a:spcPts val="0"/>
              </a:spcBef>
              <a:buNone/>
            </a:pPr>
            <a:r>
              <a:rPr lang="en" sz="1700"/>
              <a:t>First In First Out (FIFO)</a:t>
            </a:r>
          </a:p>
          <a:p>
            <a:pPr lvl="0">
              <a:spcBef>
                <a:spcPts val="0"/>
              </a:spcBef>
              <a:buNone/>
            </a:pPr>
            <a:r>
              <a:rPr lang="en" sz="1700"/>
              <a:t>Last In First Out (LIFO)</a:t>
            </a:r>
          </a:p>
          <a:p>
            <a:pPr lvl="0">
              <a:spcBef>
                <a:spcPts val="0"/>
              </a:spcBef>
              <a:buNone/>
            </a:pPr>
            <a:r>
              <a:rPr lang="en" sz="1700"/>
              <a:t>Least Recently Used (LRU)</a:t>
            </a:r>
          </a:p>
          <a:p>
            <a:pPr lvl="0">
              <a:spcBef>
                <a:spcPts val="0"/>
              </a:spcBef>
              <a:buNone/>
            </a:pPr>
            <a:r>
              <a:rPr lang="en" sz="1700"/>
              <a:t>Most Recently Used (MRU)</a:t>
            </a:r>
          </a:p>
          <a:p>
            <a:pPr lvl="0">
              <a:spcBef>
                <a:spcPts val="0"/>
              </a:spcBef>
              <a:buNone/>
            </a:pPr>
            <a:r>
              <a:rPr lang="en" sz="1700"/>
              <a:t>Pseudo-LRU (PLRU)</a:t>
            </a:r>
          </a:p>
          <a:p>
            <a:pPr lvl="0">
              <a:spcBef>
                <a:spcPts val="0"/>
              </a:spcBef>
              <a:buNone/>
            </a:pPr>
            <a:r>
              <a:rPr lang="en" sz="1700"/>
              <a:t>Random Replacement (RR)</a:t>
            </a:r>
          </a:p>
          <a:p>
            <a:pPr lvl="0">
              <a:spcBef>
                <a:spcPts val="0"/>
              </a:spcBef>
              <a:buNone/>
            </a:pPr>
            <a:r>
              <a:rPr lang="en" sz="1700"/>
              <a:t>Segmented LRU (SLRU)</a:t>
            </a:r>
          </a:p>
          <a:p>
            <a:pPr lvl="0" rtl="0">
              <a:spcBef>
                <a:spcPts val="0"/>
              </a:spcBef>
              <a:buNone/>
            </a:pPr>
            <a:r>
              <a:t/>
            </a:r>
            <a:endParaRPr sz="1700"/>
          </a:p>
        </p:txBody>
      </p:sp>
      <p:sp>
        <p:nvSpPr>
          <p:cNvPr id="189" name="Shape 189"/>
          <p:cNvSpPr txBox="1"/>
          <p:nvPr>
            <p:ph idx="1" type="body"/>
          </p:nvPr>
        </p:nvSpPr>
        <p:spPr>
          <a:xfrm>
            <a:off x="4457450" y="1225225"/>
            <a:ext cx="3999900" cy="3354000"/>
          </a:xfrm>
          <a:prstGeom prst="rect">
            <a:avLst/>
          </a:prstGeom>
        </p:spPr>
        <p:txBody>
          <a:bodyPr anchorCtr="0" anchor="t" bIns="91425" lIns="91425" rIns="91425" tIns="91425">
            <a:noAutofit/>
          </a:bodyPr>
          <a:lstStyle/>
          <a:p>
            <a:pPr lvl="0">
              <a:spcBef>
                <a:spcPts val="0"/>
              </a:spcBef>
              <a:buClr>
                <a:schemeClr val="dk1"/>
              </a:buClr>
              <a:buSzPct val="64705"/>
              <a:buFont typeface="Arial"/>
              <a:buNone/>
            </a:pPr>
            <a:r>
              <a:rPr lang="en" sz="1700"/>
              <a:t>LFU with Dynamic Aging (LFUDA)</a:t>
            </a:r>
          </a:p>
          <a:p>
            <a:pPr lvl="0">
              <a:spcBef>
                <a:spcPts val="0"/>
              </a:spcBef>
              <a:buClr>
                <a:schemeClr val="dk1"/>
              </a:buClr>
              <a:buSzPct val="64705"/>
              <a:buFont typeface="Arial"/>
              <a:buNone/>
            </a:pPr>
            <a:r>
              <a:rPr lang="en" sz="1700"/>
              <a:t>Low Inter-reference Recency Set (LIRS)</a:t>
            </a:r>
          </a:p>
          <a:p>
            <a:pPr lvl="0">
              <a:spcBef>
                <a:spcPts val="0"/>
              </a:spcBef>
              <a:buClr>
                <a:schemeClr val="dk1"/>
              </a:buClr>
              <a:buSzPct val="64705"/>
              <a:buFont typeface="Arial"/>
              <a:buNone/>
            </a:pPr>
            <a:r>
              <a:rPr lang="en" sz="1700"/>
              <a:t>Adaptive Replacement Cache (ARC)</a:t>
            </a:r>
          </a:p>
          <a:p>
            <a:pPr lvl="0">
              <a:spcBef>
                <a:spcPts val="0"/>
              </a:spcBef>
              <a:buClr>
                <a:schemeClr val="dk1"/>
              </a:buClr>
              <a:buSzPct val="64705"/>
              <a:buFont typeface="Arial"/>
              <a:buNone/>
            </a:pPr>
            <a:r>
              <a:rPr lang="en" sz="1700"/>
              <a:t>Clock with Adaptive Replacement (CAR)</a:t>
            </a:r>
          </a:p>
          <a:p>
            <a:pPr lvl="0">
              <a:spcBef>
                <a:spcPts val="0"/>
              </a:spcBef>
              <a:buClr>
                <a:schemeClr val="dk1"/>
              </a:buClr>
              <a:buSzPct val="64705"/>
              <a:buFont typeface="Arial"/>
              <a:buNone/>
            </a:pPr>
            <a:r>
              <a:rPr lang="en" sz="1700"/>
              <a:t>Multi Queue (MQ) caching algorithm|Multi Queue (MQ)</a:t>
            </a:r>
          </a:p>
          <a:p>
            <a:pPr lvl="0" rtl="0">
              <a:spcBef>
                <a:spcPts val="0"/>
              </a:spcBef>
              <a:buClr>
                <a:schemeClr val="dk1"/>
              </a:buClr>
              <a:buSzPct val="64705"/>
              <a:buFont typeface="Arial"/>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Internet is complex</a:t>
            </a:r>
          </a:p>
        </p:txBody>
      </p:sp>
      <p:pic>
        <p:nvPicPr>
          <p:cNvPr id="69" name="Shape 69"/>
          <p:cNvPicPr preferRelativeResize="0"/>
          <p:nvPr/>
        </p:nvPicPr>
        <p:blipFill>
          <a:blip r:embed="rId3">
            <a:alphaModFix/>
          </a:blip>
          <a:stretch>
            <a:fillRect/>
          </a:stretch>
        </p:blipFill>
        <p:spPr>
          <a:xfrm>
            <a:off x="138375" y="1313650"/>
            <a:ext cx="6236138" cy="36914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2174500" y="229375"/>
            <a:ext cx="6868512" cy="4838700"/>
          </a:xfrm>
          <a:prstGeom prst="rect">
            <a:avLst/>
          </a:prstGeom>
          <a:noFill/>
          <a:ln>
            <a:noFill/>
          </a:ln>
        </p:spPr>
      </p:pic>
      <p:sp>
        <p:nvSpPr>
          <p:cNvPr id="195" name="Shape 195"/>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Custom CDN</a:t>
            </a:r>
          </a:p>
        </p:txBody>
      </p:sp>
      <p:sp>
        <p:nvSpPr>
          <p:cNvPr id="196" name="Shape 196"/>
          <p:cNvSpPr txBox="1"/>
          <p:nvPr/>
        </p:nvSpPr>
        <p:spPr>
          <a:xfrm>
            <a:off x="7792175" y="2501525"/>
            <a:ext cx="903000" cy="414600"/>
          </a:xfrm>
          <a:prstGeom prst="rect">
            <a:avLst/>
          </a:prstGeom>
          <a:noFill/>
          <a:ln>
            <a:noFill/>
          </a:ln>
        </p:spPr>
        <p:txBody>
          <a:bodyPr anchorCtr="0" anchor="t" bIns="91425" lIns="91425" rIns="91425" tIns="91425">
            <a:noAutofit/>
          </a:bodyPr>
          <a:lstStyle/>
          <a:p>
            <a:pPr lvl="0">
              <a:spcBef>
                <a:spcPts val="0"/>
              </a:spcBef>
              <a:buNone/>
            </a:pPr>
            <a:r>
              <a:rPr lang="en"/>
              <a:t>Analytic</a:t>
            </a:r>
          </a:p>
        </p:txBody>
      </p:sp>
      <p:sp>
        <p:nvSpPr>
          <p:cNvPr id="197" name="Shape 197"/>
          <p:cNvSpPr txBox="1"/>
          <p:nvPr/>
        </p:nvSpPr>
        <p:spPr>
          <a:xfrm>
            <a:off x="7216950" y="732625"/>
            <a:ext cx="1230600" cy="414600"/>
          </a:xfrm>
          <a:prstGeom prst="rect">
            <a:avLst/>
          </a:prstGeom>
          <a:noFill/>
          <a:ln>
            <a:noFill/>
          </a:ln>
        </p:spPr>
        <p:txBody>
          <a:bodyPr anchorCtr="0" anchor="t" bIns="91425" lIns="91425" rIns="91425" tIns="91425">
            <a:noAutofit/>
          </a:bodyPr>
          <a:lstStyle/>
          <a:p>
            <a:pPr lvl="0">
              <a:spcBef>
                <a:spcPts val="0"/>
              </a:spcBef>
              <a:buNone/>
            </a:pPr>
            <a:r>
              <a:rPr lang="en"/>
              <a:t>Cache</a:t>
            </a:r>
          </a:p>
        </p:txBody>
      </p:sp>
      <p:sp>
        <p:nvSpPr>
          <p:cNvPr id="198" name="Shape 198"/>
          <p:cNvSpPr txBox="1"/>
          <p:nvPr/>
        </p:nvSpPr>
        <p:spPr>
          <a:xfrm>
            <a:off x="7792175" y="3698775"/>
            <a:ext cx="903000" cy="408000"/>
          </a:xfrm>
          <a:prstGeom prst="rect">
            <a:avLst/>
          </a:prstGeom>
          <a:noFill/>
          <a:ln>
            <a:noFill/>
          </a:ln>
        </p:spPr>
        <p:txBody>
          <a:bodyPr anchorCtr="0" anchor="t" bIns="91425" lIns="91425" rIns="91425" tIns="91425">
            <a:noAutofit/>
          </a:bodyPr>
          <a:lstStyle/>
          <a:p>
            <a:pPr lvl="0">
              <a:spcBef>
                <a:spcPts val="0"/>
              </a:spcBef>
              <a:buNone/>
            </a:pPr>
            <a:r>
              <a:rPr lang="en"/>
              <a:t>Routing</a:t>
            </a:r>
          </a:p>
        </p:txBody>
      </p:sp>
      <p:sp>
        <p:nvSpPr>
          <p:cNvPr id="199" name="Shape 199"/>
          <p:cNvSpPr txBox="1"/>
          <p:nvPr/>
        </p:nvSpPr>
        <p:spPr>
          <a:xfrm>
            <a:off x="7216950" y="4728900"/>
            <a:ext cx="1230600" cy="414600"/>
          </a:xfrm>
          <a:prstGeom prst="rect">
            <a:avLst/>
          </a:prstGeom>
          <a:noFill/>
          <a:ln>
            <a:noFill/>
          </a:ln>
        </p:spPr>
        <p:txBody>
          <a:bodyPr anchorCtr="0" anchor="t" bIns="91425" lIns="91425" rIns="91425" tIns="91425">
            <a:noAutofit/>
          </a:bodyPr>
          <a:lstStyle/>
          <a:p>
            <a:pPr lvl="0" rtl="0">
              <a:spcBef>
                <a:spcPts val="0"/>
              </a:spcBef>
              <a:buNone/>
            </a:pPr>
            <a:r>
              <a:rPr lang="en"/>
              <a:t>Security</a:t>
            </a:r>
          </a:p>
        </p:txBody>
      </p:sp>
      <p:sp>
        <p:nvSpPr>
          <p:cNvPr id="200" name="Shape 200"/>
          <p:cNvSpPr txBox="1"/>
          <p:nvPr/>
        </p:nvSpPr>
        <p:spPr>
          <a:xfrm>
            <a:off x="4026500" y="0"/>
            <a:ext cx="836100" cy="122400"/>
          </a:xfrm>
          <a:prstGeom prst="rect">
            <a:avLst/>
          </a:prstGeom>
          <a:noFill/>
          <a:ln>
            <a:noFill/>
          </a:ln>
        </p:spPr>
        <p:txBody>
          <a:bodyPr anchorCtr="0" anchor="t" bIns="91425" lIns="91425" rIns="91425" tIns="91425">
            <a:noAutofit/>
          </a:bodyPr>
          <a:lstStyle/>
          <a:p>
            <a:pPr lvl="0">
              <a:spcBef>
                <a:spcPts val="0"/>
              </a:spcBef>
              <a:buNone/>
            </a:pPr>
            <a:r>
              <a:rPr lang="en" sz="1200"/>
              <a:t>Europe</a:t>
            </a:r>
          </a:p>
        </p:txBody>
      </p:sp>
      <p:sp>
        <p:nvSpPr>
          <p:cNvPr id="201" name="Shape 201"/>
          <p:cNvSpPr txBox="1"/>
          <p:nvPr/>
        </p:nvSpPr>
        <p:spPr>
          <a:xfrm>
            <a:off x="3939500" y="1966425"/>
            <a:ext cx="923100" cy="220800"/>
          </a:xfrm>
          <a:prstGeom prst="rect">
            <a:avLst/>
          </a:prstGeom>
          <a:noFill/>
          <a:ln>
            <a:noFill/>
          </a:ln>
        </p:spPr>
        <p:txBody>
          <a:bodyPr anchorCtr="0" anchor="t" bIns="91425" lIns="91425" rIns="91425" tIns="91425">
            <a:noAutofit/>
          </a:bodyPr>
          <a:lstStyle/>
          <a:p>
            <a:pPr lvl="0">
              <a:spcBef>
                <a:spcPts val="0"/>
              </a:spcBef>
              <a:buNone/>
            </a:pPr>
            <a:r>
              <a:rPr lang="en"/>
              <a:t>China</a:t>
            </a:r>
          </a:p>
        </p:txBody>
      </p:sp>
      <p:sp>
        <p:nvSpPr>
          <p:cNvPr id="202" name="Shape 202"/>
          <p:cNvSpPr txBox="1"/>
          <p:nvPr/>
        </p:nvSpPr>
        <p:spPr>
          <a:xfrm>
            <a:off x="3939500" y="3993050"/>
            <a:ext cx="1123800" cy="280800"/>
          </a:xfrm>
          <a:prstGeom prst="rect">
            <a:avLst/>
          </a:prstGeom>
          <a:noFill/>
          <a:ln>
            <a:noFill/>
          </a:ln>
        </p:spPr>
        <p:txBody>
          <a:bodyPr anchorCtr="0" anchor="t" bIns="91425" lIns="91425" rIns="91425" tIns="91425">
            <a:noAutofit/>
          </a:bodyPr>
          <a:lstStyle/>
          <a:p>
            <a:pPr lvl="0">
              <a:spcBef>
                <a:spcPts val="0"/>
              </a:spcBef>
              <a:buNone/>
            </a:pPr>
            <a:r>
              <a:rPr lang="en"/>
              <a:t>Asia</a:t>
            </a:r>
          </a:p>
        </p:txBody>
      </p:sp>
      <p:sp>
        <p:nvSpPr>
          <p:cNvPr id="203" name="Shape 203"/>
          <p:cNvSpPr txBox="1"/>
          <p:nvPr/>
        </p:nvSpPr>
        <p:spPr>
          <a:xfrm>
            <a:off x="147150" y="1177175"/>
            <a:ext cx="2454600" cy="3846000"/>
          </a:xfrm>
          <a:prstGeom prst="rect">
            <a:avLst/>
          </a:prstGeom>
          <a:noFill/>
          <a:ln>
            <a:noFill/>
          </a:ln>
        </p:spPr>
        <p:txBody>
          <a:bodyPr anchorCtr="0" anchor="t" bIns="91425" lIns="91425" rIns="91425" tIns="91425">
            <a:noAutofit/>
          </a:bodyPr>
          <a:lstStyle/>
          <a:p>
            <a:pPr lvl="0" rtl="0">
              <a:spcBef>
                <a:spcPts val="0"/>
              </a:spcBef>
              <a:buNone/>
            </a:pPr>
            <a:r>
              <a:rPr b="1" lang="en"/>
              <a:t>Issues</a:t>
            </a:r>
          </a:p>
          <a:p>
            <a:pPr lvl="0" rtl="0">
              <a:spcBef>
                <a:spcPts val="0"/>
              </a:spcBef>
              <a:buNone/>
            </a:pPr>
            <a:r>
              <a:t/>
            </a:r>
            <a:endParaRPr b="1"/>
          </a:p>
          <a:p>
            <a:pPr indent="-228600" lvl="0" marL="457200" rtl="0">
              <a:spcBef>
                <a:spcPts val="0"/>
              </a:spcBef>
              <a:buAutoNum type="arabicPeriod"/>
            </a:pPr>
            <a:r>
              <a:rPr lang="en"/>
              <a:t>Network bottlenecks</a:t>
            </a:r>
          </a:p>
          <a:p>
            <a:pPr lvl="0" rtl="0">
              <a:spcBef>
                <a:spcPts val="0"/>
              </a:spcBef>
              <a:buNone/>
            </a:pPr>
            <a:r>
              <a:t/>
            </a:r>
            <a:endParaRPr/>
          </a:p>
          <a:p>
            <a:pPr indent="-228600" lvl="0" marL="457200" rtl="0">
              <a:spcBef>
                <a:spcPts val="0"/>
              </a:spcBef>
              <a:buAutoNum type="arabicPeriod"/>
            </a:pPr>
            <a:r>
              <a:rPr lang="en"/>
              <a:t>Heavy scaling</a:t>
            </a:r>
          </a:p>
          <a:p>
            <a:pPr lvl="0" rtl="0">
              <a:spcBef>
                <a:spcPts val="0"/>
              </a:spcBef>
              <a:buNone/>
            </a:pPr>
            <a:r>
              <a:t/>
            </a:r>
            <a:endParaRPr/>
          </a:p>
          <a:p>
            <a:pPr indent="-228600" lvl="0" marL="457200" rtl="0">
              <a:spcBef>
                <a:spcPts val="0"/>
              </a:spcBef>
              <a:buAutoNum type="arabicPeriod"/>
            </a:pPr>
            <a:r>
              <a:rPr lang="en"/>
              <a:t>Losing money</a:t>
            </a:r>
          </a:p>
          <a:p>
            <a:pPr lvl="0" rtl="0">
              <a:spcBef>
                <a:spcPts val="0"/>
              </a:spcBef>
              <a:buNone/>
            </a:pPr>
            <a:r>
              <a:t/>
            </a:r>
            <a:endParaRPr/>
          </a:p>
          <a:p>
            <a:pPr indent="-228600" lvl="0" marL="457200">
              <a:spcBef>
                <a:spcPts val="0"/>
              </a:spcBef>
              <a:buAutoNum type="arabicPeriod"/>
            </a:pPr>
            <a:r>
              <a:rPr lang="en"/>
              <a:t>Long-Running Request-Response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Solution</a:t>
            </a:r>
          </a:p>
        </p:txBody>
      </p:sp>
      <p:pic>
        <p:nvPicPr>
          <p:cNvPr id="209" name="Shape 209"/>
          <p:cNvPicPr preferRelativeResize="0"/>
          <p:nvPr/>
        </p:nvPicPr>
        <p:blipFill>
          <a:blip r:embed="rId3">
            <a:alphaModFix/>
          </a:blip>
          <a:stretch>
            <a:fillRect/>
          </a:stretch>
        </p:blipFill>
        <p:spPr>
          <a:xfrm>
            <a:off x="1821402" y="429087"/>
            <a:ext cx="6308548" cy="4285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nvSpPr>
        <p:spPr>
          <a:xfrm>
            <a:off x="1859425" y="2702175"/>
            <a:ext cx="3852600" cy="449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15" name="Shape 215"/>
          <p:cNvSpPr txBox="1"/>
          <p:nvPr>
            <p:ph type="title"/>
          </p:nvPr>
        </p:nvSpPr>
        <p:spPr>
          <a:xfrm>
            <a:off x="2728350" y="1689375"/>
            <a:ext cx="3687300" cy="1012800"/>
          </a:xfrm>
          <a:prstGeom prst="rect">
            <a:avLst/>
          </a:prstGeom>
        </p:spPr>
        <p:txBody>
          <a:bodyPr anchorCtr="0" anchor="ctr" bIns="91425" lIns="91425" rIns="91425" tIns="91425">
            <a:noAutofit/>
          </a:bodyPr>
          <a:lstStyle/>
          <a:p>
            <a:pPr lvl="0" rtl="0">
              <a:spcBef>
                <a:spcPts val="0"/>
              </a:spcBef>
              <a:buNone/>
            </a:pPr>
            <a:r>
              <a:rPr lang="en"/>
              <a:t>S</a:t>
            </a:r>
            <a:r>
              <a:rPr lang="en"/>
              <a:t>ee in action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1859425" y="2702175"/>
            <a:ext cx="3852600" cy="449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221" name="Shape 221"/>
          <p:cNvSpPr txBox="1"/>
          <p:nvPr>
            <p:ph type="title"/>
          </p:nvPr>
        </p:nvSpPr>
        <p:spPr>
          <a:xfrm>
            <a:off x="2728350" y="1689375"/>
            <a:ext cx="3687300" cy="1012800"/>
          </a:xfrm>
          <a:prstGeom prst="rect">
            <a:avLst/>
          </a:prstGeom>
        </p:spPr>
        <p:txBody>
          <a:bodyPr anchorCtr="0" anchor="ctr" bIns="91425" lIns="91425" rIns="91425" tIns="91425">
            <a:noAutofit/>
          </a:bodyPr>
          <a:lstStyle/>
          <a:p>
            <a:pPr lvl="0" rtl="0">
              <a:spcBef>
                <a:spcPts val="0"/>
              </a:spcBef>
              <a:buNone/>
            </a:pPr>
            <a:r>
              <a:rPr lang="en"/>
              <a:t>See in action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Cloud solitons</a:t>
            </a:r>
          </a:p>
        </p:txBody>
      </p:sp>
      <p:pic>
        <p:nvPicPr>
          <p:cNvPr id="227" name="Shape 227"/>
          <p:cNvPicPr preferRelativeResize="0"/>
          <p:nvPr/>
        </p:nvPicPr>
        <p:blipFill>
          <a:blip r:embed="rId3">
            <a:alphaModFix/>
          </a:blip>
          <a:stretch>
            <a:fillRect/>
          </a:stretch>
        </p:blipFill>
        <p:spPr>
          <a:xfrm>
            <a:off x="152400" y="1299625"/>
            <a:ext cx="2705100" cy="1276350"/>
          </a:xfrm>
          <a:prstGeom prst="rect">
            <a:avLst/>
          </a:prstGeom>
          <a:noFill/>
          <a:ln>
            <a:noFill/>
          </a:ln>
        </p:spPr>
      </p:pic>
      <p:pic>
        <p:nvPicPr>
          <p:cNvPr id="228" name="Shape 228"/>
          <p:cNvPicPr preferRelativeResize="0"/>
          <p:nvPr/>
        </p:nvPicPr>
        <p:blipFill>
          <a:blip r:embed="rId4">
            <a:alphaModFix/>
          </a:blip>
          <a:stretch>
            <a:fillRect/>
          </a:stretch>
        </p:blipFill>
        <p:spPr>
          <a:xfrm>
            <a:off x="3009900" y="1299625"/>
            <a:ext cx="2533650" cy="1981200"/>
          </a:xfrm>
          <a:prstGeom prst="rect">
            <a:avLst/>
          </a:prstGeom>
          <a:noFill/>
          <a:ln>
            <a:noFill/>
          </a:ln>
        </p:spPr>
      </p:pic>
      <p:pic>
        <p:nvPicPr>
          <p:cNvPr id="229" name="Shape 229"/>
          <p:cNvPicPr preferRelativeResize="0"/>
          <p:nvPr/>
        </p:nvPicPr>
        <p:blipFill>
          <a:blip r:embed="rId5">
            <a:alphaModFix/>
          </a:blip>
          <a:stretch>
            <a:fillRect/>
          </a:stretch>
        </p:blipFill>
        <p:spPr>
          <a:xfrm>
            <a:off x="152400" y="3433225"/>
            <a:ext cx="2667000" cy="1314450"/>
          </a:xfrm>
          <a:prstGeom prst="rect">
            <a:avLst/>
          </a:prstGeom>
          <a:noFill/>
          <a:ln>
            <a:noFill/>
          </a:ln>
        </p:spPr>
      </p:pic>
      <p:pic>
        <p:nvPicPr>
          <p:cNvPr id="230" name="Shape 230"/>
          <p:cNvPicPr preferRelativeResize="0"/>
          <p:nvPr/>
        </p:nvPicPr>
        <p:blipFill>
          <a:blip r:embed="rId6">
            <a:alphaModFix/>
          </a:blip>
          <a:stretch>
            <a:fillRect/>
          </a:stretch>
        </p:blipFill>
        <p:spPr>
          <a:xfrm>
            <a:off x="2971800" y="3433225"/>
            <a:ext cx="4794174" cy="1557874"/>
          </a:xfrm>
          <a:prstGeom prst="rect">
            <a:avLst/>
          </a:prstGeom>
          <a:noFill/>
          <a:ln>
            <a:noFill/>
          </a:ln>
        </p:spPr>
      </p:pic>
      <p:pic>
        <p:nvPicPr>
          <p:cNvPr id="231" name="Shape 231"/>
          <p:cNvPicPr preferRelativeResize="0"/>
          <p:nvPr/>
        </p:nvPicPr>
        <p:blipFill>
          <a:blip r:embed="rId7">
            <a:alphaModFix/>
          </a:blip>
          <a:stretch>
            <a:fillRect/>
          </a:stretch>
        </p:blipFill>
        <p:spPr>
          <a:xfrm>
            <a:off x="6164150" y="1299625"/>
            <a:ext cx="1981200" cy="1981200"/>
          </a:xfrm>
          <a:prstGeom prst="rect">
            <a:avLst/>
          </a:prstGeom>
          <a:noFill/>
          <a:ln>
            <a:noFill/>
          </a:ln>
        </p:spPr>
      </p:pic>
      <p:pic>
        <p:nvPicPr>
          <p:cNvPr id="232" name="Shape 232"/>
          <p:cNvPicPr preferRelativeResize="0"/>
          <p:nvPr/>
        </p:nvPicPr>
        <p:blipFill>
          <a:blip r:embed="rId8">
            <a:alphaModFix/>
          </a:blip>
          <a:stretch>
            <a:fillRect/>
          </a:stretch>
        </p:blipFill>
        <p:spPr>
          <a:xfrm>
            <a:off x="6622500" y="2750050"/>
            <a:ext cx="2209800" cy="990600"/>
          </a:xfrm>
          <a:prstGeom prst="rect">
            <a:avLst/>
          </a:prstGeom>
          <a:noFill/>
          <a:ln>
            <a:noFill/>
          </a:ln>
        </p:spPr>
      </p:pic>
      <p:pic>
        <p:nvPicPr>
          <p:cNvPr id="233" name="Shape 233"/>
          <p:cNvPicPr preferRelativeResize="0"/>
          <p:nvPr/>
        </p:nvPicPr>
        <p:blipFill>
          <a:blip r:embed="rId9">
            <a:alphaModFix/>
          </a:blip>
          <a:stretch>
            <a:fillRect/>
          </a:stretch>
        </p:blipFill>
        <p:spPr>
          <a:xfrm>
            <a:off x="4492650" y="383212"/>
            <a:ext cx="3924300" cy="126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311700" y="1225225"/>
            <a:ext cx="8607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i="1" lang="en" sz="1800"/>
              <a:t>Uptime/availability of service</a:t>
            </a:r>
          </a:p>
          <a:p>
            <a:pPr lvl="0">
              <a:spcBef>
                <a:spcPts val="0"/>
              </a:spcBef>
              <a:buClr>
                <a:schemeClr val="dk1"/>
              </a:buClr>
              <a:buSzPct val="61111"/>
              <a:buFont typeface="Arial"/>
              <a:buNone/>
            </a:pPr>
            <a:r>
              <a:rPr i="1" lang="en" sz="1800"/>
              <a:t>Throughput performance</a:t>
            </a:r>
          </a:p>
          <a:p>
            <a:pPr lvl="0">
              <a:spcBef>
                <a:spcPts val="0"/>
              </a:spcBef>
              <a:buClr>
                <a:schemeClr val="dk1"/>
              </a:buClr>
              <a:buSzPct val="61111"/>
              <a:buFont typeface="Arial"/>
              <a:buNone/>
            </a:pPr>
            <a:r>
              <a:rPr i="1" lang="en" sz="1800"/>
              <a:t>First byte delivery time</a:t>
            </a:r>
          </a:p>
          <a:p>
            <a:pPr lvl="0">
              <a:spcBef>
                <a:spcPts val="0"/>
              </a:spcBef>
              <a:buClr>
                <a:schemeClr val="dk1"/>
              </a:buClr>
              <a:buSzPct val="61111"/>
              <a:buFont typeface="Arial"/>
              <a:buNone/>
            </a:pPr>
            <a:r>
              <a:rPr i="1" lang="en" sz="1800"/>
              <a:t>Reporting/analytics</a:t>
            </a:r>
          </a:p>
          <a:p>
            <a:pPr lvl="0">
              <a:spcBef>
                <a:spcPts val="0"/>
              </a:spcBef>
              <a:buClr>
                <a:schemeClr val="dk1"/>
              </a:buClr>
              <a:buSzPct val="61111"/>
              <a:buFont typeface="Arial"/>
              <a:buNone/>
            </a:pPr>
            <a:r>
              <a:rPr i="1" lang="en" sz="1800"/>
              <a:t>Range of products (Analytic, Dynamic Tag Management, etc.)</a:t>
            </a:r>
          </a:p>
          <a:p>
            <a:pPr lvl="0" rtl="0">
              <a:spcBef>
                <a:spcPts val="0"/>
              </a:spcBef>
              <a:buClr>
                <a:schemeClr val="dk1"/>
              </a:buClr>
              <a:buSzPct val="61111"/>
              <a:buFont typeface="Arial"/>
              <a:buNone/>
            </a:pPr>
            <a:r>
              <a:rPr i="1" lang="en" sz="1800"/>
              <a:t>Customer service</a:t>
            </a:r>
          </a:p>
        </p:txBody>
      </p:sp>
      <p:sp>
        <p:nvSpPr>
          <p:cNvPr id="239" name="Shape 23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Care about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nvSpPr>
        <p:spPr>
          <a:xfrm>
            <a:off x="1859425" y="2702175"/>
            <a:ext cx="3852600" cy="449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45" name="Shape 245"/>
          <p:cNvSpPr txBox="1"/>
          <p:nvPr>
            <p:ph type="title"/>
          </p:nvPr>
        </p:nvSpPr>
        <p:spPr>
          <a:xfrm>
            <a:off x="2728350" y="1689375"/>
            <a:ext cx="3687300" cy="1012800"/>
          </a:xfrm>
          <a:prstGeom prst="rect">
            <a:avLst/>
          </a:prstGeom>
        </p:spPr>
        <p:txBody>
          <a:bodyPr anchorCtr="0" anchor="ctr" bIns="91425" lIns="91425" rIns="91425" tIns="91425">
            <a:noAutofit/>
          </a:bodyPr>
          <a:lstStyle/>
          <a:p>
            <a:pPr lvl="0" rtl="0">
              <a:spcBef>
                <a:spcPts val="0"/>
              </a:spcBef>
              <a:buNone/>
            </a:pPr>
            <a:r>
              <a:rPr lang="en"/>
              <a:t>Question Time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Challenges</a:t>
            </a:r>
          </a:p>
        </p:txBody>
      </p:sp>
      <p:sp>
        <p:nvSpPr>
          <p:cNvPr id="75" name="Shape 75"/>
          <p:cNvSpPr txBox="1"/>
          <p:nvPr>
            <p:ph idx="1" type="body"/>
          </p:nvPr>
        </p:nvSpPr>
        <p:spPr>
          <a:xfrm>
            <a:off x="311700" y="1225225"/>
            <a:ext cx="3999900" cy="3354000"/>
          </a:xfrm>
          <a:prstGeom prst="rect">
            <a:avLst/>
          </a:prstGeom>
        </p:spPr>
        <p:txBody>
          <a:bodyPr anchorCtr="0" anchor="t" bIns="91425" lIns="91425" rIns="91425" tIns="91425">
            <a:noAutofit/>
          </a:bodyPr>
          <a:lstStyle/>
          <a:p>
            <a:pPr lvl="0">
              <a:spcBef>
                <a:spcPts val="0"/>
              </a:spcBef>
              <a:buNone/>
            </a:pPr>
            <a:r>
              <a:rPr lang="en" sz="1800"/>
              <a:t>Distance</a:t>
            </a:r>
          </a:p>
          <a:p>
            <a:pPr lvl="0">
              <a:spcBef>
                <a:spcPts val="0"/>
              </a:spcBef>
              <a:buNone/>
            </a:pPr>
            <a:r>
              <a:rPr lang="en" sz="1800"/>
              <a:t>Network bottlenecks</a:t>
            </a:r>
          </a:p>
          <a:p>
            <a:pPr lvl="0">
              <a:spcBef>
                <a:spcPts val="0"/>
              </a:spcBef>
              <a:buNone/>
            </a:pPr>
            <a:r>
              <a:rPr lang="en" sz="1800"/>
              <a:t>Packet loss</a:t>
            </a:r>
          </a:p>
          <a:p>
            <a:pPr lvl="0" rtl="0">
              <a:spcBef>
                <a:spcPts val="0"/>
              </a:spcBef>
              <a:buNone/>
            </a:pPr>
            <a:r>
              <a:rPr lang="en" sz="1800"/>
              <a:t>Congestion</a:t>
            </a:r>
          </a:p>
        </p:txBody>
      </p:sp>
      <p:sp>
        <p:nvSpPr>
          <p:cNvPr id="76" name="Shape 76"/>
          <p:cNvSpPr txBox="1"/>
          <p:nvPr>
            <p:ph idx="1" type="body"/>
          </p:nvPr>
        </p:nvSpPr>
        <p:spPr>
          <a:xfrm>
            <a:off x="4457450" y="1225225"/>
            <a:ext cx="3999900" cy="3354000"/>
          </a:xfrm>
          <a:prstGeom prst="rect">
            <a:avLst/>
          </a:prstGeom>
        </p:spPr>
        <p:txBody>
          <a:bodyPr anchorCtr="0" anchor="t" bIns="91425" lIns="91425" rIns="91425" tIns="91425">
            <a:noAutofit/>
          </a:bodyPr>
          <a:lstStyle/>
          <a:p>
            <a:pPr lvl="0" rtl="0">
              <a:spcBef>
                <a:spcPts val="0"/>
              </a:spcBef>
              <a:buNone/>
            </a:pPr>
            <a:r>
              <a:rPr lang="en" sz="1800"/>
              <a:t>TCP slow start</a:t>
            </a:r>
          </a:p>
          <a:p>
            <a:pPr lvl="0" rtl="0">
              <a:spcBef>
                <a:spcPts val="0"/>
              </a:spcBef>
              <a:buNone/>
            </a:pPr>
            <a:r>
              <a:rPr lang="en" sz="1800"/>
              <a:t>Round-trip delay time</a:t>
            </a:r>
          </a:p>
          <a:p>
            <a:pPr lvl="0">
              <a:spcBef>
                <a:spcPts val="0"/>
              </a:spcBef>
              <a:buClr>
                <a:schemeClr val="dk1"/>
              </a:buClr>
              <a:buSzPct val="61111"/>
              <a:buFont typeface="Arial"/>
              <a:buNone/>
            </a:pPr>
            <a:r>
              <a:rPr lang="en" sz="1800"/>
              <a:t>Retransmission</a:t>
            </a:r>
          </a:p>
          <a:p>
            <a:pPr lvl="0" rtl="0">
              <a:spcBef>
                <a:spcPts val="0"/>
              </a:spcBef>
              <a:buClr>
                <a:schemeClr val="dk1"/>
              </a:buClr>
              <a:buSzPct val="61111"/>
              <a:buFont typeface="Arial"/>
              <a:buNone/>
            </a:pPr>
            <a:r>
              <a:rPr lang="en" sz="1800"/>
              <a:t>Chatty protocol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311700" y="1225225"/>
            <a:ext cx="8607600" cy="3354000"/>
          </a:xfrm>
          <a:prstGeom prst="rect">
            <a:avLst/>
          </a:prstGeom>
        </p:spPr>
        <p:txBody>
          <a:bodyPr anchorCtr="0" anchor="t" bIns="91425" lIns="91425" rIns="91425" tIns="91425">
            <a:noAutofit/>
          </a:bodyPr>
          <a:lstStyle/>
          <a:p>
            <a:pPr lvl="0">
              <a:spcBef>
                <a:spcPts val="0"/>
              </a:spcBef>
              <a:buNone/>
            </a:pPr>
            <a:r>
              <a:rPr lang="en" sz="1800"/>
              <a:t>Content Delivery Networks (CDN), </a:t>
            </a:r>
            <a:r>
              <a:rPr lang="en" sz="1700"/>
              <a:t>which evolved first in 1998, replicate content over several mirrored (surrogate) Web servers strategically placed at various locations in order to deal with the </a:t>
            </a:r>
            <a:r>
              <a:rPr i="1" lang="en" sz="1700"/>
              <a:t>flash crowds</a:t>
            </a:r>
            <a:r>
              <a:rPr lang="en" sz="1700"/>
              <a:t>. Geographically distributing the Web servers’ facilities is a method commonly used by service providers to improve performance and scalability. </a:t>
            </a:r>
          </a:p>
          <a:p>
            <a:pPr lvl="0">
              <a:spcBef>
                <a:spcPts val="0"/>
              </a:spcBef>
              <a:buNone/>
            </a:pPr>
            <a:r>
              <a:rPr i="1" lang="en" sz="1800"/>
              <a:t>Flash crowds</a:t>
            </a:r>
            <a:r>
              <a:rPr lang="en" sz="1800"/>
              <a:t> </a:t>
            </a:r>
            <a:r>
              <a:rPr lang="en" sz="1700"/>
              <a:t>is a 1973 English novella. In network is a sudden, large surge in traffic to a particular WEB resource.</a:t>
            </a:r>
          </a:p>
          <a:p>
            <a:pPr lvl="0" rtl="0">
              <a:spcBef>
                <a:spcPts val="0"/>
              </a:spcBef>
              <a:buNone/>
            </a:pPr>
            <a:r>
              <a:t/>
            </a:r>
            <a:endParaRPr sz="1700"/>
          </a:p>
        </p:txBody>
      </p:sp>
      <p:sp>
        <p:nvSpPr>
          <p:cNvPr id="82" name="Shape 82"/>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CDN - content Delivery Network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idx="1" type="body"/>
          </p:nvPr>
        </p:nvSpPr>
        <p:spPr>
          <a:xfrm>
            <a:off x="311700" y="1225225"/>
            <a:ext cx="8607600" cy="3354000"/>
          </a:xfrm>
          <a:prstGeom prst="rect">
            <a:avLst/>
          </a:prstGeom>
        </p:spPr>
        <p:txBody>
          <a:bodyPr anchorCtr="0" anchor="t" bIns="91425" lIns="91425" rIns="91425" tIns="91425">
            <a:noAutofit/>
          </a:bodyPr>
          <a:lstStyle/>
          <a:p>
            <a:pPr lvl="0">
              <a:spcBef>
                <a:spcPts val="0"/>
              </a:spcBef>
              <a:buNone/>
            </a:pPr>
            <a:r>
              <a:rPr i="1" lang="en" sz="1800"/>
              <a:t>1st Generation:</a:t>
            </a:r>
            <a:r>
              <a:rPr lang="en" sz="1800"/>
              <a:t> </a:t>
            </a:r>
            <a:r>
              <a:rPr lang="en" sz="1700"/>
              <a:t>Focused on Static of Dynamic Web Documents</a:t>
            </a:r>
          </a:p>
          <a:p>
            <a:pPr lvl="0" rtl="0">
              <a:spcBef>
                <a:spcPts val="0"/>
              </a:spcBef>
              <a:buNone/>
            </a:pPr>
            <a:r>
              <a:rPr i="1" lang="en" sz="1700"/>
              <a:t>2nd Generation: </a:t>
            </a:r>
            <a:r>
              <a:rPr lang="en" sz="1700"/>
              <a:t>Focused on Video-on-Demand, audio and video streaming.</a:t>
            </a:r>
          </a:p>
        </p:txBody>
      </p:sp>
      <p:sp>
        <p:nvSpPr>
          <p:cNvPr id="88" name="Shape 8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CDN - content Delivery Network</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idx="1" type="body"/>
          </p:nvPr>
        </p:nvSpPr>
        <p:spPr>
          <a:xfrm>
            <a:off x="311700" y="1225225"/>
            <a:ext cx="8607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i="1" lang="en" sz="1800"/>
              <a:t>Accelerated Web Performance</a:t>
            </a:r>
            <a:r>
              <a:rPr lang="en" sz="1800"/>
              <a:t> - </a:t>
            </a:r>
            <a:r>
              <a:rPr lang="en" sz="1700"/>
              <a:t>CDNs help to improve the delivery of website content (static and dynamic) so that websites perform better, load faster, and generate more revenue for content providers.</a:t>
            </a:r>
          </a:p>
          <a:p>
            <a:pPr lvl="0">
              <a:spcBef>
                <a:spcPts val="0"/>
              </a:spcBef>
              <a:buClr>
                <a:schemeClr val="dk1"/>
              </a:buClr>
              <a:buSzPct val="61111"/>
              <a:buFont typeface="Arial"/>
              <a:buNone/>
            </a:pPr>
            <a:r>
              <a:rPr i="1" lang="en" sz="1800"/>
              <a:t>Software Updates and Downloads</a:t>
            </a:r>
            <a:r>
              <a:rPr lang="en" sz="1800"/>
              <a:t> - </a:t>
            </a:r>
            <a:r>
              <a:rPr lang="en" sz="1700"/>
              <a:t>CDNs enhance the automatic or on-demand delivery of software or file downloads, including software patches. </a:t>
            </a:r>
          </a:p>
          <a:p>
            <a:pPr lvl="0">
              <a:spcBef>
                <a:spcPts val="0"/>
              </a:spcBef>
              <a:buClr>
                <a:schemeClr val="dk1"/>
              </a:buClr>
              <a:buSzPct val="61111"/>
              <a:buFont typeface="Arial"/>
              <a:buNone/>
            </a:pPr>
            <a:r>
              <a:rPr i="1" lang="en" sz="1800"/>
              <a:t>Rich Media Content Streaming</a:t>
            </a:r>
            <a:r>
              <a:rPr lang="en" sz="1800"/>
              <a:t> - </a:t>
            </a:r>
            <a:r>
              <a:rPr lang="en" sz="1700"/>
              <a:t>CDNs help deliver rich media content, that is, interactive digital media such as audio and video files in different encoding formats (HTTP adaptive streaming, Adobe HDS, and Apple HLS, etc.), to specialized streaming clients and devices of end-users.</a:t>
            </a:r>
          </a:p>
          <a:p>
            <a:pPr lvl="0" rtl="0">
              <a:spcBef>
                <a:spcPts val="0"/>
              </a:spcBef>
              <a:buClr>
                <a:schemeClr val="dk1"/>
              </a:buClr>
              <a:buSzPct val="61111"/>
              <a:buFont typeface="Arial"/>
              <a:buNone/>
            </a:pPr>
            <a:r>
              <a:t/>
            </a:r>
            <a:endParaRPr sz="1800"/>
          </a:p>
        </p:txBody>
      </p:sp>
      <p:sp>
        <p:nvSpPr>
          <p:cNvPr id="94" name="Shape 94"/>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CDN - Why it is done?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idx="1" type="body"/>
          </p:nvPr>
        </p:nvSpPr>
        <p:spPr>
          <a:xfrm>
            <a:off x="311700" y="1225225"/>
            <a:ext cx="8607600" cy="33540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i="1" lang="en" sz="1800"/>
              <a:t>IPTV Use Case</a:t>
            </a:r>
            <a:r>
              <a:rPr lang="en" sz="1800"/>
              <a:t> - </a:t>
            </a:r>
            <a:r>
              <a:rPr lang="en" sz="1700"/>
              <a:t>CDNs are used for Internet Pay TV (IPTV), such as catch-up TV service for recent programs of broadcasters,as well as online live video channels. </a:t>
            </a:r>
          </a:p>
          <a:p>
            <a:pPr lvl="0" rtl="0">
              <a:spcBef>
                <a:spcPts val="0"/>
              </a:spcBef>
              <a:buClr>
                <a:schemeClr val="dk1"/>
              </a:buClr>
              <a:buSzPct val="61111"/>
              <a:buFont typeface="Arial"/>
              <a:buNone/>
            </a:pPr>
            <a:r>
              <a:rPr i="1" lang="en" sz="1800"/>
              <a:t>Managing and Delivering User-Generated Content</a:t>
            </a:r>
            <a:r>
              <a:rPr lang="en" sz="1800"/>
              <a:t> - </a:t>
            </a:r>
            <a:r>
              <a:rPr lang="en" sz="1700"/>
              <a:t>CDNs are often used to facilitate the hosting and distribution of user-generated content. YouTube is the prime example where a CDN is used to deliver content uploaded by end-users.</a:t>
            </a:r>
          </a:p>
          <a:p>
            <a:pPr lvl="0" rtl="0">
              <a:spcBef>
                <a:spcPts val="0"/>
              </a:spcBef>
              <a:buClr>
                <a:schemeClr val="dk1"/>
              </a:buClr>
              <a:buSzPct val="61111"/>
              <a:buFont typeface="Arial"/>
              <a:buNone/>
            </a:pPr>
            <a:r>
              <a:rPr i="1" lang="en" sz="1800"/>
              <a:t>End-to-End Online Video </a:t>
            </a:r>
            <a:r>
              <a:rPr lang="en" sz="1800"/>
              <a:t> - </a:t>
            </a:r>
            <a:r>
              <a:rPr lang="en" sz="1700"/>
              <a:t>CDNs at its fullest use are often employed as the glue in integrating online video and content management platform to create an end-to-end delivery chain,offering a real differentiation through high quality user experience</a:t>
            </a:r>
            <a:r>
              <a:rPr lang="en" sz="1700"/>
              <a:t>.</a:t>
            </a:r>
          </a:p>
          <a:p>
            <a:pPr lvl="0" rtl="0">
              <a:spcBef>
                <a:spcPts val="0"/>
              </a:spcBef>
              <a:buClr>
                <a:schemeClr val="dk1"/>
              </a:buClr>
              <a:buSzPct val="61111"/>
              <a:buFont typeface="Arial"/>
              <a:buNone/>
            </a:pPr>
            <a:r>
              <a:t/>
            </a:r>
            <a:endParaRPr sz="1800"/>
          </a:p>
        </p:txBody>
      </p:sp>
      <p:sp>
        <p:nvSpPr>
          <p:cNvPr id="100" name="Shape 100"/>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CDN - Why it is done?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Target Audience</a:t>
            </a:r>
          </a:p>
        </p:txBody>
      </p:sp>
      <p:sp>
        <p:nvSpPr>
          <p:cNvPr id="106" name="Shape 106"/>
          <p:cNvSpPr txBox="1"/>
          <p:nvPr>
            <p:ph idx="1" type="body"/>
          </p:nvPr>
        </p:nvSpPr>
        <p:spPr>
          <a:xfrm>
            <a:off x="311700" y="1225225"/>
            <a:ext cx="39999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Networking companies</a:t>
            </a:r>
          </a:p>
          <a:p>
            <a:pPr lvl="0">
              <a:spcBef>
                <a:spcPts val="0"/>
              </a:spcBef>
              <a:buClr>
                <a:schemeClr val="dk1"/>
              </a:buClr>
              <a:buSzPct val="61111"/>
              <a:buFont typeface="Arial"/>
              <a:buNone/>
            </a:pPr>
            <a:r>
              <a:rPr lang="en" sz="1800"/>
              <a:t>Data center providers</a:t>
            </a:r>
          </a:p>
          <a:p>
            <a:pPr lvl="0">
              <a:spcBef>
                <a:spcPts val="0"/>
              </a:spcBef>
              <a:buClr>
                <a:schemeClr val="dk1"/>
              </a:buClr>
              <a:buSzPct val="61111"/>
              <a:buFont typeface="Arial"/>
              <a:buNone/>
            </a:pPr>
            <a:r>
              <a:rPr lang="en" sz="1800"/>
              <a:t>Cloud Service Providers (CSPs)</a:t>
            </a:r>
          </a:p>
          <a:p>
            <a:pPr lvl="0" rtl="0">
              <a:spcBef>
                <a:spcPts val="0"/>
              </a:spcBef>
              <a:buClr>
                <a:schemeClr val="dk1"/>
              </a:buClr>
              <a:buSzPct val="61111"/>
              <a:buFont typeface="Arial"/>
              <a:buNone/>
            </a:pPr>
            <a:r>
              <a:rPr lang="en" sz="1800"/>
              <a:t>Internet Service Providers (ISPs)</a:t>
            </a:r>
          </a:p>
        </p:txBody>
      </p:sp>
      <p:sp>
        <p:nvSpPr>
          <p:cNvPr id="107" name="Shape 107"/>
          <p:cNvSpPr txBox="1"/>
          <p:nvPr>
            <p:ph idx="1" type="body"/>
          </p:nvPr>
        </p:nvSpPr>
        <p:spPr>
          <a:xfrm>
            <a:off x="4457450" y="1225225"/>
            <a:ext cx="39999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sz="1800"/>
              <a:t>Telecom providers</a:t>
            </a:r>
          </a:p>
          <a:p>
            <a:pPr lvl="0">
              <a:spcBef>
                <a:spcPts val="0"/>
              </a:spcBef>
              <a:buClr>
                <a:schemeClr val="dk1"/>
              </a:buClr>
              <a:buSzPct val="61111"/>
              <a:buFont typeface="Arial"/>
              <a:buNone/>
            </a:pPr>
            <a:r>
              <a:rPr lang="en" sz="1800"/>
              <a:t>Value Added Resellers (VARs)</a:t>
            </a:r>
          </a:p>
          <a:p>
            <a:pPr lvl="0">
              <a:spcBef>
                <a:spcPts val="0"/>
              </a:spcBef>
              <a:buClr>
                <a:schemeClr val="dk1"/>
              </a:buClr>
              <a:buSzPct val="61111"/>
              <a:buFont typeface="Arial"/>
              <a:buNone/>
            </a:pPr>
            <a:r>
              <a:rPr lang="en" sz="1800"/>
              <a:t>Managed Service Providers (MSPs)</a:t>
            </a:r>
          </a:p>
          <a:p>
            <a:pPr lvl="0">
              <a:spcBef>
                <a:spcPts val="0"/>
              </a:spcBef>
              <a:buClr>
                <a:schemeClr val="dk1"/>
              </a:buClr>
              <a:buSzPct val="61111"/>
              <a:buFont typeface="Arial"/>
              <a:buNone/>
            </a:pPr>
            <a:r>
              <a:rPr lang="en" sz="1800"/>
              <a:t>Hosting vendors</a:t>
            </a:r>
          </a:p>
          <a:p>
            <a:pPr lvl="0">
              <a:spcBef>
                <a:spcPts val="0"/>
              </a:spcBef>
              <a:buClr>
                <a:schemeClr val="dk1"/>
              </a:buClr>
              <a:buSzPct val="61111"/>
              <a:buFont typeface="Arial"/>
              <a:buNone/>
            </a:pPr>
            <a:r>
              <a:t/>
            </a:r>
            <a:endParaRPr sz="1800"/>
          </a:p>
          <a:p>
            <a:pPr lvl="0" rtl="0">
              <a:spcBef>
                <a:spcPts val="0"/>
              </a:spcBef>
              <a:buClr>
                <a:schemeClr val="dk1"/>
              </a:buClr>
              <a:buSzPct val="61111"/>
              <a:buFont typeface="Arial"/>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body"/>
          </p:nvPr>
        </p:nvSpPr>
        <p:spPr>
          <a:xfrm>
            <a:off x="311700" y="1225225"/>
            <a:ext cx="8607600" cy="33540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i="1" lang="en" sz="1800"/>
              <a:t>E-commerce and Consumer Products/Retail</a:t>
            </a:r>
            <a:r>
              <a:rPr lang="en" sz="1800"/>
              <a:t> - </a:t>
            </a:r>
            <a:r>
              <a:rPr lang="en" sz="1700"/>
              <a:t>CDN soffer whole-site and dynamic content delivery services to website owners. A large portion of such websites is composed of applications and dynamic content, such as e-commerce/online retailers (eBay, Amazon), auction website (graysonline), and consumer products website</a:t>
            </a:r>
          </a:p>
          <a:p>
            <a:pPr lvl="0" rtl="0">
              <a:spcBef>
                <a:spcPts val="0"/>
              </a:spcBef>
              <a:buClr>
                <a:schemeClr val="dk1"/>
              </a:buClr>
              <a:buSzPct val="61111"/>
              <a:buFont typeface="Arial"/>
              <a:buNone/>
            </a:pPr>
            <a:r>
              <a:rPr i="1" lang="en" sz="1800"/>
              <a:t>Media and Entertainment </a:t>
            </a:r>
            <a:r>
              <a:rPr lang="en" sz="1800"/>
              <a:t>- </a:t>
            </a:r>
            <a:r>
              <a:rPr lang="en" sz="1700"/>
              <a:t>. CDNs offer progressive download, linear, VoD, and live streaming services to digital media companies such as content broadcasters (CNN, BBC), Internet-based publishing (Fairfax Media), and experimental digital media.</a:t>
            </a:r>
          </a:p>
        </p:txBody>
      </p:sp>
      <p:sp>
        <p:nvSpPr>
          <p:cNvPr id="113" name="Shape 113"/>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M</a:t>
            </a:r>
            <a:r>
              <a:rPr lang="en"/>
              <a:t>arket segments</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