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Citytechinc/cq-groovy-console" TargetMode="External"/><Relationship Id="rId4" Type="http://schemas.openxmlformats.org/officeDocument/2006/relationships/hyperlink" Target="http://groovy.codehaus.org/" TargetMode="External"/><Relationship Id="rId5" Type="http://schemas.openxmlformats.org/officeDocument/2006/relationships/hyperlink" Target="http://localhost:4502/etc/groovyconso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ocalhost:4502/etc/groovyconsole.html" TargetMode="External"/><Relationship Id="rId4" Type="http://schemas.openxmlformats.org/officeDocument/2006/relationships/hyperlink" Target="http://www.day.com/maven/jsr170/javadocs/jcr-2.0/javax/jcr/Session.html" TargetMode="External"/><Relationship Id="rId10" Type="http://schemas.openxmlformats.org/officeDocument/2006/relationships/hyperlink" Target="http://www.slf4j.org/api/org/slf4j/Logger.html" TargetMode="External"/><Relationship Id="rId9" Type="http://schemas.openxmlformats.org/officeDocument/2006/relationships/hyperlink" Target="http://www.osgi.org/javadoc/r4v43/core/org/osgi/framework/BundleContext.html" TargetMode="External"/><Relationship Id="rId5" Type="http://schemas.openxmlformats.org/officeDocument/2006/relationships/hyperlink" Target="http://dev.day.com/content/docs/en/cq/current/javadoc/com/day/cq/wcm/api/PageManager.html" TargetMode="External"/><Relationship Id="rId6" Type="http://schemas.openxmlformats.org/officeDocument/2006/relationships/hyperlink" Target="http://sling.apache.org/apidocs/sling5/org/apache/sling/api/resource/ResourceResolver.html" TargetMode="External"/><Relationship Id="rId7" Type="http://schemas.openxmlformats.org/officeDocument/2006/relationships/hyperlink" Target="http://sling.apache.org/apidocs/sling5/org/apache/sling/api/SlingHttpServletRequest.html" TargetMode="External"/><Relationship Id="rId8" Type="http://schemas.openxmlformats.org/officeDocument/2006/relationships/hyperlink" Target="http://dev.day.com/docs/en/cq/current/javadoc/com/day/cq/search/QueryBuilder.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ev.day.com/content/docs/en/cq/current/javadoc/com/day/cq/wcm/api/Page.html" TargetMode="External"/><Relationship Id="rId4" Type="http://schemas.openxmlformats.org/officeDocument/2006/relationships/hyperlink" Target="http://www.day.com/maven/jsr170/javadocs/jcr-2.0/javax/jcr/Node.html" TargetMode="External"/><Relationship Id="rId10" Type="http://schemas.openxmlformats.org/officeDocument/2006/relationships/hyperlink" Target="http://dev.day.com/docs/en/cq/current/javadoc/com/day/cq/search/QueryBuilder.html" TargetMode="External"/><Relationship Id="rId9" Type="http://schemas.openxmlformats.org/officeDocument/2006/relationships/hyperlink" Target="http://dev.day.com/docs/en/cq/current/javadoc/com/day/cq/search/Query.html" TargetMode="External"/><Relationship Id="rId5" Type="http://schemas.openxmlformats.org/officeDocument/2006/relationships/hyperlink" Target="http://www.day.com/maven/jsr170/javadocs/jcr-2.0/javax/jcr/RepositoryException.html" TargetMode="External"/><Relationship Id="rId6" Type="http://schemas.openxmlformats.org/officeDocument/2006/relationships/hyperlink" Target="http://sling.apache.org/apidocs/sling5/org/apache/sling/api/resource/Resource.html" TargetMode="External"/><Relationship Id="rId7" Type="http://schemas.openxmlformats.org/officeDocument/2006/relationships/hyperlink" Target="http://dev.day.com/docs/en/cq/current/javadoc/com/day/cq/workflow/WorkflowService.html" TargetMode="External"/><Relationship Id="rId8" Type="http://schemas.openxmlformats.org/officeDocument/2006/relationships/hyperlink" Target="http://www.day.com/maven/jsr170/javadocs/jcr-2.0/javax/jcr/Workspace.html#copy(java.lang.String, java.lang.St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rtl="0">
              <a:lnSpc>
                <a:spcPct val="120000"/>
              </a:lnSpc>
              <a:spcBef>
                <a:spcPts val="2400"/>
              </a:spcBef>
              <a:spcAft>
                <a:spcPts val="1200"/>
              </a:spcAft>
              <a:buNone/>
            </a:pPr>
            <a:r>
              <a:rPr b="1" lang="en">
                <a:solidFill>
                  <a:srgbClr val="333333"/>
                </a:solidFill>
              </a:rPr>
              <a:t>AEM Groovy Console</a:t>
            </a:r>
          </a:p>
          <a:p>
            <a:pPr lvl="0" rtl="0">
              <a:spcBef>
                <a:spcPts val="0"/>
              </a:spcBef>
              <a:buNone/>
            </a:pPr>
            <a:r>
              <a:t/>
            </a:r>
            <a:endParaRP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Sample 3</a:t>
            </a:r>
          </a:p>
        </p:txBody>
      </p:sp>
      <p:sp>
        <p:nvSpPr>
          <p:cNvPr id="109" name="Shape 109"/>
          <p:cNvSpPr txBox="1"/>
          <p:nvPr>
            <p:ph idx="1" type="body"/>
          </p:nvPr>
        </p:nvSpPr>
        <p:spPr>
          <a:xfrm>
            <a:off x="208025" y="1192350"/>
            <a:ext cx="8520600" cy="3416400"/>
          </a:xfrm>
          <a:prstGeom prst="rect">
            <a:avLst/>
          </a:prstGeom>
          <a:ln cap="flat" cmpd="sng" w="19050">
            <a:solidFill>
              <a:srgbClr val="000000"/>
            </a:solidFill>
            <a:prstDash val="dot"/>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Clr>
                <a:schemeClr val="dk1"/>
              </a:buClr>
              <a:buSzPct val="91666"/>
              <a:buFont typeface="Arial"/>
              <a:buNone/>
            </a:pPr>
            <a:r>
              <a:rPr lang="en" sz="1200"/>
              <a:t>import com.day.cq.commons.jcr.JcrConstants</a:t>
            </a:r>
          </a:p>
          <a:p>
            <a:pPr lvl="0" rtl="0">
              <a:lnSpc>
                <a:spcPct val="100000"/>
              </a:lnSpc>
              <a:spcBef>
                <a:spcPts val="0"/>
              </a:spcBef>
              <a:spcAft>
                <a:spcPts val="0"/>
              </a:spcAft>
              <a:buClr>
                <a:schemeClr val="dk1"/>
              </a:buClr>
              <a:buSzPct val="91666"/>
              <a:buFont typeface="Arial"/>
              <a:buNone/>
            </a:pPr>
            <a:r>
              <a:rPr lang="en" sz="1200"/>
              <a:t>def stringSearch =  "Banking"</a:t>
            </a:r>
          </a:p>
          <a:p>
            <a:pPr lvl="0" rtl="0">
              <a:lnSpc>
                <a:spcPct val="100000"/>
              </a:lnSpc>
              <a:spcBef>
                <a:spcPts val="0"/>
              </a:spcBef>
              <a:spcAft>
                <a:spcPts val="0"/>
              </a:spcAft>
              <a:buClr>
                <a:schemeClr val="dk1"/>
              </a:buClr>
              <a:buSzPct val="91666"/>
              <a:buFont typeface="Arial"/>
              <a:buNone/>
            </a:pPr>
            <a:r>
              <a:rPr lang="en" sz="1200"/>
              <a:t>def stringReplace = "Baking"</a:t>
            </a:r>
          </a:p>
          <a:p>
            <a:pPr lvl="0" rtl="0">
              <a:lnSpc>
                <a:spcPct val="100000"/>
              </a:lnSpc>
              <a:spcBef>
                <a:spcPts val="0"/>
              </a:spcBef>
              <a:spcAft>
                <a:spcPts val="0"/>
              </a:spcAft>
              <a:buClr>
                <a:schemeClr val="dk1"/>
              </a:buClr>
              <a:buSzPct val="91666"/>
              <a:buFont typeface="Arial"/>
              <a:buNone/>
            </a:pPr>
            <a:r>
              <a:rPr lang="en" sz="1200"/>
              <a:t>def query = createSQL2Query("/content/geometrixx",  stringSearch )</a:t>
            </a:r>
          </a:p>
          <a:p>
            <a:pPr lvl="0" rtl="0">
              <a:lnSpc>
                <a:spcPct val="100000"/>
              </a:lnSpc>
              <a:spcBef>
                <a:spcPts val="0"/>
              </a:spcBef>
              <a:spcAft>
                <a:spcPts val="0"/>
              </a:spcAft>
              <a:buClr>
                <a:schemeClr val="dk1"/>
              </a:buClr>
              <a:buSzPct val="91666"/>
              <a:buFont typeface="Arial"/>
              <a:buNone/>
            </a:pPr>
            <a:r>
              <a:rPr lang="en" sz="1200"/>
              <a:t>def result = query.execute()</a:t>
            </a:r>
          </a:p>
          <a:p>
            <a:pPr lvl="0" rtl="0">
              <a:lnSpc>
                <a:spcPct val="100000"/>
              </a:lnSpc>
              <a:spcBef>
                <a:spcPts val="0"/>
              </a:spcBef>
              <a:spcAft>
                <a:spcPts val="0"/>
              </a:spcAft>
              <a:buClr>
                <a:schemeClr val="dk1"/>
              </a:buClr>
              <a:buSzPct val="91666"/>
              <a:buFont typeface="Arial"/>
              <a:buNone/>
            </a:pPr>
            <a:r>
              <a:rPr lang="en" sz="1200"/>
              <a:t>result.nodes.each{node -&gt; </a:t>
            </a:r>
          </a:p>
          <a:p>
            <a:pPr lvl="0" rtl="0">
              <a:lnSpc>
                <a:spcPct val="100000"/>
              </a:lnSpc>
              <a:spcBef>
                <a:spcPts val="0"/>
              </a:spcBef>
              <a:spcAft>
                <a:spcPts val="0"/>
              </a:spcAft>
              <a:buClr>
                <a:schemeClr val="dk1"/>
              </a:buClr>
              <a:buSzPct val="91666"/>
              <a:buFont typeface="Arial"/>
              <a:buNone/>
            </a:pPr>
            <a:r>
              <a:rPr lang="en" sz="1200"/>
              <a:t>    def title = node.get(JcrConstants.JCR_TITLE)</a:t>
            </a:r>
          </a:p>
          <a:p>
            <a:pPr lvl="0" rtl="0">
              <a:lnSpc>
                <a:spcPct val="100000"/>
              </a:lnSpc>
              <a:spcBef>
                <a:spcPts val="0"/>
              </a:spcBef>
              <a:spcAft>
                <a:spcPts val="0"/>
              </a:spcAft>
              <a:buClr>
                <a:schemeClr val="dk1"/>
              </a:buClr>
              <a:buSzPct val="91666"/>
              <a:buFont typeface="Arial"/>
              <a:buNone/>
            </a:pPr>
            <a:r>
              <a:rPr lang="en" sz="1200"/>
              <a:t>    node.set(JcrConstants.JCR_TITLE, title.replaceAll(stringSearch , stringReplace))</a:t>
            </a:r>
          </a:p>
          <a:p>
            <a:pPr lvl="0" rtl="0">
              <a:lnSpc>
                <a:spcPct val="100000"/>
              </a:lnSpc>
              <a:spcBef>
                <a:spcPts val="0"/>
              </a:spcBef>
              <a:spcAft>
                <a:spcPts val="0"/>
              </a:spcAft>
              <a:buClr>
                <a:schemeClr val="dk1"/>
              </a:buClr>
              <a:buSzPct val="91666"/>
              <a:buFont typeface="Arial"/>
              <a:buNone/>
            </a:pPr>
            <a:r>
              <a:rPr lang="en" sz="1200"/>
              <a:t>    println node.path</a:t>
            </a:r>
          </a:p>
          <a:p>
            <a:pPr lvl="0" rtl="0">
              <a:lnSpc>
                <a:spcPct val="100000"/>
              </a:lnSpc>
              <a:spcBef>
                <a:spcPts val="0"/>
              </a:spcBef>
              <a:spcAft>
                <a:spcPts val="0"/>
              </a:spcAft>
              <a:buClr>
                <a:schemeClr val="dk1"/>
              </a:buClr>
              <a:buSzPct val="91666"/>
              <a:buFont typeface="Arial"/>
              <a:buNone/>
            </a:pPr>
            <a:r>
              <a:rPr lang="en" sz="1200"/>
              <a:t>}</a:t>
            </a:r>
          </a:p>
          <a:p>
            <a:pPr lvl="0" rtl="0">
              <a:lnSpc>
                <a:spcPct val="100000"/>
              </a:lnSpc>
              <a:spcBef>
                <a:spcPts val="0"/>
              </a:spcBef>
              <a:spcAft>
                <a:spcPts val="0"/>
              </a:spcAft>
              <a:buClr>
                <a:schemeClr val="dk1"/>
              </a:buClr>
              <a:buSzPct val="91666"/>
              <a:buFont typeface="Arial"/>
              <a:buNone/>
            </a:pPr>
            <a:r>
              <a:rPr lang="en" sz="1200"/>
              <a:t>save()</a:t>
            </a:r>
          </a:p>
          <a:p>
            <a:pPr lvl="0" rtl="0">
              <a:lnSpc>
                <a:spcPct val="100000"/>
              </a:lnSpc>
              <a:spcBef>
                <a:spcPts val="0"/>
              </a:spcBef>
              <a:spcAft>
                <a:spcPts val="0"/>
              </a:spcAft>
              <a:buClr>
                <a:schemeClr val="dk1"/>
              </a:buClr>
              <a:buSzPct val="91666"/>
              <a:buFont typeface="Arial"/>
              <a:buNone/>
            </a:pPr>
            <a:r>
              <a:t/>
            </a:r>
            <a:endParaRPr sz="1200"/>
          </a:p>
          <a:p>
            <a:pPr lvl="0" rtl="0">
              <a:lnSpc>
                <a:spcPct val="100000"/>
              </a:lnSpc>
              <a:spcBef>
                <a:spcPts val="0"/>
              </a:spcBef>
              <a:spcAft>
                <a:spcPts val="0"/>
              </a:spcAft>
              <a:buClr>
                <a:schemeClr val="dk1"/>
              </a:buClr>
              <a:buSzPct val="91666"/>
              <a:buFont typeface="Arial"/>
              <a:buNone/>
            </a:pPr>
            <a:r>
              <a:rPr lang="en" sz="1200"/>
              <a:t>def createSQL2Query(path, term) {</a:t>
            </a:r>
          </a:p>
          <a:p>
            <a:pPr lvl="0" rtl="0">
              <a:lnSpc>
                <a:spcPct val="100000"/>
              </a:lnSpc>
              <a:spcBef>
                <a:spcPts val="0"/>
              </a:spcBef>
              <a:spcAft>
                <a:spcPts val="0"/>
              </a:spcAft>
              <a:buClr>
                <a:schemeClr val="dk1"/>
              </a:buClr>
              <a:buSzPct val="91666"/>
              <a:buFont typeface="Arial"/>
              <a:buNone/>
            </a:pPr>
            <a:r>
              <a:rPr lang="en" sz="1200"/>
              <a:t>    def queryManager = session.workspace.queryManager</a:t>
            </a:r>
          </a:p>
          <a:p>
            <a:pPr lvl="0" rtl="0">
              <a:lnSpc>
                <a:spcPct val="100000"/>
              </a:lnSpc>
              <a:spcBef>
                <a:spcPts val="0"/>
              </a:spcBef>
              <a:spcAft>
                <a:spcPts val="0"/>
              </a:spcAft>
              <a:buClr>
                <a:schemeClr val="dk1"/>
              </a:buClr>
              <a:buSzPct val="91666"/>
              <a:buFont typeface="Arial"/>
              <a:buNone/>
            </a:pPr>
            <a:r>
              <a:rPr lang="en" sz="1200"/>
              <a:t>    def statement = "SELECT * FROM [cq:PageContent] AS s WHERE ISDESCENDANTNODE([${path}]) and s.[jcr:title] like '%${term}%'"</a:t>
            </a:r>
          </a:p>
          <a:p>
            <a:pPr lvl="0" rtl="0">
              <a:lnSpc>
                <a:spcPct val="100000"/>
              </a:lnSpc>
              <a:spcBef>
                <a:spcPts val="0"/>
              </a:spcBef>
              <a:spcAft>
                <a:spcPts val="0"/>
              </a:spcAft>
              <a:buClr>
                <a:schemeClr val="dk1"/>
              </a:buClr>
              <a:buSzPct val="91666"/>
              <a:buFont typeface="Arial"/>
              <a:buNone/>
            </a:pPr>
            <a:r>
              <a:rPr lang="en" sz="1200"/>
              <a:t>     println statement</a:t>
            </a:r>
          </a:p>
          <a:p>
            <a:pPr lvl="0" rtl="0">
              <a:lnSpc>
                <a:spcPct val="100000"/>
              </a:lnSpc>
              <a:spcBef>
                <a:spcPts val="0"/>
              </a:spcBef>
              <a:spcAft>
                <a:spcPts val="0"/>
              </a:spcAft>
              <a:buClr>
                <a:schemeClr val="dk1"/>
              </a:buClr>
              <a:buSzPct val="91666"/>
              <a:buFont typeface="Arial"/>
              <a:buNone/>
            </a:pPr>
            <a:r>
              <a:rPr lang="en" sz="1200"/>
              <a:t>    def query = queryManager.createQuery(statement, "JCR-SQL2")</a:t>
            </a:r>
          </a:p>
          <a:p>
            <a:pPr lvl="0" rtl="0">
              <a:lnSpc>
                <a:spcPct val="100000"/>
              </a:lnSpc>
              <a:spcBef>
                <a:spcPts val="0"/>
              </a:spcBef>
              <a:spcAft>
                <a:spcPts val="0"/>
              </a:spcAft>
              <a:buClr>
                <a:schemeClr val="dk1"/>
              </a:buClr>
              <a:buSzPct val="91666"/>
              <a:buFont typeface="Arial"/>
              <a:buNone/>
            </a:pPr>
            <a:r>
              <a:rPr lang="en" sz="1200"/>
              <a:t>    query</a:t>
            </a:r>
            <a:br>
              <a:rPr lang="en" sz="1200"/>
            </a:br>
            <a:r>
              <a:rPr lang="en" sz="1200"/>
              <a:t>}</a:t>
            </a:r>
          </a:p>
          <a:p>
            <a:pPr lvl="0">
              <a:lnSpc>
                <a:spcPct val="150000"/>
              </a:lnSpc>
              <a:spcBef>
                <a:spcPts val="0"/>
              </a:spcBef>
              <a:spcAft>
                <a:spcPts val="0"/>
              </a:spcAft>
              <a:buClr>
                <a:schemeClr val="dk1"/>
              </a:buClr>
              <a:buSzPct val="91666"/>
              <a:buFont typeface="Arial"/>
              <a:buNone/>
            </a:pPr>
            <a:r>
              <a:t/>
            </a:r>
            <a:endParaRPr sz="12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Problems?</a:t>
            </a:r>
          </a:p>
        </p:txBody>
      </p:sp>
      <p:sp>
        <p:nvSpPr>
          <p:cNvPr id="61" name="Shape 6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Modify/fix content (including on  live environment)</a:t>
            </a:r>
          </a:p>
          <a:p>
            <a:pPr lvl="0" rtl="0">
              <a:spcBef>
                <a:spcPts val="0"/>
              </a:spcBef>
              <a:buNone/>
            </a:pPr>
            <a:r>
              <a:rPr lang="en"/>
              <a:t>Change content structure ( news/feb/event -&gt; news/2015-2016/feb/event)</a:t>
            </a:r>
          </a:p>
          <a:p>
            <a:pPr lvl="0" rtl="0">
              <a:spcBef>
                <a:spcPts val="0"/>
              </a:spcBef>
              <a:buNone/>
            </a:pPr>
            <a:r>
              <a:rPr lang="en"/>
              <a:t>Analyze content (MSM, editors use assets from another website)</a:t>
            </a:r>
          </a:p>
          <a:p>
            <a:pPr lvl="0" rtl="0">
              <a:spcBef>
                <a:spcPts val="0"/>
              </a:spcBef>
              <a:buNone/>
            </a:pPr>
            <a:r>
              <a:rPr lang="en"/>
              <a:t>Site migration (CQ5.4 -&gt; AEM6)</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Solutions</a:t>
            </a:r>
          </a:p>
        </p:txBody>
      </p:sp>
      <p:sp>
        <p:nvSpPr>
          <p:cNvPr id="67" name="Shape 6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Servlets/JSP/Scriptlets</a:t>
            </a:r>
          </a:p>
          <a:p>
            <a:pPr lvl="0" rtl="0">
              <a:spcBef>
                <a:spcPts val="0"/>
              </a:spcBef>
              <a:buNone/>
            </a:pPr>
            <a:r>
              <a:rPr lang="en"/>
              <a:t>AEM Util packages</a:t>
            </a:r>
          </a:p>
          <a:p>
            <a:pPr lvl="0" rtl="0">
              <a:spcBef>
                <a:spcPts val="0"/>
              </a:spcBef>
              <a:buNone/>
            </a:pPr>
            <a:r>
              <a:rPr lang="en"/>
              <a:t>External tools (applications/services/Unit Tests(!))</a:t>
            </a:r>
          </a:p>
          <a:p>
            <a:pPr lvl="0" rtl="0">
              <a:spcBef>
                <a:spcPts val="0"/>
              </a:spcBef>
              <a:buNone/>
            </a:pPr>
            <a:r>
              <a:rPr lang="en"/>
              <a:t>Groovy Console </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Advantages of Groovy Console</a:t>
            </a:r>
          </a:p>
        </p:txBody>
      </p:sp>
      <p:sp>
        <p:nvSpPr>
          <p:cNvPr id="73" name="Shape 7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a:t>do not mess project code</a:t>
            </a:r>
          </a:p>
          <a:p>
            <a:pPr indent="-228600" lvl="0" marL="457200" rtl="0">
              <a:spcBef>
                <a:spcPts val="0"/>
              </a:spcBef>
              <a:buChar char="-"/>
            </a:pPr>
            <a:r>
              <a:rPr lang="en"/>
              <a:t>short and clear scripts</a:t>
            </a:r>
          </a:p>
          <a:p>
            <a:pPr indent="-228600" lvl="0" marL="457200" rtl="0">
              <a:spcBef>
                <a:spcPts val="0"/>
              </a:spcBef>
              <a:buChar char="-"/>
            </a:pPr>
            <a:r>
              <a:rPr lang="en"/>
              <a:t>predefined services/methods </a:t>
            </a:r>
          </a:p>
          <a:p>
            <a:pPr indent="-228600" lvl="0" marL="457200">
              <a:spcBef>
                <a:spcPts val="0"/>
              </a:spcBef>
              <a:buChar char="-"/>
            </a:pPr>
            <a:r>
              <a:rPr lang="en"/>
              <a:t>ability for remote run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Let’s start</a:t>
            </a:r>
          </a:p>
        </p:txBody>
      </p:sp>
      <p:sp>
        <p:nvSpPr>
          <p:cNvPr id="79" name="Shape 7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en" u="sng">
                <a:solidFill>
                  <a:schemeClr val="hlink"/>
                </a:solidFill>
                <a:hlinkClick r:id="rId3"/>
              </a:rPr>
              <a:t>https://github.com/Citytechinc/cq-groovy-console</a:t>
            </a:r>
          </a:p>
          <a:p>
            <a:pPr lvl="0" rtl="0">
              <a:spcBef>
                <a:spcPts val="0"/>
              </a:spcBef>
              <a:buNone/>
            </a:pPr>
            <a:r>
              <a:rPr lang="en" sz="1200">
                <a:solidFill>
                  <a:srgbClr val="333333"/>
                </a:solidFill>
                <a:highlight>
                  <a:srgbClr val="FFFFFF"/>
                </a:highlight>
              </a:rPr>
              <a:t>The AEM Groovy Console provides an interface for running </a:t>
            </a:r>
            <a:r>
              <a:rPr lang="en" sz="1200">
                <a:solidFill>
                  <a:srgbClr val="4078C0"/>
                </a:solidFill>
                <a:highlight>
                  <a:srgbClr val="FFFFFF"/>
                </a:highlight>
                <a:hlinkClick r:id="rId4"/>
              </a:rPr>
              <a:t>Groovy</a:t>
            </a:r>
            <a:r>
              <a:rPr lang="en" sz="1200">
                <a:solidFill>
                  <a:srgbClr val="333333"/>
                </a:solidFill>
                <a:highlight>
                  <a:srgbClr val="FFFFFF"/>
                </a:highlight>
              </a:rPr>
              <a:t> scripts in the AEM (Adobe CQ) container. Scripts can be created to manipulate content in the JCR, call OSGi services, or execute arbitrary code using the AEM, Sling, or JCR APIs. After installing the package in AEM (instructions below), see the </a:t>
            </a:r>
            <a:r>
              <a:rPr lang="en" sz="1200">
                <a:solidFill>
                  <a:srgbClr val="4078C0"/>
                </a:solidFill>
                <a:highlight>
                  <a:srgbClr val="FFFFFF"/>
                </a:highlight>
                <a:hlinkClick r:id="rId5"/>
              </a:rPr>
              <a:t>console page</a:t>
            </a:r>
            <a:r>
              <a:rPr lang="en" sz="1200">
                <a:solidFill>
                  <a:srgbClr val="333333"/>
                </a:solidFill>
                <a:highlight>
                  <a:srgbClr val="FFFFFF"/>
                </a:highlight>
              </a:rPr>
              <a:t> for documentation on the available bindings and methods. Sample scripts are included in the package for reference.</a:t>
            </a:r>
          </a:p>
          <a:p>
            <a:pPr indent="-228600" lvl="0" marL="457200" rtl="0">
              <a:spcBef>
                <a:spcPts val="0"/>
              </a:spcBef>
              <a:buClr>
                <a:srgbClr val="333333"/>
              </a:buClr>
              <a:buChar char="-"/>
            </a:pPr>
            <a:r>
              <a:rPr lang="en">
                <a:solidFill>
                  <a:srgbClr val="333333"/>
                </a:solidFill>
                <a:highlight>
                  <a:srgbClr val="FFFFFF"/>
                </a:highlight>
              </a:rPr>
              <a:t>Requirements</a:t>
            </a:r>
          </a:p>
          <a:p>
            <a:pPr lvl="0" rtl="0">
              <a:spcBef>
                <a:spcPts val="0"/>
              </a:spcBef>
              <a:buNone/>
            </a:pPr>
            <a:r>
              <a:rPr lang="en" sz="1200">
                <a:solidFill>
                  <a:srgbClr val="333333"/>
                </a:solidFill>
                <a:highlight>
                  <a:srgbClr val="FFFFFF"/>
                </a:highlight>
              </a:rPr>
              <a:t>AEM 6.1 running on localhost:4502</a:t>
            </a:r>
            <a:br>
              <a:rPr lang="en" sz="1200">
                <a:solidFill>
                  <a:srgbClr val="333333"/>
                </a:solidFill>
                <a:highlight>
                  <a:srgbClr val="FFFFFF"/>
                </a:highlight>
              </a:rPr>
            </a:br>
            <a:r>
              <a:rPr lang="en" sz="1200">
                <a:solidFill>
                  <a:srgbClr val="333333"/>
                </a:solidFill>
                <a:highlight>
                  <a:srgbClr val="FFFFFF"/>
                </a:highlight>
              </a:rPr>
              <a:t>Versions 7.x.x are compatible with AEM 6.0</a:t>
            </a:r>
            <a:br>
              <a:rPr lang="en" sz="1200">
                <a:solidFill>
                  <a:srgbClr val="333333"/>
                </a:solidFill>
                <a:highlight>
                  <a:srgbClr val="FFFFFF"/>
                </a:highlight>
              </a:rPr>
            </a:br>
            <a:r>
              <a:rPr lang="en" sz="1200">
                <a:solidFill>
                  <a:srgbClr val="333333"/>
                </a:solidFill>
                <a:highlight>
                  <a:srgbClr val="FFFFFF"/>
                </a:highlight>
              </a:rPr>
              <a:t>Versions 5.x.x and 6.x.x are compatible with CQ 5.6</a:t>
            </a:r>
            <a:br>
              <a:rPr lang="en" sz="1200">
                <a:solidFill>
                  <a:srgbClr val="333333"/>
                </a:solidFill>
                <a:highlight>
                  <a:srgbClr val="FFFFFF"/>
                </a:highlight>
              </a:rPr>
            </a:br>
            <a:r>
              <a:rPr lang="en" sz="1200">
                <a:solidFill>
                  <a:srgbClr val="333333"/>
                </a:solidFill>
                <a:highlight>
                  <a:srgbClr val="FFFFFF"/>
                </a:highlight>
              </a:rPr>
              <a:t>Versions 3.x.x are compatible with CQ 5.4 and 5.5</a:t>
            </a:r>
            <a:br>
              <a:rPr lang="en" sz="1200">
                <a:solidFill>
                  <a:srgbClr val="333333"/>
                </a:solidFill>
                <a:highlight>
                  <a:srgbClr val="FFFFFF"/>
                </a:highlight>
              </a:rPr>
            </a:br>
            <a:r>
              <a:rPr lang="en" sz="1200">
                <a:solidFill>
                  <a:srgbClr val="333333"/>
                </a:solidFill>
                <a:highlight>
                  <a:srgbClr val="FFFFFF"/>
                </a:highlight>
              </a:rPr>
              <a:t>Maven 3.x</a:t>
            </a:r>
            <a:br>
              <a:rPr lang="en" sz="1200">
                <a:solidFill>
                  <a:srgbClr val="333333"/>
                </a:solidFill>
                <a:highlight>
                  <a:srgbClr val="FFFFFF"/>
                </a:highlight>
              </a:rPr>
            </a:br>
            <a:br>
              <a:rPr lang="en" sz="1200">
                <a:solidFill>
                  <a:srgbClr val="333333"/>
                </a:solidFill>
                <a:highlight>
                  <a:srgbClr val="FFFFFF"/>
                </a:highlight>
              </a:rPr>
            </a:br>
            <a:br>
              <a:rPr lang="en" sz="1200">
                <a:solidFill>
                  <a:srgbClr val="333333"/>
                </a:solidFill>
                <a:highlight>
                  <a:srgbClr val="FFFFFF"/>
                </a:highlight>
              </a:rPr>
            </a:br>
          </a:p>
          <a:p>
            <a:pPr lvl="0" rtl="0">
              <a:spcBef>
                <a:spcPts val="0"/>
              </a:spcBef>
              <a:buNone/>
            </a:pPr>
            <a:r>
              <a:t/>
            </a:r>
            <a:endParaRPr>
              <a:solidFill>
                <a:srgbClr val="333333"/>
              </a:solidFill>
              <a:highlight>
                <a:srgbClr val="FFFFFF"/>
              </a:highlight>
            </a:endParaRPr>
          </a:p>
          <a:p>
            <a:pPr lvl="0" rtl="0">
              <a:spcBef>
                <a:spcPts val="0"/>
              </a:spcBef>
              <a:buNone/>
            </a:pPr>
            <a:r>
              <a:t/>
            </a:r>
            <a:endParaRPr>
              <a:solidFill>
                <a:srgbClr val="333333"/>
              </a:solidFill>
              <a:highlight>
                <a:srgbClr val="FFFFFF"/>
              </a:highlight>
            </a:endParaRPr>
          </a:p>
          <a:p>
            <a:pPr lvl="0">
              <a:spcBef>
                <a:spcPts val="0"/>
              </a:spcBef>
              <a:buNone/>
            </a:pPr>
            <a:r>
              <a:t/>
            </a:r>
            <a:endParaRPr sz="1200">
              <a:solidFill>
                <a:srgbClr val="333333"/>
              </a:solidFill>
              <a:highlight>
                <a:srgbClr val="FFFFFF"/>
              </a:highlight>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t>Let’s start</a:t>
            </a:r>
          </a:p>
          <a:p>
            <a:pPr lvl="0">
              <a:spcBef>
                <a:spcPts val="0"/>
              </a:spcBef>
              <a:buNone/>
            </a:pPr>
            <a:r>
              <a:t/>
            </a:r>
            <a:endParaRPr/>
          </a:p>
        </p:txBody>
      </p:sp>
      <p:sp>
        <p:nvSpPr>
          <p:cNvPr id="85" name="Shape 8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http://localhost:4502/etc/groovyconsole.html</a:t>
            </a:r>
            <a:br>
              <a:rPr lang="en"/>
            </a:br>
            <a:br>
              <a:rPr lang="en"/>
            </a:br>
            <a:r>
              <a:rPr lang="en" sz="1200">
                <a:solidFill>
                  <a:srgbClr val="333333"/>
                </a:solidFill>
                <a:highlight>
                  <a:srgbClr val="FFFFFF"/>
                </a:highlight>
              </a:rPr>
              <a:t>The binding variables listed below are available for use in all scripts.</a:t>
            </a:r>
          </a:p>
          <a:p>
            <a:pPr indent="-304800" lvl="0" marL="457200" rtl="0">
              <a:lnSpc>
                <a:spcPct val="142857"/>
              </a:lnSpc>
              <a:spcBef>
                <a:spcPts val="0"/>
              </a:spcBef>
              <a:spcAft>
                <a:spcPts val="800"/>
              </a:spcAft>
              <a:buClr>
                <a:srgbClr val="333333"/>
              </a:buClr>
              <a:buSzPct val="100000"/>
            </a:pPr>
            <a:r>
              <a:rPr lang="en" sz="1200">
                <a:solidFill>
                  <a:srgbClr val="333333"/>
                </a:solidFill>
                <a:highlight>
                  <a:srgbClr val="FFFFFF"/>
                </a:highlight>
              </a:rPr>
              <a:t>session - </a:t>
            </a:r>
            <a:r>
              <a:rPr lang="en" sz="1200">
                <a:solidFill>
                  <a:srgbClr val="428BCA"/>
                </a:solidFill>
                <a:highlight>
                  <a:srgbClr val="FFFFFF"/>
                </a:highlight>
                <a:hlinkClick r:id="rId4"/>
              </a:rPr>
              <a:t>javax.jcr.Session</a:t>
            </a:r>
          </a:p>
          <a:p>
            <a:pPr indent="-304800" lvl="0" marL="457200" rtl="0">
              <a:lnSpc>
                <a:spcPct val="142857"/>
              </a:lnSpc>
              <a:spcBef>
                <a:spcPts val="0"/>
              </a:spcBef>
              <a:spcAft>
                <a:spcPts val="800"/>
              </a:spcAft>
              <a:buClr>
                <a:srgbClr val="333333"/>
              </a:buClr>
              <a:buSzPct val="100000"/>
            </a:pPr>
            <a:r>
              <a:rPr lang="en" sz="1200">
                <a:solidFill>
                  <a:srgbClr val="333333"/>
                </a:solidFill>
                <a:highlight>
                  <a:srgbClr val="FFFFFF"/>
                </a:highlight>
              </a:rPr>
              <a:t>pageManager - </a:t>
            </a:r>
            <a:r>
              <a:rPr lang="en" sz="1200">
                <a:solidFill>
                  <a:srgbClr val="428BCA"/>
                </a:solidFill>
                <a:highlight>
                  <a:srgbClr val="FFFFFF"/>
                </a:highlight>
                <a:hlinkClick r:id="rId5"/>
              </a:rPr>
              <a:t>com.day.cq.wcm.api.PageManager</a:t>
            </a:r>
          </a:p>
          <a:p>
            <a:pPr indent="-304800" lvl="0" marL="457200" rtl="0">
              <a:lnSpc>
                <a:spcPct val="142857"/>
              </a:lnSpc>
              <a:spcBef>
                <a:spcPts val="0"/>
              </a:spcBef>
              <a:spcAft>
                <a:spcPts val="800"/>
              </a:spcAft>
              <a:buClr>
                <a:srgbClr val="333333"/>
              </a:buClr>
              <a:buSzPct val="100000"/>
            </a:pPr>
            <a:r>
              <a:rPr lang="en" sz="1200">
                <a:solidFill>
                  <a:srgbClr val="333333"/>
                </a:solidFill>
                <a:highlight>
                  <a:srgbClr val="FFFFFF"/>
                </a:highlight>
              </a:rPr>
              <a:t>resourceResolver - </a:t>
            </a:r>
            <a:r>
              <a:rPr lang="en" sz="1200">
                <a:solidFill>
                  <a:srgbClr val="428BCA"/>
                </a:solidFill>
                <a:highlight>
                  <a:srgbClr val="FFFFFF"/>
                </a:highlight>
                <a:hlinkClick r:id="rId6"/>
              </a:rPr>
              <a:t>org.apache.sling.api.resource.ResourceResolver</a:t>
            </a:r>
          </a:p>
          <a:p>
            <a:pPr indent="-304800" lvl="0" marL="457200" rtl="0">
              <a:lnSpc>
                <a:spcPct val="142857"/>
              </a:lnSpc>
              <a:spcBef>
                <a:spcPts val="0"/>
              </a:spcBef>
              <a:spcAft>
                <a:spcPts val="800"/>
              </a:spcAft>
              <a:buClr>
                <a:srgbClr val="333333"/>
              </a:buClr>
              <a:buSzPct val="100000"/>
            </a:pPr>
            <a:r>
              <a:rPr lang="en" sz="1200">
                <a:solidFill>
                  <a:srgbClr val="333333"/>
                </a:solidFill>
                <a:highlight>
                  <a:srgbClr val="FFFFFF"/>
                </a:highlight>
              </a:rPr>
              <a:t>slingRequest - </a:t>
            </a:r>
            <a:r>
              <a:rPr lang="en" sz="1200">
                <a:solidFill>
                  <a:srgbClr val="428BCA"/>
                </a:solidFill>
                <a:highlight>
                  <a:srgbClr val="FFFFFF"/>
                </a:highlight>
                <a:hlinkClick r:id="rId7"/>
              </a:rPr>
              <a:t>org.apache.sling.api.SlingHttpServletRequest</a:t>
            </a:r>
          </a:p>
          <a:p>
            <a:pPr indent="-304800" lvl="0" marL="457200" rtl="0">
              <a:lnSpc>
                <a:spcPct val="142857"/>
              </a:lnSpc>
              <a:spcBef>
                <a:spcPts val="0"/>
              </a:spcBef>
              <a:spcAft>
                <a:spcPts val="800"/>
              </a:spcAft>
              <a:buClr>
                <a:srgbClr val="333333"/>
              </a:buClr>
              <a:buSzPct val="100000"/>
            </a:pPr>
            <a:r>
              <a:rPr lang="en" sz="1200">
                <a:solidFill>
                  <a:srgbClr val="333333"/>
                </a:solidFill>
                <a:highlight>
                  <a:srgbClr val="FFFFFF"/>
                </a:highlight>
              </a:rPr>
              <a:t>queryBuilder - </a:t>
            </a:r>
            <a:r>
              <a:rPr lang="en" sz="1200">
                <a:solidFill>
                  <a:srgbClr val="428BCA"/>
                </a:solidFill>
                <a:highlight>
                  <a:srgbClr val="FFFFFF"/>
                </a:highlight>
                <a:hlinkClick r:id="rId8"/>
              </a:rPr>
              <a:t>com.day.cq.search.QueryBuilder</a:t>
            </a:r>
          </a:p>
          <a:p>
            <a:pPr indent="-304800" lvl="0" marL="457200" rtl="0">
              <a:lnSpc>
                <a:spcPct val="142857"/>
              </a:lnSpc>
              <a:spcBef>
                <a:spcPts val="0"/>
              </a:spcBef>
              <a:spcAft>
                <a:spcPts val="800"/>
              </a:spcAft>
              <a:buClr>
                <a:srgbClr val="333333"/>
              </a:buClr>
              <a:buSzPct val="100000"/>
            </a:pPr>
            <a:r>
              <a:rPr lang="en" sz="1200">
                <a:solidFill>
                  <a:srgbClr val="333333"/>
                </a:solidFill>
                <a:highlight>
                  <a:srgbClr val="FFFFFF"/>
                </a:highlight>
              </a:rPr>
              <a:t>bundleContext - </a:t>
            </a:r>
            <a:r>
              <a:rPr lang="en" sz="1200">
                <a:solidFill>
                  <a:srgbClr val="428BCA"/>
                </a:solidFill>
                <a:highlight>
                  <a:srgbClr val="FFFFFF"/>
                </a:highlight>
                <a:hlinkClick r:id="rId9"/>
              </a:rPr>
              <a:t>org.osgi.framework.BundleContext</a:t>
            </a:r>
          </a:p>
          <a:p>
            <a:pPr indent="-304800" lvl="0" marL="457200" rtl="0">
              <a:lnSpc>
                <a:spcPct val="142857"/>
              </a:lnSpc>
              <a:spcBef>
                <a:spcPts val="0"/>
              </a:spcBef>
              <a:spcAft>
                <a:spcPts val="800"/>
              </a:spcAft>
              <a:buClr>
                <a:srgbClr val="333333"/>
              </a:buClr>
              <a:buSzPct val="100000"/>
            </a:pPr>
            <a:r>
              <a:rPr lang="en" sz="1200">
                <a:solidFill>
                  <a:srgbClr val="333333"/>
                </a:solidFill>
                <a:highlight>
                  <a:srgbClr val="FFFFFF"/>
                </a:highlight>
              </a:rPr>
              <a:t>log - </a:t>
            </a:r>
            <a:r>
              <a:rPr lang="en" sz="1200">
                <a:solidFill>
                  <a:srgbClr val="428BCA"/>
                </a:solidFill>
                <a:highlight>
                  <a:srgbClr val="FFFFFF"/>
                </a:highlight>
                <a:hlinkClick r:id="rId10"/>
              </a:rPr>
              <a:t>org.slf4j.Logger</a:t>
            </a:r>
          </a:p>
          <a:p>
            <a:pPr lv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t>Let’s start</a:t>
            </a:r>
          </a:p>
          <a:p>
            <a:pPr lvl="0">
              <a:spcBef>
                <a:spcPts val="0"/>
              </a:spcBef>
              <a:buNone/>
            </a:pPr>
            <a:r>
              <a:t/>
            </a:r>
            <a:endParaRPr/>
          </a:p>
        </p:txBody>
      </p:sp>
      <p:sp>
        <p:nvSpPr>
          <p:cNvPr id="91" name="Shape 9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42857"/>
              </a:lnSpc>
              <a:spcBef>
                <a:spcPts val="0"/>
              </a:spcBef>
              <a:spcAft>
                <a:spcPts val="800"/>
              </a:spcAft>
              <a:buClr>
                <a:schemeClr val="dk1"/>
              </a:buClr>
              <a:buSzPct val="100000"/>
              <a:buFont typeface="Arial"/>
              <a:buNone/>
            </a:pPr>
            <a:r>
              <a:rPr lang="en" sz="1050">
                <a:solidFill>
                  <a:srgbClr val="333333"/>
                </a:solidFill>
                <a:highlight>
                  <a:srgbClr val="FFFFFF"/>
                </a:highlight>
              </a:rPr>
              <a:t>The methods listed below are available for use in all scripts.</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getPage(String path) - Get the </a:t>
            </a:r>
            <a:r>
              <a:rPr lang="en" sz="1050">
                <a:solidFill>
                  <a:srgbClr val="428BCA"/>
                </a:solidFill>
                <a:highlight>
                  <a:srgbClr val="FFFFFF"/>
                </a:highlight>
                <a:hlinkClick r:id="rId3"/>
              </a:rPr>
              <a:t>Page</a:t>
            </a:r>
            <a:r>
              <a:rPr lang="en" sz="1050">
                <a:solidFill>
                  <a:srgbClr val="333333"/>
                </a:solidFill>
                <a:highlight>
                  <a:srgbClr val="FFFFFF"/>
                </a:highlight>
              </a:rPr>
              <a:t> for the given path, or null if it does not exist.</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getNode(String path) - Get the </a:t>
            </a:r>
            <a:r>
              <a:rPr lang="en" sz="1050">
                <a:solidFill>
                  <a:srgbClr val="428BCA"/>
                </a:solidFill>
                <a:highlight>
                  <a:srgbClr val="FFFFFF"/>
                </a:highlight>
                <a:hlinkClick r:id="rId4"/>
              </a:rPr>
              <a:t>Node</a:t>
            </a:r>
            <a:r>
              <a:rPr lang="en" sz="1050">
                <a:solidFill>
                  <a:srgbClr val="333333"/>
                </a:solidFill>
                <a:highlight>
                  <a:srgbClr val="FFFFFF"/>
                </a:highlight>
              </a:rPr>
              <a:t> for the given path. Throws </a:t>
            </a:r>
            <a:r>
              <a:rPr lang="en" sz="1050">
                <a:solidFill>
                  <a:srgbClr val="428BCA"/>
                </a:solidFill>
                <a:highlight>
                  <a:srgbClr val="FFFFFF"/>
                </a:highlight>
                <a:hlinkClick r:id="rId5"/>
              </a:rPr>
              <a:t>javax.jcr.RepositoryException</a:t>
            </a:r>
            <a:r>
              <a:rPr lang="en" sz="1050">
                <a:solidFill>
                  <a:srgbClr val="333333"/>
                </a:solidFill>
                <a:highlight>
                  <a:srgbClr val="FFFFFF"/>
                </a:highlight>
              </a:rPr>
              <a:t> if it does not exist.</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getResource(String path) - Get the </a:t>
            </a:r>
            <a:r>
              <a:rPr lang="en" sz="1050">
                <a:solidFill>
                  <a:srgbClr val="428BCA"/>
                </a:solidFill>
                <a:highlight>
                  <a:srgbClr val="FFFFFF"/>
                </a:highlight>
                <a:hlinkClick r:id="rId6"/>
              </a:rPr>
              <a:t>Resource</a:t>
            </a:r>
            <a:r>
              <a:rPr lang="en" sz="1050">
                <a:solidFill>
                  <a:srgbClr val="333333"/>
                </a:solidFill>
                <a:highlight>
                  <a:srgbClr val="FFFFFF"/>
                </a:highlight>
              </a:rPr>
              <a:t> for the given path, or null if it does not exist.</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getService(Class&lt;ServiceType&gt; serviceType) - Get the OSGi service instance for the given type, e.g. </a:t>
            </a:r>
            <a:r>
              <a:rPr lang="en" sz="1050">
                <a:solidFill>
                  <a:srgbClr val="428BCA"/>
                </a:solidFill>
                <a:highlight>
                  <a:srgbClr val="FFFFFF"/>
                </a:highlight>
                <a:hlinkClick r:id="rId7"/>
              </a:rPr>
              <a:t>com.day.cq.workflow.WorkflowService</a:t>
            </a:r>
            <a:r>
              <a:rPr lang="en" sz="1050">
                <a:solidFill>
                  <a:srgbClr val="333333"/>
                </a:solidFill>
                <a:highlight>
                  <a:srgbClr val="FFFFFF"/>
                </a:highlight>
              </a:rPr>
              <a:t>.</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copy "sourceAbsolutePath" to "destinationAbsolutePath" - Groovy DSL syntax for copying a node, equivalent to calling </a:t>
            </a:r>
            <a:r>
              <a:rPr lang="en" sz="1050">
                <a:solidFill>
                  <a:srgbClr val="428BCA"/>
                </a:solidFill>
                <a:highlight>
                  <a:srgbClr val="FFFFFF"/>
                </a:highlight>
                <a:hlinkClick r:id="rId8"/>
              </a:rPr>
              <a:t>session.workspace.copy(sourceAbsolutePath, destinationAbsolutePath)</a:t>
            </a:r>
            <a:r>
              <a:rPr lang="en" sz="1050">
                <a:solidFill>
                  <a:srgbClr val="333333"/>
                </a:solidFill>
                <a:highlight>
                  <a:srgbClr val="FFFFFF"/>
                </a:highlight>
              </a:rPr>
              <a:t>.</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activate(String path) - Activate the node at the given path.</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deactivate(String path) - Deactivate the node at the given path.</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doWhileDisabled(String componentClassName, Closure closure) - Execute the provided closure while the specified OSGi component is disabled.</a:t>
            </a:r>
          </a:p>
          <a:p>
            <a:pPr indent="-295275" lvl="0" marL="457200" rtl="0">
              <a:lnSpc>
                <a:spcPct val="142857"/>
              </a:lnSpc>
              <a:spcBef>
                <a:spcPts val="0"/>
              </a:spcBef>
              <a:spcAft>
                <a:spcPts val="800"/>
              </a:spcAft>
              <a:buClr>
                <a:srgbClr val="333333"/>
              </a:buClr>
              <a:buSzPct val="95454"/>
            </a:pPr>
            <a:r>
              <a:rPr lang="en" sz="1050">
                <a:solidFill>
                  <a:srgbClr val="333333"/>
                </a:solidFill>
                <a:highlight>
                  <a:srgbClr val="FFFFFF"/>
                </a:highlight>
              </a:rPr>
              <a:t>createQuery(Map predicates) - Create a </a:t>
            </a:r>
            <a:r>
              <a:rPr lang="en" sz="1050">
                <a:solidFill>
                  <a:srgbClr val="428BCA"/>
                </a:solidFill>
                <a:highlight>
                  <a:srgbClr val="FFFFFF"/>
                </a:highlight>
                <a:hlinkClick r:id="rId9"/>
              </a:rPr>
              <a:t>Query</a:t>
            </a:r>
            <a:r>
              <a:rPr lang="en" sz="1050">
                <a:solidFill>
                  <a:srgbClr val="333333"/>
                </a:solidFill>
                <a:highlight>
                  <a:srgbClr val="FFFFFF"/>
                </a:highlight>
              </a:rPr>
              <a:t> instance from the </a:t>
            </a:r>
            <a:r>
              <a:rPr lang="en" sz="1050">
                <a:solidFill>
                  <a:srgbClr val="428BCA"/>
                </a:solidFill>
                <a:highlight>
                  <a:srgbClr val="FFFFFF"/>
                </a:highlight>
                <a:hlinkClick r:id="rId10"/>
              </a:rPr>
              <a:t>QueryBuilder</a:t>
            </a:r>
            <a:r>
              <a:rPr lang="en" sz="1050">
                <a:solidFill>
                  <a:srgbClr val="333333"/>
                </a:solidFill>
                <a:highlight>
                  <a:srgbClr val="FFFFFF"/>
                </a:highlight>
              </a:rPr>
              <a:t> for the current JCR session.</a:t>
            </a:r>
          </a:p>
          <a:p>
            <a:pPr lvl="0" rtl="0">
              <a:lnSpc>
                <a:spcPct val="142857"/>
              </a:lnSpc>
              <a:spcBef>
                <a:spcPts val="0"/>
              </a:spcBef>
              <a:spcAft>
                <a:spcPts val="800"/>
              </a:spcAft>
              <a:buNone/>
            </a:pPr>
            <a:r>
              <a:t/>
            </a:r>
            <a:endParaRPr sz="1050">
              <a:solidFill>
                <a:srgbClr val="333333"/>
              </a:solidFill>
              <a:highlight>
                <a:srgbClr val="FFFFFF"/>
              </a:highlight>
            </a:endParaRPr>
          </a:p>
          <a:p>
            <a:pPr lvl="0" rtl="0">
              <a:lnSpc>
                <a:spcPct val="142857"/>
              </a:lnSpc>
              <a:spcBef>
                <a:spcPts val="0"/>
              </a:spcBef>
              <a:spcAft>
                <a:spcPts val="800"/>
              </a:spcAft>
              <a:buNone/>
            </a:pPr>
            <a:r>
              <a:t/>
            </a:r>
            <a:endParaRPr sz="1050">
              <a:solidFill>
                <a:srgbClr val="333333"/>
              </a:solidFill>
              <a:highlight>
                <a:srgbClr val="FFFFFF"/>
              </a:highlight>
            </a:endParaRPr>
          </a:p>
          <a:p>
            <a:pPr lvl="0" rtl="0">
              <a:lnSpc>
                <a:spcPct val="142857"/>
              </a:lnSpc>
              <a:spcBef>
                <a:spcPts val="0"/>
              </a:spcBef>
              <a:spcAft>
                <a:spcPts val="800"/>
              </a:spcAft>
              <a:buNone/>
            </a:pPr>
            <a:r>
              <a:t/>
            </a:r>
            <a:endParaRPr sz="1050">
              <a:solidFill>
                <a:srgbClr val="333333"/>
              </a:solidFill>
              <a:highlight>
                <a:srgbClr val="FFFFFF"/>
              </a:highlight>
            </a:endParaRP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Sample 1 </a:t>
            </a:r>
          </a:p>
        </p:txBody>
      </p:sp>
      <p:sp>
        <p:nvSpPr>
          <p:cNvPr id="97" name="Shape 9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def titleTrimmer = getService("me.victar.aemexam.components.tool.TitleTrimmer");</a:t>
            </a:r>
          </a:p>
          <a:p>
            <a:pPr lvl="0" rtl="0">
              <a:spcBef>
                <a:spcPts val="0"/>
              </a:spcBef>
              <a:buClr>
                <a:schemeClr val="dk1"/>
              </a:buClr>
              <a:buSzPct val="61111"/>
              <a:buFont typeface="Arial"/>
              <a:buNone/>
            </a:pPr>
            <a:r>
              <a:rPr lang="en"/>
              <a:t>getPage("/content/geometrixx").recurse{ page -&gt;</a:t>
            </a:r>
          </a:p>
          <a:p>
            <a:pPr lvl="0" rtl="0">
              <a:spcBef>
                <a:spcPts val="0"/>
              </a:spcBef>
              <a:buClr>
                <a:schemeClr val="dk1"/>
              </a:buClr>
              <a:buSzPct val="61111"/>
              <a:buFont typeface="Arial"/>
              <a:buNone/>
            </a:pPr>
            <a:r>
              <a:rPr lang="en"/>
              <a:t>    println titleTrimmer.getTrimmedTitle(page.adaptTo(Resource.class), 5)</a:t>
            </a:r>
          </a:p>
          <a:p>
            <a:pPr lvl="0" rtl="0">
              <a:spcBef>
                <a:spcPts val="0"/>
              </a:spcBef>
              <a:buClr>
                <a:schemeClr val="dk1"/>
              </a:buClr>
              <a:buSzPct val="61111"/>
              <a:buFont typeface="Arial"/>
              <a:buNone/>
            </a:pPr>
            <a:r>
              <a:rPr lang="en"/>
              <a:t>}</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Sample 2</a:t>
            </a:r>
          </a:p>
        </p:txBody>
      </p:sp>
      <p:sp>
        <p:nvSpPr>
          <p:cNvPr id="103" name="Shape 103"/>
          <p:cNvSpPr txBox="1"/>
          <p:nvPr>
            <p:ph idx="1" type="body"/>
          </p:nvPr>
        </p:nvSpPr>
        <p:spPr>
          <a:xfrm>
            <a:off x="247950" y="1144525"/>
            <a:ext cx="8520599" cy="3416400"/>
          </a:xfrm>
          <a:prstGeom prst="rect">
            <a:avLst/>
          </a:prstGeom>
        </p:spPr>
        <p:txBody>
          <a:bodyPr anchorCtr="0" anchor="t" bIns="91425" lIns="91425" rIns="91425" tIns="91425">
            <a:noAutofit/>
          </a:bodyPr>
          <a:lstStyle/>
          <a:p>
            <a:pPr lvl="0" rtl="0">
              <a:lnSpc>
                <a:spcPct val="100000"/>
              </a:lnSpc>
              <a:spcBef>
                <a:spcPts val="0"/>
              </a:spcBef>
              <a:buNone/>
            </a:pPr>
            <a:r>
              <a:rPr lang="en" sz="1200"/>
              <a:t>def query = createSQL2Query("/content/geometrixx", "geometrixx")</a:t>
            </a:r>
          </a:p>
          <a:p>
            <a:pPr lvl="0" rtl="0">
              <a:lnSpc>
                <a:spcPct val="100000"/>
              </a:lnSpc>
              <a:spcBef>
                <a:spcPts val="0"/>
              </a:spcBef>
              <a:buNone/>
            </a:pPr>
            <a:r>
              <a:rPr lang="en" sz="1200"/>
              <a:t>def result = query.execute()</a:t>
            </a:r>
          </a:p>
          <a:p>
            <a:pPr lvl="0" rtl="0">
              <a:lnSpc>
                <a:spcPct val="100000"/>
              </a:lnSpc>
              <a:spcBef>
                <a:spcPts val="0"/>
              </a:spcBef>
              <a:buNone/>
            </a:pPr>
            <a:r>
              <a:rPr lang="en" sz="1200"/>
              <a:t>result.rows.each{row -&gt; println row.path }</a:t>
            </a:r>
          </a:p>
          <a:p>
            <a:pPr lvl="0" rtl="0">
              <a:lnSpc>
                <a:spcPct val="100000"/>
              </a:lnSpc>
              <a:spcBef>
                <a:spcPts val="0"/>
              </a:spcBef>
              <a:buNone/>
            </a:pPr>
            <a:r>
              <a:rPr lang="en" sz="1200"/>
              <a:t>def createSQL2Query(path, term) {</a:t>
            </a:r>
          </a:p>
          <a:p>
            <a:pPr lvl="0" rtl="0">
              <a:lnSpc>
                <a:spcPct val="100000"/>
              </a:lnSpc>
              <a:spcBef>
                <a:spcPts val="0"/>
              </a:spcBef>
              <a:buNone/>
            </a:pPr>
            <a:r>
              <a:rPr lang="en" sz="1200"/>
              <a:t>    def queryManager = session.workspace.queryManager</a:t>
            </a:r>
          </a:p>
          <a:p>
            <a:pPr lvl="0" rtl="0">
              <a:lnSpc>
                <a:spcPct val="100000"/>
              </a:lnSpc>
              <a:spcBef>
                <a:spcPts val="0"/>
              </a:spcBef>
              <a:buNone/>
            </a:pPr>
            <a:r>
              <a:rPr lang="en" sz="1200"/>
              <a:t>    def statement = "SELECT * FROM [nt:base] AS s WHERE ISDESCENDANTNODE([${path}]) and CONTAINS(s.*, '${term}')"</a:t>
            </a:r>
          </a:p>
          <a:p>
            <a:pPr lvl="0" rtl="0">
              <a:lnSpc>
                <a:spcPct val="100000"/>
              </a:lnSpc>
              <a:spcBef>
                <a:spcPts val="0"/>
              </a:spcBef>
              <a:buNone/>
            </a:pPr>
            <a:r>
              <a:rPr lang="en" sz="1200"/>
              <a:t>    def query = queryManager.createQuery(statement, "JCR-SQL2")</a:t>
            </a:r>
          </a:p>
          <a:p>
            <a:pPr lvl="0" rtl="0">
              <a:lnSpc>
                <a:spcPct val="100000"/>
              </a:lnSpc>
              <a:spcBef>
                <a:spcPts val="0"/>
              </a:spcBef>
              <a:buNone/>
            </a:pPr>
            <a:r>
              <a:rPr lang="en" sz="1200"/>
              <a:t>    query</a:t>
            </a:r>
          </a:p>
          <a:p>
            <a:pPr lvl="0">
              <a:lnSpc>
                <a:spcPct val="100000"/>
              </a:lnSpc>
              <a:spcBef>
                <a:spcPts val="0"/>
              </a:spcBef>
              <a:buClr>
                <a:schemeClr val="dk1"/>
              </a:buClr>
              <a:buSzPct val="91666"/>
              <a:buFont typeface="Arial"/>
              <a:buNone/>
            </a:pPr>
            <a:r>
              <a:rPr lang="en" sz="1200"/>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