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80" r:id="rId8"/>
    <p:sldId id="281" r:id="rId9"/>
    <p:sldId id="282" r:id="rId10"/>
    <p:sldId id="276" r:id="rId11"/>
    <p:sldId id="277" r:id="rId12"/>
    <p:sldId id="278" r:id="rId13"/>
    <p:sldId id="272" r:id="rId14"/>
    <p:sldId id="273" r:id="rId15"/>
    <p:sldId id="274" r:id="rId16"/>
    <p:sldId id="275" r:id="rId17"/>
    <p:sldId id="261" r:id="rId18"/>
    <p:sldId id="262" r:id="rId19"/>
    <p:sldId id="263" r:id="rId20"/>
    <p:sldId id="264" r:id="rId21"/>
    <p:sldId id="267" r:id="rId22"/>
    <p:sldId id="268" r:id="rId23"/>
    <p:sldId id="269" r:id="rId24"/>
    <p:sldId id="270" r:id="rId25"/>
    <p:sldId id="283" r:id="rId26"/>
    <p:sldId id="28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0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76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3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3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6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8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88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79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21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C057-1783-40DC-A512-3413A55FF097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BF6B-3709-4151-A04B-851C54A6C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43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onarqube.org/display/PLUG/Java+Plugin" TargetMode="External"/><Relationship Id="rId2" Type="http://schemas.openxmlformats.org/officeDocument/2006/relationships/hyperlink" Target="http://fossies.org/linux/misc/sonarqube-5.1.2.zi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ithub.com/Cognifide/AEM-Rules-for-SonarQub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ling.apache.org/apidocs/sling6/org/apache/sling/api/resource/ResourceResolv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978" y="4722589"/>
            <a:ext cx="9144000" cy="1070421"/>
          </a:xfrm>
        </p:spPr>
        <p:txBody>
          <a:bodyPr>
            <a:noAutofit/>
          </a:bodyPr>
          <a:lstStyle/>
          <a:p>
            <a:r>
              <a:rPr lang="ru-RU" sz="3200" b="1" dirty="0" err="1"/>
              <a:t>SonarQube</a:t>
            </a:r>
            <a:r>
              <a:rPr lang="ru-RU" sz="3200" dirty="0"/>
              <a:t> — платформа для проверки кода на качество по правилам, основанным на соглашениях и стандартах. Поддерживает более 20 различных языков программирования.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35" y="431820"/>
            <a:ext cx="8534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855" y="355107"/>
            <a:ext cx="10515600" cy="630125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altLang="ru-RU" sz="2400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AEM-8</a:t>
            </a: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 </a:t>
            </a:r>
            <a:r>
              <a:rPr lang="ru-RU" altLang="ru-RU" sz="2400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Prefer</a:t>
            </a: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</a:t>
            </a:r>
            <a:r>
              <a:rPr lang="ru-RU" altLang="ru-RU" sz="2400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cleaner</a:t>
            </a: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SlingServlet</a:t>
            </a:r>
            <a:r>
              <a:rPr lang="ru-RU" altLang="ru-RU" sz="2400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 </a:t>
            </a:r>
            <a:r>
              <a:rPr lang="ru-RU" altLang="ru-RU" sz="2400" dirty="0" err="1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annotation</a:t>
            </a:r>
            <a:endParaRPr lang="ru-RU" altLang="ru-RU" sz="2400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marL="0" lvl="0" indent="0" algn="ctr"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Helvetica Neue"/>
            </a:endParaRPr>
          </a:p>
          <a:p>
            <a:pPr marL="0" lvl="0" indent="0" algn="ctr"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947737"/>
            <a:ext cx="104965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7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8742"/>
            <a:ext cx="10515600" cy="55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1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AEM-11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 Do not use deprecated administrative access methods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1134"/>
            <a:ext cx="10515600" cy="5315829"/>
          </a:xfrm>
        </p:spPr>
        <p:txBody>
          <a:bodyPr>
            <a:normAutofit/>
          </a:bodyPr>
          <a:lstStyle/>
          <a:p>
            <a:r>
              <a:rPr lang="en-US" sz="2200" dirty="0"/>
              <a:t>Administrative access to the resource tree and JCR Repository by means of usage of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ResourceResolverFactory.getAdministrativeResourceResolver</a:t>
            </a:r>
            <a:r>
              <a:rPr lang="en-US" sz="2200" dirty="0"/>
              <a:t> and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SlingRepository.loginAdministrative</a:t>
            </a:r>
            <a:r>
              <a:rPr lang="en-US" sz="2200" dirty="0"/>
              <a:t> has been deprecated. Use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ResourceResolverFactory.getServiceResourceResolver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/>
              <a:t>or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SlingRepository.loginService</a:t>
            </a:r>
            <a:r>
              <a:rPr lang="en-US" sz="2200" dirty="0"/>
              <a:t> respectively</a:t>
            </a:r>
          </a:p>
          <a:p>
            <a:endParaRPr lang="en-US" sz="2200" dirty="0"/>
          </a:p>
          <a:p>
            <a:pPr marL="0" indent="0">
              <a:buNone/>
            </a:pPr>
            <a:endParaRPr lang="ru-RU" sz="2200" dirty="0"/>
          </a:p>
          <a:p>
            <a:endParaRPr lang="ru-RU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454832"/>
            <a:ext cx="7839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83" y="195309"/>
            <a:ext cx="11283519" cy="59816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AEM-</a:t>
            </a: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 Use predefined constant</a:t>
            </a:r>
            <a:r>
              <a:rPr lang="ru-RU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instead of hardcoded value.</a:t>
            </a:r>
            <a:endParaRPr lang="ru-RU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ru-RU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92" y="719161"/>
            <a:ext cx="96393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6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883" y="195309"/>
            <a:ext cx="11283519" cy="59816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AEM-1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 Use predefined constant</a:t>
            </a:r>
            <a:r>
              <a:rPr lang="ru-RU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in annotation</a:t>
            </a:r>
            <a:r>
              <a:rPr lang="ru-RU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instead of hardcoded value.</a:t>
            </a:r>
            <a:endParaRPr lang="ru-RU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ru-RU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67" y="667916"/>
            <a:ext cx="90487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1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87" y="355107"/>
            <a:ext cx="10724226" cy="59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84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7 </a:t>
            </a:r>
            <a:r>
              <a:rPr lang="ru-RU" sz="3000" dirty="0"/>
              <a:t>простых шагов чтобы начать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9910"/>
            <a:ext cx="10515600" cy="52270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Скачиваете </a:t>
            </a:r>
            <a:r>
              <a:rPr lang="en-US" sz="2400" dirty="0" err="1"/>
              <a:t>SonarQube</a:t>
            </a:r>
            <a:r>
              <a:rPr lang="en-US" sz="2400" dirty="0"/>
              <a:t> 4.5.4 </a:t>
            </a:r>
            <a:r>
              <a:rPr lang="ru-RU" sz="2400" dirty="0"/>
              <a:t>или выше. Рекомендуем </a:t>
            </a:r>
            <a:r>
              <a:rPr lang="ru-RU" sz="2400" dirty="0">
                <a:hlinkClick r:id="rId2"/>
              </a:rPr>
              <a:t>использовать 5.1.2</a:t>
            </a:r>
            <a:r>
              <a:rPr lang="ru-RU" sz="2400" dirty="0"/>
              <a:t>, т.к. с этой версией плагин для </a:t>
            </a:r>
            <a:r>
              <a:rPr lang="en-US" sz="2400" dirty="0"/>
              <a:t>Idea </a:t>
            </a:r>
            <a:r>
              <a:rPr lang="ru-RU" sz="2400" dirty="0"/>
              <a:t>работает без проблем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Убедитесь что для </a:t>
            </a:r>
            <a:r>
              <a:rPr lang="en-US" sz="2400" dirty="0" err="1"/>
              <a:t>SonarQube</a:t>
            </a:r>
            <a:r>
              <a:rPr lang="ru-RU" sz="2400" dirty="0"/>
              <a:t> установлен </a:t>
            </a:r>
            <a:r>
              <a:rPr lang="en-US" sz="2400" dirty="0">
                <a:hlinkClick r:id="rId3"/>
              </a:rPr>
              <a:t>Java </a:t>
            </a:r>
            <a:r>
              <a:rPr lang="ru-RU" sz="2400" dirty="0">
                <a:hlinkClick r:id="rId3"/>
              </a:rPr>
              <a:t>плагин </a:t>
            </a:r>
            <a:r>
              <a:rPr lang="ru-RU" sz="2400" dirty="0"/>
              <a:t>версии 3.3 или выше. Рекомендуем использовать 3.10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Скачиваете </a:t>
            </a:r>
            <a:r>
              <a:rPr lang="ru-RU" sz="2400" dirty="0">
                <a:hlinkClick r:id="rId4" action="ppaction://hlinkfile"/>
              </a:rPr>
              <a:t>плагин для </a:t>
            </a:r>
            <a:r>
              <a:rPr lang="en-US" sz="2400" dirty="0">
                <a:hlinkClick r:id="rId4" action="ppaction://hlinkfile"/>
              </a:rPr>
              <a:t>AEM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Consolas" panose="020B0609020204030204" pitchFamily="49" charset="0"/>
              </a:rPr>
              <a:t>Плагин необходимо положить в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sonarqube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/extensions/plugins </a:t>
            </a:r>
            <a:endParaRPr lang="en-US" sz="2400" dirty="0">
              <a:solidFill>
                <a:schemeClr val="accent6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ru-RU" sz="2400" dirty="0"/>
              <a:t>Пере)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запустите</a:t>
            </a:r>
            <a:r>
              <a:rPr lang="ru-RU" sz="2400" dirty="0"/>
              <a:t> ваш </a:t>
            </a:r>
            <a:r>
              <a:rPr lang="en-US" sz="2400" dirty="0" err="1"/>
              <a:t>SonarQube</a:t>
            </a:r>
            <a:r>
              <a:rPr lang="en-US" sz="2400" dirty="0"/>
              <a:t> 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Войдите под администратором и активируйте правила для АЕМ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Из корня проекта запустите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 install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sonar:sonar</a:t>
            </a:r>
            <a:br>
              <a:rPr lang="en-US" sz="2200" dirty="0"/>
            </a:b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8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Запустим анализ проекта</a:t>
            </a:r>
            <a:br>
              <a:rPr lang="ru-RU" dirty="0"/>
            </a:b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 install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sonar:sonar</a:t>
            </a:r>
            <a:br>
              <a:rPr lang="en-US" dirty="0"/>
            </a:br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9809"/>
            <a:ext cx="12192000" cy="53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Найдено </a:t>
            </a:r>
            <a:r>
              <a:rPr lang="en-US" dirty="0"/>
              <a:t>83</a:t>
            </a:r>
            <a:r>
              <a:rPr lang="ru-RU" dirty="0"/>
              <a:t> проблемы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6" y="976544"/>
            <a:ext cx="12161067" cy="561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6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pPr algn="ctr"/>
            <a:r>
              <a:rPr lang="ru-RU" dirty="0"/>
              <a:t>В том числе 9 по правилам </a:t>
            </a:r>
            <a:r>
              <a:rPr lang="en-US" dirty="0"/>
              <a:t>AEM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7" y="1034792"/>
            <a:ext cx="12155233" cy="55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Полный список правил для </a:t>
            </a:r>
            <a:r>
              <a:rPr lang="en-US" sz="2000" dirty="0"/>
              <a:t>Java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https://nemo.sonarqube.org/coding_rules#languages=java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8253"/>
            <a:ext cx="10571882" cy="47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4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199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/>
              <a:t>Примеры найденных проблем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645" y="737118"/>
            <a:ext cx="8288196" cy="61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6027"/>
            <a:ext cx="10515600" cy="1321135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Использование плагина для </a:t>
            </a:r>
            <a:r>
              <a:rPr lang="en-US" sz="2800" dirty="0" err="1"/>
              <a:t>Intellij</a:t>
            </a:r>
            <a:r>
              <a:rPr lang="en-US" sz="2800" dirty="0"/>
              <a:t> Idea</a:t>
            </a:r>
            <a:br>
              <a:rPr lang="en-US" sz="2800" dirty="0"/>
            </a:br>
            <a:r>
              <a:rPr lang="en-US" sz="2800" b="1" dirty="0" err="1"/>
              <a:t>SonarQube</a:t>
            </a:r>
            <a:r>
              <a:rPr lang="en-US" sz="2800" b="1" dirty="0"/>
              <a:t> IntelliJ Community Plugin</a:t>
            </a:r>
            <a:br>
              <a:rPr lang="en-US" sz="2800" b="1" dirty="0"/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github.com/sonar-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intellij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-plugin/sonar-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intellij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-plugin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7162"/>
            <a:ext cx="10515600" cy="4349800"/>
          </a:xfrm>
        </p:spPr>
        <p:txBody>
          <a:bodyPr/>
          <a:lstStyle/>
          <a:p>
            <a:r>
              <a:rPr lang="ru-RU" sz="2200" dirty="0"/>
              <a:t>Из корня проекта запускаем команду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sonar:sonar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DskipTests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=true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Dsonar.analysis.mode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=incremental  -Dsonar.host.url=http://localhost:9000</a:t>
            </a:r>
          </a:p>
          <a:p>
            <a:r>
              <a:rPr lang="ru-RU" sz="2200" dirty="0"/>
              <a:t>Из</a:t>
            </a:r>
            <a:r>
              <a:rPr lang="en-US" sz="2200" dirty="0"/>
              <a:t> </a:t>
            </a:r>
            <a:r>
              <a:rPr lang="ru-RU" sz="2200" dirty="0"/>
              <a:t>результата ее выполнения нам необходим путь к </a:t>
            </a:r>
            <a:r>
              <a:rPr lang="en-US" sz="2200" dirty="0" err="1"/>
              <a:t>json</a:t>
            </a:r>
            <a:r>
              <a:rPr lang="ru-RU" sz="2200" dirty="0"/>
              <a:t> с отчетом</a:t>
            </a:r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95" y="2909887"/>
            <a:ext cx="6448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97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Настраиваем плагин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1134"/>
            <a:ext cx="10515600" cy="5315829"/>
          </a:xfrm>
        </p:spPr>
        <p:txBody>
          <a:bodyPr/>
          <a:lstStyle/>
          <a:p>
            <a:r>
              <a:rPr lang="ru-RU" dirty="0"/>
              <a:t>Добавляем хост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452562"/>
            <a:ext cx="9648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/>
          <a:lstStyle/>
          <a:p>
            <a:r>
              <a:rPr lang="ru-RU" dirty="0"/>
              <a:t>А также скрипт для локального анализа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36" y="791098"/>
            <a:ext cx="8983515" cy="60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098"/>
            <a:ext cx="10515600" cy="325930"/>
          </a:xfrm>
        </p:spPr>
        <p:txBody>
          <a:bodyPr>
            <a:noAutofit/>
          </a:bodyPr>
          <a:lstStyle/>
          <a:p>
            <a:pPr algn="ctr"/>
            <a:r>
              <a:rPr lang="ru-RU" sz="3000" dirty="0"/>
              <a:t>Запускаем анализ в </a:t>
            </a:r>
            <a:r>
              <a:rPr lang="en-US" sz="3000" dirty="0"/>
              <a:t>Idea</a:t>
            </a:r>
            <a:endParaRPr lang="ru-RU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028"/>
            <a:ext cx="10515600" cy="5670935"/>
          </a:xfrm>
        </p:spPr>
        <p:txBody>
          <a:bodyPr>
            <a:normAutofit/>
          </a:bodyPr>
          <a:lstStyle/>
          <a:p>
            <a:r>
              <a:rPr lang="en-US" sz="2200" dirty="0"/>
              <a:t>Analyze – Run Inspection by Name – </a:t>
            </a:r>
            <a:r>
              <a:rPr lang="en-US" sz="2200" dirty="0" err="1"/>
              <a:t>SonarQube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ru-RU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147"/>
            <a:ext cx="12055876" cy="59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2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2"/>
            <a:ext cx="12192000" cy="67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27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4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0617"/>
            <a:ext cx="10515600" cy="578634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Процесс выглядит следующим образом: запускается анализатор кода (к примеру, посредством </a:t>
            </a:r>
            <a:r>
              <a:rPr lang="ru-RU" dirty="0" err="1"/>
              <a:t>sonar</a:t>
            </a:r>
            <a:r>
              <a:rPr lang="ru-RU" dirty="0"/>
              <a:t> </a:t>
            </a:r>
            <a:r>
              <a:rPr lang="ru-RU" dirty="0" err="1"/>
              <a:t>maven</a:t>
            </a:r>
            <a:r>
              <a:rPr lang="ru-RU" dirty="0"/>
              <a:t> </a:t>
            </a:r>
            <a:r>
              <a:rPr lang="ru-RU" dirty="0" err="1"/>
              <a:t>plugin</a:t>
            </a:r>
            <a:r>
              <a:rPr lang="ru-RU" dirty="0"/>
              <a:t>), покрывающий следующие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quality</a:t>
            </a:r>
            <a:r>
              <a:rPr lang="ru-RU" dirty="0"/>
              <a:t> оси</a:t>
            </a:r>
            <a:r>
              <a:rPr lang="en-US" dirty="0"/>
              <a:t>:</a:t>
            </a:r>
            <a:endParaRPr lang="ru-RU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Результаты отправляются </a:t>
            </a:r>
            <a:r>
              <a:rPr lang="ru-RU" dirty="0" err="1"/>
              <a:t>Sonar</a:t>
            </a:r>
            <a:r>
              <a:rPr lang="ru-RU" dirty="0"/>
              <a:t> серверу, где вы сможете ознакомиться с найденными проблемами и подсказками к их решению.</a:t>
            </a:r>
          </a:p>
        </p:txBody>
      </p:sp>
      <p:pic>
        <p:nvPicPr>
          <p:cNvPr id="1030" name="Picture 6" descr="http://automated-testing.info/uploads/default/1062/cfa843fce7ea53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71" y="2076335"/>
            <a:ext cx="3048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AEM Rules for </a:t>
            </a:r>
            <a:r>
              <a:rPr lang="en-US" dirty="0" err="1"/>
              <a:t>SonarQube</a:t>
            </a:r>
            <a:r>
              <a:rPr lang="en-US" dirty="0"/>
              <a:t> plugin</a:t>
            </a:r>
            <a:endParaRPr lang="ru-RU" dirty="0"/>
          </a:p>
        </p:txBody>
      </p:sp>
      <p:pic>
        <p:nvPicPr>
          <p:cNvPr id="2050" name="Picture 2" descr="https://raw.githubusercontent.com/Cognifide/AEM-Rules-for-SonarQube/master/assets/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816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18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На данный момент в плагине</a:t>
            </a:r>
            <a:r>
              <a:rPr lang="en-US" sz="3000" dirty="0"/>
              <a:t> </a:t>
            </a:r>
            <a:r>
              <a:rPr lang="ru-RU" sz="3000" dirty="0"/>
              <a:t>14 правил для </a:t>
            </a:r>
            <a:r>
              <a:rPr lang="en-US" sz="3000" dirty="0"/>
              <a:t>AEM:</a:t>
            </a:r>
            <a:endParaRPr lang="ru-RU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71" y="1074198"/>
            <a:ext cx="11132597" cy="51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799"/>
            <a:ext cx="10515600" cy="461638"/>
          </a:xfrm>
        </p:spPr>
        <p:txBody>
          <a:bodyPr>
            <a:noAutofit/>
          </a:bodyPr>
          <a:lstStyle/>
          <a:p>
            <a:pPr algn="ctr"/>
            <a:r>
              <a:rPr lang="ru-RU" sz="3000" dirty="0"/>
              <a:t>Рассмотрим некоторые из 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070"/>
            <a:ext cx="10515600" cy="5555527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AEM-6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ResourceResolver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should be closed in finally block.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RU" sz="2200" dirty="0"/>
              <a:t>Исходя из </a:t>
            </a:r>
            <a:r>
              <a:rPr lang="ru-RU" sz="2200" dirty="0">
                <a:hlinkClick r:id="rId2"/>
              </a:rPr>
              <a:t>документации</a:t>
            </a:r>
            <a:r>
              <a:rPr lang="ru-RU" sz="2200" dirty="0"/>
              <a:t>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00" y="2722162"/>
            <a:ext cx="8779600" cy="3870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6" y="1409284"/>
            <a:ext cx="10915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3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AEM-7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Session should be logged out in finally block.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868" y="790113"/>
            <a:ext cx="8324264" cy="3941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68" y="4725662"/>
            <a:ext cx="8486775" cy="600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150" y="5581771"/>
            <a:ext cx="11452193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Утверждает                             </a:t>
            </a:r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</a:t>
            </a:r>
            <a:r>
              <a:rPr lang="ru-RU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из  компании                  разработавшей плагин</a:t>
            </a:r>
          </a:p>
          <a:p>
            <a:r>
              <a:rPr lang="ru-RU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подтвердить не удалось </a:t>
            </a:r>
            <a:r>
              <a:rPr lang="ru-RU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594" y="5480385"/>
            <a:ext cx="2461148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760" y="5480329"/>
            <a:ext cx="11525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8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890" y="861135"/>
            <a:ext cx="9705975" cy="52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0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1177"/>
            <a:ext cx="10515600" cy="45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7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267</Words>
  <Application>Microsoft Office PowerPoint</Application>
  <PresentationFormat>Widescreen</PresentationFormat>
  <Paragraphs>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Helvetica Neue</vt:lpstr>
      <vt:lpstr>Wingdings</vt:lpstr>
      <vt:lpstr>Office Theme</vt:lpstr>
      <vt:lpstr>SonarQube — платформа для проверки кода на качество по правилам, основанным на соглашениях и стандартах. Поддерживает более 20 различных языков программирования.</vt:lpstr>
      <vt:lpstr>Полный список правил для Java https://nemo.sonarqube.org/coding_rules#languages=java</vt:lpstr>
      <vt:lpstr>PowerPoint Presentation</vt:lpstr>
      <vt:lpstr>AEM Rules for SonarQube plugin</vt:lpstr>
      <vt:lpstr>На данный момент в плагине 14 правил для AEM:</vt:lpstr>
      <vt:lpstr>Рассмотрим некоторые из них</vt:lpstr>
      <vt:lpstr>AEM-7 Session should be logged out in finally block.</vt:lpstr>
      <vt:lpstr>PowerPoint Presentation</vt:lpstr>
      <vt:lpstr>PowerPoint Presentation</vt:lpstr>
      <vt:lpstr>PowerPoint Presentation</vt:lpstr>
      <vt:lpstr>PowerPoint Presentation</vt:lpstr>
      <vt:lpstr>AEM-11 Do not use deprecated administrative access methods</vt:lpstr>
      <vt:lpstr>PowerPoint Presentation</vt:lpstr>
      <vt:lpstr>PowerPoint Presentation</vt:lpstr>
      <vt:lpstr>PowerPoint Presentation</vt:lpstr>
      <vt:lpstr>7 простых шагов чтобы начать</vt:lpstr>
      <vt:lpstr>Запустим анализ проекта mvn clean install sonar:sonar </vt:lpstr>
      <vt:lpstr>Найдено 83 проблемы</vt:lpstr>
      <vt:lpstr>В том числе 9 по правилам AEM</vt:lpstr>
      <vt:lpstr>Примеры найденных проблем</vt:lpstr>
      <vt:lpstr>Использование плагина для Intellij Idea SonarQube IntelliJ Community Plugin github.com/sonar-intellij-plugin/sonar-intellij-plugin</vt:lpstr>
      <vt:lpstr>Настраиваем плагин</vt:lpstr>
      <vt:lpstr>PowerPoint Presentation</vt:lpstr>
      <vt:lpstr>Запускаем анализ в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 — платформа для проверки кода на качество по правилам, основанным на соглашениях и стандартах. Поддерживает более 20 различных языков программирования.</dc:title>
  <dc:creator>Mikita Mitroshyn</dc:creator>
  <cp:lastModifiedBy>Mikita Mitroshyn</cp:lastModifiedBy>
  <cp:revision>29</cp:revision>
  <dcterms:created xsi:type="dcterms:W3CDTF">2016-02-24T09:37:57Z</dcterms:created>
  <dcterms:modified xsi:type="dcterms:W3CDTF">2016-02-26T14:38:31Z</dcterms:modified>
</cp:coreProperties>
</file>