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100"/>
            </a:lvl1pPr>
            <a:lvl2pPr lvl="1">
              <a:spcBef>
                <a:spcPts val="0"/>
              </a:spcBef>
              <a:buSzPct val="100000"/>
              <a:defRPr sz="1100"/>
            </a:lvl2pPr>
            <a:lvl3pPr lvl="2">
              <a:spcBef>
                <a:spcPts val="0"/>
              </a:spcBef>
              <a:buSzPct val="100000"/>
              <a:defRPr sz="1100"/>
            </a:lvl3pPr>
            <a:lvl4pPr lvl="3">
              <a:spcBef>
                <a:spcPts val="0"/>
              </a:spcBef>
              <a:buSzPct val="100000"/>
              <a:defRPr sz="1100"/>
            </a:lvl4pPr>
            <a:lvl5pPr lvl="4">
              <a:spcBef>
                <a:spcPts val="0"/>
              </a:spcBef>
              <a:buSzPct val="100000"/>
              <a:defRPr sz="1100"/>
            </a:lvl5pPr>
            <a:lvl6pPr lvl="5">
              <a:spcBef>
                <a:spcPts val="0"/>
              </a:spcBef>
              <a:buSzPct val="100000"/>
              <a:defRPr sz="1100"/>
            </a:lvl6pPr>
            <a:lvl7pPr lvl="6">
              <a:spcBef>
                <a:spcPts val="0"/>
              </a:spcBef>
              <a:buSzPct val="100000"/>
              <a:defRPr sz="1100"/>
            </a:lvl7pPr>
            <a:lvl8pPr lvl="7">
              <a:spcBef>
                <a:spcPts val="0"/>
              </a:spcBef>
              <a:buSzPct val="100000"/>
              <a:defRPr sz="1100"/>
            </a:lvl8pPr>
            <a:lvl9pPr lvl="8">
              <a:spcBef>
                <a:spcPts val="0"/>
              </a:spcBef>
              <a:buSzPct val="100000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swagger.io/specification/" TargetMode="External"/><Relationship Id="rId4" Type="http://schemas.openxmlformats.org/officeDocument/2006/relationships/hyperlink" Target="https://swagger.io/docs/specificatio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swagger.io/tools/" TargetMode="External"/><Relationship Id="rId4" Type="http://schemas.openxmlformats.org/officeDocument/2006/relationships/hyperlink" Target="https://app.swaggerhub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st411ar/osgi-swagger-integration" TargetMode="External"/><Relationship Id="rId4" Type="http://schemas.openxmlformats.org/officeDocument/2006/relationships/hyperlink" Target="https://swagger.io/" TargetMode="External"/><Relationship Id="rId5" Type="http://schemas.openxmlformats.org/officeDocument/2006/relationships/hyperlink" Target="https://app.swaggerhub.com" TargetMode="External"/><Relationship Id="rId6" Type="http://schemas.openxmlformats.org/officeDocument/2006/relationships/hyperlink" Target="https://app.swaggerhub.com/apis/st411ar/meetup-9/1.0.0" TargetMode="External"/><Relationship Id="rId7" Type="http://schemas.openxmlformats.org/officeDocument/2006/relationships/hyperlink" Target="https://www.soapui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Apache Felix services auto-generation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by Swagger and Retrofit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418875" y="3966250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/>
              <a:t>Vitaly Kiselev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OpenAPI and Swagger specifications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OpenAPI Specification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https://swagger.io/specification/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Swagger Specification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https://swagger.io/docs/specification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Swagger tools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https://swagger.io/tools/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Swagger editor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Swagger Codegen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Swagger UI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accent5"/>
                </a:solidFill>
                <a:hlinkClick r:id="rId4"/>
              </a:rPr>
              <a:t>https://app.swaggerhub.com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Swagger Hub from SmartBear company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Swagger platform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2404900" y="1333075"/>
            <a:ext cx="1360200" cy="7302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YAML / JSON</a:t>
            </a:r>
          </a:p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description</a:t>
            </a:r>
          </a:p>
        </p:txBody>
      </p:sp>
      <p:sp>
        <p:nvSpPr>
          <p:cNvPr id="75" name="Shape 75"/>
          <p:cNvSpPr/>
          <p:nvPr/>
        </p:nvSpPr>
        <p:spPr>
          <a:xfrm>
            <a:off x="509100" y="1411825"/>
            <a:ext cx="1065300" cy="572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Swagger Editor</a:t>
            </a:r>
          </a:p>
        </p:txBody>
      </p:sp>
      <p:cxnSp>
        <p:nvCxnSpPr>
          <p:cNvPr id="76" name="Shape 76"/>
          <p:cNvCxnSpPr>
            <a:endCxn id="74" idx="1"/>
          </p:cNvCxnSpPr>
          <p:nvPr/>
        </p:nvCxnSpPr>
        <p:spPr>
          <a:xfrm>
            <a:off x="1574200" y="1694875"/>
            <a:ext cx="8307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7" name="Shape 77"/>
          <p:cNvSpPr/>
          <p:nvPr/>
        </p:nvSpPr>
        <p:spPr>
          <a:xfrm>
            <a:off x="2455300" y="2518975"/>
            <a:ext cx="1309800" cy="6834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Swagger UI</a:t>
            </a:r>
          </a:p>
        </p:txBody>
      </p:sp>
      <p:cxnSp>
        <p:nvCxnSpPr>
          <p:cNvPr id="78" name="Shape 78"/>
          <p:cNvCxnSpPr>
            <a:endCxn id="77" idx="0"/>
          </p:cNvCxnSpPr>
          <p:nvPr/>
        </p:nvCxnSpPr>
        <p:spPr>
          <a:xfrm>
            <a:off x="3108400" y="2076775"/>
            <a:ext cx="1800" cy="44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9" name="Shape 79"/>
          <p:cNvSpPr/>
          <p:nvPr/>
        </p:nvSpPr>
        <p:spPr>
          <a:xfrm>
            <a:off x="2467750" y="3670825"/>
            <a:ext cx="1309800" cy="73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Live Docs</a:t>
            </a:r>
          </a:p>
        </p:txBody>
      </p:sp>
      <p:cxnSp>
        <p:nvCxnSpPr>
          <p:cNvPr id="80" name="Shape 80"/>
          <p:cNvCxnSpPr>
            <a:stCxn id="77" idx="2"/>
            <a:endCxn id="79" idx="0"/>
          </p:cNvCxnSpPr>
          <p:nvPr/>
        </p:nvCxnSpPr>
        <p:spPr>
          <a:xfrm>
            <a:off x="3110200" y="3202375"/>
            <a:ext cx="12600" cy="46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1" name="Shape 81"/>
          <p:cNvSpPr/>
          <p:nvPr/>
        </p:nvSpPr>
        <p:spPr>
          <a:xfrm>
            <a:off x="4709325" y="1346475"/>
            <a:ext cx="1205700" cy="6834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Swagger Codegen</a:t>
            </a:r>
          </a:p>
        </p:txBody>
      </p:sp>
      <p:cxnSp>
        <p:nvCxnSpPr>
          <p:cNvPr id="82" name="Shape 82"/>
          <p:cNvCxnSpPr>
            <a:endCxn id="81" idx="1"/>
          </p:cNvCxnSpPr>
          <p:nvPr/>
        </p:nvCxnSpPr>
        <p:spPr>
          <a:xfrm flipH="1" rot="10800000">
            <a:off x="3758025" y="1688175"/>
            <a:ext cx="951300" cy="2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3" name="Shape 83"/>
          <p:cNvSpPr/>
          <p:nvPr/>
        </p:nvSpPr>
        <p:spPr>
          <a:xfrm>
            <a:off x="6960150" y="1346575"/>
            <a:ext cx="1065300" cy="683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API Client</a:t>
            </a:r>
          </a:p>
        </p:txBody>
      </p:sp>
      <p:cxnSp>
        <p:nvCxnSpPr>
          <p:cNvPr id="84" name="Shape 84"/>
          <p:cNvCxnSpPr>
            <a:endCxn id="83" idx="1"/>
          </p:cNvCxnSpPr>
          <p:nvPr/>
        </p:nvCxnSpPr>
        <p:spPr>
          <a:xfrm flipH="1" rot="10800000">
            <a:off x="5928450" y="1688275"/>
            <a:ext cx="10317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5" name="Shape 85"/>
          <p:cNvSpPr/>
          <p:nvPr/>
        </p:nvSpPr>
        <p:spPr>
          <a:xfrm>
            <a:off x="7031575" y="3653300"/>
            <a:ext cx="1132200" cy="73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API Stub Server</a:t>
            </a:r>
          </a:p>
        </p:txBody>
      </p:sp>
      <p:cxnSp>
        <p:nvCxnSpPr>
          <p:cNvPr id="86" name="Shape 86"/>
          <p:cNvCxnSpPr/>
          <p:nvPr/>
        </p:nvCxnSpPr>
        <p:spPr>
          <a:xfrm>
            <a:off x="5886450" y="1993100"/>
            <a:ext cx="1761300" cy="16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7" name="Shape 87"/>
          <p:cNvSpPr/>
          <p:nvPr/>
        </p:nvSpPr>
        <p:spPr>
          <a:xfrm>
            <a:off x="4779175" y="3650450"/>
            <a:ext cx="1200300" cy="73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Docs</a:t>
            </a:r>
          </a:p>
        </p:txBody>
      </p:sp>
      <p:cxnSp>
        <p:nvCxnSpPr>
          <p:cNvPr id="88" name="Shape 88"/>
          <p:cNvCxnSpPr>
            <a:endCxn id="87" idx="0"/>
          </p:cNvCxnSpPr>
          <p:nvPr/>
        </p:nvCxnSpPr>
        <p:spPr>
          <a:xfrm>
            <a:off x="5314825" y="2043050"/>
            <a:ext cx="64500" cy="160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API client OSGi bundle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542425" y="2170450"/>
            <a:ext cx="1045200" cy="118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WEB API</a:t>
            </a:r>
          </a:p>
        </p:txBody>
      </p:sp>
      <p:sp>
        <p:nvSpPr>
          <p:cNvPr id="96" name="Shape 96"/>
          <p:cNvSpPr/>
          <p:nvPr/>
        </p:nvSpPr>
        <p:spPr>
          <a:xfrm>
            <a:off x="2197225" y="2150350"/>
            <a:ext cx="1078500" cy="120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API Client</a:t>
            </a:r>
          </a:p>
        </p:txBody>
      </p:sp>
      <p:sp>
        <p:nvSpPr>
          <p:cNvPr id="97" name="Shape 97"/>
          <p:cNvSpPr/>
          <p:nvPr/>
        </p:nvSpPr>
        <p:spPr>
          <a:xfrm>
            <a:off x="5740887" y="2150350"/>
            <a:ext cx="1078500" cy="120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OSGi services</a:t>
            </a:r>
          </a:p>
        </p:txBody>
      </p:sp>
      <p:sp>
        <p:nvSpPr>
          <p:cNvPr id="98" name="Shape 98"/>
          <p:cNvSpPr/>
          <p:nvPr/>
        </p:nvSpPr>
        <p:spPr>
          <a:xfrm>
            <a:off x="3958900" y="2170450"/>
            <a:ext cx="1078500" cy="118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OSGi services impl</a:t>
            </a:r>
          </a:p>
        </p:txBody>
      </p:sp>
      <p:sp>
        <p:nvSpPr>
          <p:cNvPr id="99" name="Shape 99"/>
          <p:cNvSpPr/>
          <p:nvPr/>
        </p:nvSpPr>
        <p:spPr>
          <a:xfrm>
            <a:off x="7489375" y="2170450"/>
            <a:ext cx="1139100" cy="118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Consumer</a:t>
            </a:r>
          </a:p>
        </p:txBody>
      </p:sp>
      <p:cxnSp>
        <p:nvCxnSpPr>
          <p:cNvPr id="100" name="Shape 100"/>
          <p:cNvCxnSpPr>
            <a:stCxn id="95" idx="3"/>
            <a:endCxn id="96" idx="1"/>
          </p:cNvCxnSpPr>
          <p:nvPr/>
        </p:nvCxnSpPr>
        <p:spPr>
          <a:xfrm flipH="1" rot="10800000">
            <a:off x="1587625" y="2753350"/>
            <a:ext cx="6096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1" name="Shape 101"/>
          <p:cNvCxnSpPr>
            <a:endCxn id="98" idx="1"/>
          </p:cNvCxnSpPr>
          <p:nvPr/>
        </p:nvCxnSpPr>
        <p:spPr>
          <a:xfrm flipH="1" rot="10800000">
            <a:off x="3302500" y="2763250"/>
            <a:ext cx="6564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2" name="Shape 102"/>
          <p:cNvCxnSpPr>
            <a:endCxn id="97" idx="1"/>
          </p:cNvCxnSpPr>
          <p:nvPr/>
        </p:nvCxnSpPr>
        <p:spPr>
          <a:xfrm flipH="1" rot="10800000">
            <a:off x="5050887" y="2753200"/>
            <a:ext cx="690000" cy="2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3" name="Shape 103"/>
          <p:cNvCxnSpPr>
            <a:endCxn id="99" idx="1"/>
          </p:cNvCxnSpPr>
          <p:nvPr/>
        </p:nvCxnSpPr>
        <p:spPr>
          <a:xfrm>
            <a:off x="6826075" y="2759950"/>
            <a:ext cx="6633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4" name="Shape 104"/>
          <p:cNvCxnSpPr/>
          <p:nvPr/>
        </p:nvCxnSpPr>
        <p:spPr>
          <a:xfrm flipH="1" rot="10800000">
            <a:off x="1989575" y="3570500"/>
            <a:ext cx="5292000" cy="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5" name="Shape 105"/>
          <p:cNvCxnSpPr/>
          <p:nvPr/>
        </p:nvCxnSpPr>
        <p:spPr>
          <a:xfrm flipH="1" rot="10800000">
            <a:off x="1996275" y="3329200"/>
            <a:ext cx="6600" cy="27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6" name="Shape 106"/>
          <p:cNvCxnSpPr/>
          <p:nvPr/>
        </p:nvCxnSpPr>
        <p:spPr>
          <a:xfrm rot="10800000">
            <a:off x="7274900" y="3336025"/>
            <a:ext cx="13500" cy="24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7" name="Shape 107"/>
          <p:cNvSpPr txBox="1"/>
          <p:nvPr/>
        </p:nvSpPr>
        <p:spPr>
          <a:xfrm>
            <a:off x="2706275" y="3825150"/>
            <a:ext cx="38586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Manual creation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Autogenerated </a:t>
            </a:r>
            <a:r>
              <a:rPr lang="en"/>
              <a:t>API client OSGi bundle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542425" y="2170450"/>
            <a:ext cx="1045200" cy="118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WEB API</a:t>
            </a:r>
          </a:p>
        </p:txBody>
      </p:sp>
      <p:sp>
        <p:nvSpPr>
          <p:cNvPr id="115" name="Shape 115"/>
          <p:cNvSpPr/>
          <p:nvPr/>
        </p:nvSpPr>
        <p:spPr>
          <a:xfrm>
            <a:off x="2197225" y="2150350"/>
            <a:ext cx="1078500" cy="120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API Client</a:t>
            </a:r>
          </a:p>
        </p:txBody>
      </p:sp>
      <p:sp>
        <p:nvSpPr>
          <p:cNvPr id="116" name="Shape 116"/>
          <p:cNvSpPr/>
          <p:nvPr/>
        </p:nvSpPr>
        <p:spPr>
          <a:xfrm>
            <a:off x="5740887" y="2150350"/>
            <a:ext cx="1078500" cy="120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OSGi services</a:t>
            </a:r>
          </a:p>
        </p:txBody>
      </p:sp>
      <p:sp>
        <p:nvSpPr>
          <p:cNvPr id="117" name="Shape 117"/>
          <p:cNvSpPr/>
          <p:nvPr/>
        </p:nvSpPr>
        <p:spPr>
          <a:xfrm>
            <a:off x="3958900" y="2170450"/>
            <a:ext cx="1078500" cy="118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OSGi services impl</a:t>
            </a:r>
          </a:p>
        </p:txBody>
      </p:sp>
      <p:sp>
        <p:nvSpPr>
          <p:cNvPr id="118" name="Shape 118"/>
          <p:cNvSpPr/>
          <p:nvPr/>
        </p:nvSpPr>
        <p:spPr>
          <a:xfrm>
            <a:off x="7489375" y="2170450"/>
            <a:ext cx="1139100" cy="118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Consumer</a:t>
            </a:r>
          </a:p>
        </p:txBody>
      </p:sp>
      <p:cxnSp>
        <p:nvCxnSpPr>
          <p:cNvPr id="119" name="Shape 119"/>
          <p:cNvCxnSpPr>
            <a:stCxn id="114" idx="3"/>
            <a:endCxn id="115" idx="1"/>
          </p:cNvCxnSpPr>
          <p:nvPr/>
        </p:nvCxnSpPr>
        <p:spPr>
          <a:xfrm flipH="1" rot="10800000">
            <a:off x="1587625" y="2753350"/>
            <a:ext cx="6096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0" name="Shape 120"/>
          <p:cNvCxnSpPr>
            <a:endCxn id="117" idx="1"/>
          </p:cNvCxnSpPr>
          <p:nvPr/>
        </p:nvCxnSpPr>
        <p:spPr>
          <a:xfrm flipH="1" rot="10800000">
            <a:off x="3302500" y="2763250"/>
            <a:ext cx="6564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1" name="Shape 121"/>
          <p:cNvCxnSpPr>
            <a:endCxn id="116" idx="1"/>
          </p:cNvCxnSpPr>
          <p:nvPr/>
        </p:nvCxnSpPr>
        <p:spPr>
          <a:xfrm flipH="1" rot="10800000">
            <a:off x="5050887" y="2753200"/>
            <a:ext cx="690000" cy="2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2" name="Shape 122"/>
          <p:cNvCxnSpPr>
            <a:endCxn id="118" idx="1"/>
          </p:cNvCxnSpPr>
          <p:nvPr/>
        </p:nvCxnSpPr>
        <p:spPr>
          <a:xfrm>
            <a:off x="6826075" y="2759950"/>
            <a:ext cx="6633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3" name="Shape 123"/>
          <p:cNvCxnSpPr/>
          <p:nvPr/>
        </p:nvCxnSpPr>
        <p:spPr>
          <a:xfrm flipH="1" rot="10800000">
            <a:off x="1996275" y="3610700"/>
            <a:ext cx="14202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4" name="Shape 124"/>
          <p:cNvCxnSpPr/>
          <p:nvPr/>
        </p:nvCxnSpPr>
        <p:spPr>
          <a:xfrm flipH="1" rot="10800000">
            <a:off x="1996275" y="3329200"/>
            <a:ext cx="6600" cy="27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5" name="Shape 125"/>
          <p:cNvCxnSpPr/>
          <p:nvPr/>
        </p:nvCxnSpPr>
        <p:spPr>
          <a:xfrm rot="10800000">
            <a:off x="3416475" y="3346000"/>
            <a:ext cx="13500" cy="24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6" name="Shape 126"/>
          <p:cNvSpPr txBox="1"/>
          <p:nvPr/>
        </p:nvSpPr>
        <p:spPr>
          <a:xfrm>
            <a:off x="1051650" y="3738050"/>
            <a:ext cx="25725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Autogeneration by Swagger</a:t>
            </a:r>
          </a:p>
        </p:txBody>
      </p:sp>
      <p:cxnSp>
        <p:nvCxnSpPr>
          <p:cNvPr id="127" name="Shape 127"/>
          <p:cNvCxnSpPr/>
          <p:nvPr/>
        </p:nvCxnSpPr>
        <p:spPr>
          <a:xfrm flipH="1" rot="10800000">
            <a:off x="3781450" y="3609050"/>
            <a:ext cx="32289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8" name="Shape 128"/>
          <p:cNvCxnSpPr/>
          <p:nvPr/>
        </p:nvCxnSpPr>
        <p:spPr>
          <a:xfrm flipH="1" rot="10800000">
            <a:off x="3781450" y="3329200"/>
            <a:ext cx="6600" cy="27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9" name="Shape 129"/>
          <p:cNvCxnSpPr/>
          <p:nvPr/>
        </p:nvCxnSpPr>
        <p:spPr>
          <a:xfrm rot="10800000">
            <a:off x="7010350" y="3329200"/>
            <a:ext cx="3300" cy="27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0" name="Shape 130"/>
          <p:cNvSpPr txBox="1"/>
          <p:nvPr/>
        </p:nvSpPr>
        <p:spPr>
          <a:xfrm>
            <a:off x="4203450" y="3738050"/>
            <a:ext cx="25725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Autogeneration by Retrofit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Tools for testing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Stub Server is generated by Swagger Codegen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SoapUI from SmartBear company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Other tests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Examples and useful links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Example: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https://github.com/st411ar/osgi-swagger-integration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Swagger: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https://swagger.io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Swagger Hub: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https://app.swaggerhub.com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Swagger Hub Example: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https://app.swaggerhub.com/apis/st411ar/meetup-9/1.0.0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SoapUI: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https://www.soapui.org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