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8" r:id="rId4"/>
    <p:sldId id="259" r:id="rId5"/>
    <p:sldId id="261" r:id="rId6"/>
    <p:sldId id="260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64" r:id="rId15"/>
    <p:sldId id="263" r:id="rId16"/>
  </p:sldIdLst>
  <p:sldSz cx="14630400" cy="8229600"/>
  <p:notesSz cx="8229600" cy="14630400"/>
  <p:embeddedFontLst>
    <p:embeddedFont>
      <p:font typeface="IBM Plex Sans Medium" panose="020B0603050203000203" pitchFamily="34" charset="0"/>
      <p:regular r:id="rId18"/>
    </p:embeddedFont>
    <p:embeddedFont>
      <p:font typeface="Roboto" panose="02000000000000000000" pitchFamily="2" charset="0"/>
      <p:regular r:id="rId19"/>
    </p:embeddedFont>
    <p:embeddedFont>
      <p:font typeface="Roboto Bold" panose="02000000000000000000" charset="0"/>
      <p:bold r:id="rId20"/>
    </p:embeddedFont>
  </p:embeddedFont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E16"/>
    <a:srgbClr val="D4982C"/>
    <a:srgbClr val="292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93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68DA4-33C2-7B34-7C71-277A73755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45817-0846-90FD-9813-F1B33466A6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F710E0-DCF1-C1A9-1D7A-DEC5F0BC2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DB0C0-4FB2-1885-655A-6EA1AA4BD6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8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946B5-94A1-6256-7404-36F71F0E5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9C4032-A6DD-D7DD-C0C2-8B42B0ACE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5F1166-0A4C-B2AE-5893-BBFF53E42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A9819-4D6D-390C-4D5B-14611A5BA8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08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DF0E8-63D8-18CF-4B5E-C4C859924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012A2A-7E1B-8A02-D79C-7B5B45BF6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ED7B86-810F-C577-F902-94F3327FF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AC30-0499-E58B-5593-B44C29AEA7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3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FDD29-B84B-6005-29A1-FF07920ED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6FC91-88B9-77B2-32D1-4801CE3E0C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89BAB5-3F0B-4C96-B57A-1783F7EBA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1B0C2-31B0-4530-6D7E-EA5AA555DB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8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80579-14F3-3EAA-78E7-5C3EF1BFF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E59321-A28A-0B18-A1FE-1DB8E98BF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8439D-74AD-A4DB-621E-E48A32E7F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1007E-41C2-B738-3F02-D78A9856FA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60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C0D62-0003-5541-4A00-43A832264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500D6-7E05-E5BB-DA92-C601A88D6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2F6A51-1463-258F-8801-24946AA76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E5BCC-85FB-C78B-3F13-F6498171EC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94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78C30-ED53-FEDF-7BCC-07D6B3DCB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FCB99-BC70-C6DA-2637-27493A0B4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72807A-FCC8-4589-658F-0C0902BC0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CF22C-B09C-4E1D-E83C-BEA93F7A84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4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10897"/>
            <a:ext cx="69494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Introdução ao Git e GitHub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45983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Git e o GitHub revolucionaram o desenvolvimento de software. São ferramentas essenciais para qualquer desenvolvedor moderno.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44079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Nesta apresentação, vamos aprender sobre controle de versão, colaboração e os fundamentos dessas poderosas tecnologias.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737362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pt-PT" dirty="0"/>
          </a:p>
        </p:txBody>
      </p:sp>
      <p:sp>
        <p:nvSpPr>
          <p:cNvPr id="8" name="Text 4"/>
          <p:cNvSpPr/>
          <p:nvPr/>
        </p:nvSpPr>
        <p:spPr>
          <a:xfrm>
            <a:off x="1270040" y="6945330"/>
            <a:ext cx="2513528" cy="112671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>
              <a:lnSpc>
                <a:spcPts val="310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Gonçalo Ribeiro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8DF0A-6004-A594-D1B4-9EDE825C2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61AC6156-19B3-A5CE-55FF-E8B08D7D18D9}"/>
              </a:ext>
            </a:extLst>
          </p:cNvPr>
          <p:cNvSpPr/>
          <p:nvPr/>
        </p:nvSpPr>
        <p:spPr>
          <a:xfrm>
            <a:off x="9986290" y="5377395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fetch</a:t>
            </a:r>
            <a:endParaRPr lang="pt-PT" dirty="0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5C527DF3-4097-3301-96CC-401F4AEE5F82}"/>
              </a:ext>
            </a:extLst>
          </p:cNvPr>
          <p:cNvCxnSpPr>
            <a:cxnSpLocks/>
          </p:cNvCxnSpPr>
          <p:nvPr/>
        </p:nvCxnSpPr>
        <p:spPr>
          <a:xfrm flipH="1">
            <a:off x="8997391" y="5978095"/>
            <a:ext cx="3395382" cy="0"/>
          </a:xfrm>
          <a:prstGeom prst="straightConnector1">
            <a:avLst/>
          </a:prstGeom>
          <a:ln w="76200">
            <a:solidFill>
              <a:srgbClr val="D4982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tângulo 32">
            <a:extLst>
              <a:ext uri="{FF2B5EF4-FFF2-40B4-BE49-F238E27FC236}">
                <a16:creationId xmlns:a16="http://schemas.microsoft.com/office/drawing/2014/main" id="{95A586B9-7164-F180-10A7-026940B5B016}"/>
              </a:ext>
            </a:extLst>
          </p:cNvPr>
          <p:cNvSpPr/>
          <p:nvPr/>
        </p:nvSpPr>
        <p:spPr>
          <a:xfrm>
            <a:off x="8765192" y="5681694"/>
            <a:ext cx="3859777" cy="7087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EC48835-FB60-FE87-5E0C-6D16E634EAB7}"/>
              </a:ext>
            </a:extLst>
          </p:cNvPr>
          <p:cNvSpPr/>
          <p:nvPr/>
        </p:nvSpPr>
        <p:spPr>
          <a:xfrm>
            <a:off x="6525509" y="4409006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pull</a:t>
            </a:r>
          </a:p>
        </p:txBody>
      </p:sp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4802A4EC-8152-1E9B-F001-955B515194A0}"/>
              </a:ext>
            </a:extLst>
          </p:cNvPr>
          <p:cNvSpPr/>
          <p:nvPr/>
        </p:nvSpPr>
        <p:spPr>
          <a:xfrm>
            <a:off x="9904957" y="5135782"/>
            <a:ext cx="1580249" cy="604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5471753B-15E6-3215-32AA-F2CAAA234DD5}"/>
              </a:ext>
            </a:extLst>
          </p:cNvPr>
          <p:cNvCxnSpPr>
            <a:cxnSpLocks/>
          </p:cNvCxnSpPr>
          <p:nvPr/>
        </p:nvCxnSpPr>
        <p:spPr>
          <a:xfrm flipH="1">
            <a:off x="2093989" y="5083629"/>
            <a:ext cx="10307948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EA752D97-1D99-5D52-45FF-7AF3FF008809}"/>
              </a:ext>
            </a:extLst>
          </p:cNvPr>
          <p:cNvSpPr/>
          <p:nvPr/>
        </p:nvSpPr>
        <p:spPr>
          <a:xfrm>
            <a:off x="9986290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push</a:t>
            </a:r>
            <a:endParaRPr lang="pt-PT" dirty="0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1259DDF7-3849-CC57-E2FB-7F07813B7FFE}"/>
              </a:ext>
            </a:extLst>
          </p:cNvPr>
          <p:cNvCxnSpPr/>
          <p:nvPr/>
        </p:nvCxnSpPr>
        <p:spPr>
          <a:xfrm>
            <a:off x="8997391" y="4114800"/>
            <a:ext cx="3400746" cy="0"/>
          </a:xfrm>
          <a:prstGeom prst="straightConnector1">
            <a:avLst/>
          </a:prstGeom>
          <a:ln w="762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E960B756-F43C-B063-A097-2E3B62BE0B8E}"/>
              </a:ext>
            </a:extLst>
          </p:cNvPr>
          <p:cNvSpPr/>
          <p:nvPr/>
        </p:nvSpPr>
        <p:spPr>
          <a:xfrm>
            <a:off x="6526417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commit</a:t>
            </a:r>
            <a:endParaRPr lang="pt-PT" dirty="0"/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7251A7F2-BE71-3088-D70C-91A14F5966F6}"/>
              </a:ext>
            </a:extLst>
          </p:cNvPr>
          <p:cNvCxnSpPr/>
          <p:nvPr/>
        </p:nvCxnSpPr>
        <p:spPr>
          <a:xfrm>
            <a:off x="5547590" y="4114800"/>
            <a:ext cx="3400746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0">
            <a:extLst>
              <a:ext uri="{FF2B5EF4-FFF2-40B4-BE49-F238E27FC236}">
                <a16:creationId xmlns:a16="http://schemas.microsoft.com/office/drawing/2014/main" id="{7E6E1099-6894-D212-7B63-B15C3991498A}"/>
              </a:ext>
            </a:extLst>
          </p:cNvPr>
          <p:cNvSpPr/>
          <p:nvPr/>
        </p:nvSpPr>
        <p:spPr>
          <a:xfrm>
            <a:off x="793790" y="828768"/>
            <a:ext cx="77415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Esquema Básico: Áreas do Git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3A3BFFB8-6096-47A3-8986-8A6700E3C26E}"/>
              </a:ext>
            </a:extLst>
          </p:cNvPr>
          <p:cNvSpPr/>
          <p:nvPr/>
        </p:nvSpPr>
        <p:spPr>
          <a:xfrm>
            <a:off x="946591" y="1855342"/>
            <a:ext cx="22728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Área de Trabalho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BD0199C-2D50-BE48-DE1C-F33BC7A53390}"/>
              </a:ext>
            </a:extLst>
          </p:cNvPr>
          <p:cNvSpPr/>
          <p:nvPr/>
        </p:nvSpPr>
        <p:spPr>
          <a:xfrm>
            <a:off x="793790" y="2257638"/>
            <a:ext cx="25784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Onde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edita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arquivos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diretamente</a:t>
            </a:r>
            <a:endParaRPr lang="en-US" sz="140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DC1A47E7-05B3-AA7A-FAF7-C3565FCA4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45" y="3078019"/>
            <a:ext cx="339328" cy="424220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D723D5CD-7992-5331-DEEF-D999F37CD970}"/>
              </a:ext>
            </a:extLst>
          </p:cNvPr>
          <p:cNvSpPr/>
          <p:nvPr/>
        </p:nvSpPr>
        <p:spPr>
          <a:xfrm>
            <a:off x="4412728" y="185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Área de Staging</a:t>
            </a: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4D0F0A6D-ED4B-E4EE-D912-188CCFD553A4}"/>
              </a:ext>
            </a:extLst>
          </p:cNvPr>
          <p:cNvSpPr/>
          <p:nvPr/>
        </p:nvSpPr>
        <p:spPr>
          <a:xfrm>
            <a:off x="3570247" y="2245192"/>
            <a:ext cx="38987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Prepara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mudanças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selecionadas</a:t>
            </a:r>
            <a:b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para o próximo commit.</a:t>
            </a:r>
            <a:endParaRPr lang="en-US" sz="14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01F5F16C-6A8E-4582-3632-3124BFBB6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934" y="3078019"/>
            <a:ext cx="339328" cy="424220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F3C03B83-329C-8742-E1C7-5C1D8C3DCFA0}"/>
              </a:ext>
            </a:extLst>
          </p:cNvPr>
          <p:cNvSpPr/>
          <p:nvPr/>
        </p:nvSpPr>
        <p:spPr>
          <a:xfrm>
            <a:off x="7967331" y="1855342"/>
            <a:ext cx="22884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Repositório Local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441EB885-CD5D-100F-D7C0-0247AB92160E}"/>
              </a:ext>
            </a:extLst>
          </p:cNvPr>
          <p:cNvSpPr/>
          <p:nvPr/>
        </p:nvSpPr>
        <p:spPr>
          <a:xfrm>
            <a:off x="8111170" y="2308906"/>
            <a:ext cx="200078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Armazena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no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próprio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PC</a:t>
            </a:r>
            <a:endParaRPr lang="en-US" sz="1400" dirty="0"/>
          </a:p>
        </p:txBody>
      </p:sp>
      <p:pic>
        <p:nvPicPr>
          <p:cNvPr id="14" name="Image 5" descr="preencoded.png">
            <a:extLst>
              <a:ext uri="{FF2B5EF4-FFF2-40B4-BE49-F238E27FC236}">
                <a16:creationId xmlns:a16="http://schemas.microsoft.com/office/drawing/2014/main" id="{36977422-3DA5-433F-A23C-5D625C4DD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21" y="3078019"/>
            <a:ext cx="339328" cy="424220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1C3FB15D-C5DE-E755-6D94-38B827AED65B}"/>
              </a:ext>
            </a:extLst>
          </p:cNvPr>
          <p:cNvSpPr/>
          <p:nvPr/>
        </p:nvSpPr>
        <p:spPr>
          <a:xfrm>
            <a:off x="10975156" y="185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Repositório Remoto</a:t>
            </a:r>
            <a:endParaRPr lang="en-US" sz="2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B5AF5533-E199-0049-EABF-6EF87F63EDAF}"/>
              </a:ext>
            </a:extLst>
          </p:cNvPr>
          <p:cNvSpPr/>
          <p:nvPr/>
        </p:nvSpPr>
        <p:spPr>
          <a:xfrm>
            <a:off x="11836037" y="2311849"/>
            <a:ext cx="1113472" cy="359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Versão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online</a:t>
            </a:r>
            <a:endParaRPr lang="en-US" sz="1400" dirty="0"/>
          </a:p>
        </p:txBody>
      </p:sp>
      <p:pic>
        <p:nvPicPr>
          <p:cNvPr id="18" name="Image 7" descr="preencoded.png">
            <a:extLst>
              <a:ext uri="{FF2B5EF4-FFF2-40B4-BE49-F238E27FC236}">
                <a16:creationId xmlns:a16="http://schemas.microsoft.com/office/drawing/2014/main" id="{0A90523F-E428-D194-6434-58529DCE9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3109" y="3078019"/>
            <a:ext cx="339328" cy="4242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1B3A95-15E7-92CB-EC39-04748121D4A6}"/>
              </a:ext>
            </a:extLst>
          </p:cNvPr>
          <p:cNvSpPr txBox="1"/>
          <p:nvPr/>
        </p:nvSpPr>
        <p:spPr>
          <a:xfrm>
            <a:off x="1829485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E8C9928-4477-F00A-B29D-43356EFBDDB9}"/>
              </a:ext>
            </a:extLst>
          </p:cNvPr>
          <p:cNvSpPr txBox="1"/>
          <p:nvPr/>
        </p:nvSpPr>
        <p:spPr>
          <a:xfrm>
            <a:off x="5277771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153B7DF-BFF1-D2D6-A974-355F887728CD}"/>
              </a:ext>
            </a:extLst>
          </p:cNvPr>
          <p:cNvSpPr txBox="1"/>
          <p:nvPr/>
        </p:nvSpPr>
        <p:spPr>
          <a:xfrm>
            <a:off x="8720392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1202021-44E4-2AB1-C9C5-668BF5002BAB}"/>
              </a:ext>
            </a:extLst>
          </p:cNvPr>
          <p:cNvSpPr txBox="1"/>
          <p:nvPr/>
        </p:nvSpPr>
        <p:spPr>
          <a:xfrm>
            <a:off x="12168678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72AA2FCF-C352-7A57-53ED-629F79508359}"/>
              </a:ext>
            </a:extLst>
          </p:cNvPr>
          <p:cNvCxnSpPr/>
          <p:nvPr/>
        </p:nvCxnSpPr>
        <p:spPr>
          <a:xfrm>
            <a:off x="2106202" y="4114800"/>
            <a:ext cx="3400746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EC53B3A0-150B-3FBE-71A9-621FF5FA63B0}"/>
              </a:ext>
            </a:extLst>
          </p:cNvPr>
          <p:cNvSpPr/>
          <p:nvPr/>
        </p:nvSpPr>
        <p:spPr>
          <a:xfrm>
            <a:off x="2989780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47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472E-6 -4.93827E-7 L -0.25 -4.9382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472E-6 3.2716E-6 L -1.28472E-6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E02B0-F8DF-EE50-0A84-0652ED14F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6071BA5E-2461-AF4F-C18B-D4CFB0377A36}"/>
              </a:ext>
            </a:extLst>
          </p:cNvPr>
          <p:cNvSpPr/>
          <p:nvPr/>
        </p:nvSpPr>
        <p:spPr>
          <a:xfrm>
            <a:off x="6504780" y="5415607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merge</a:t>
            </a:r>
            <a:endParaRPr lang="pt-PT" dirty="0"/>
          </a:p>
        </p:txBody>
      </p:sp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B80B1089-6CD9-A6BE-B779-64E3AD0B923D}"/>
              </a:ext>
            </a:extLst>
          </p:cNvPr>
          <p:cNvSpPr/>
          <p:nvPr/>
        </p:nvSpPr>
        <p:spPr>
          <a:xfrm>
            <a:off x="6426129" y="5177365"/>
            <a:ext cx="1580249" cy="604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26CA2C5A-F3C1-323F-0883-33EB2AA234E3}"/>
              </a:ext>
            </a:extLst>
          </p:cNvPr>
          <p:cNvCxnSpPr>
            <a:cxnSpLocks/>
          </p:cNvCxnSpPr>
          <p:nvPr/>
        </p:nvCxnSpPr>
        <p:spPr>
          <a:xfrm flipH="1">
            <a:off x="2093989" y="5978095"/>
            <a:ext cx="6854347" cy="0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FA597051-27C1-C446-06AD-48E79E846298}"/>
              </a:ext>
            </a:extLst>
          </p:cNvPr>
          <p:cNvSpPr/>
          <p:nvPr/>
        </p:nvSpPr>
        <p:spPr>
          <a:xfrm>
            <a:off x="9986290" y="5377395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fetch</a:t>
            </a:r>
            <a:endParaRPr lang="pt-PT" dirty="0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4FAAA514-C6B5-EB3B-23F5-BE5BA7E86719}"/>
              </a:ext>
            </a:extLst>
          </p:cNvPr>
          <p:cNvCxnSpPr>
            <a:cxnSpLocks/>
          </p:cNvCxnSpPr>
          <p:nvPr/>
        </p:nvCxnSpPr>
        <p:spPr>
          <a:xfrm flipH="1">
            <a:off x="8997391" y="5978095"/>
            <a:ext cx="3395382" cy="0"/>
          </a:xfrm>
          <a:prstGeom prst="straightConnector1">
            <a:avLst/>
          </a:prstGeom>
          <a:ln w="76200">
            <a:solidFill>
              <a:srgbClr val="D4982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tângulo 32">
            <a:extLst>
              <a:ext uri="{FF2B5EF4-FFF2-40B4-BE49-F238E27FC236}">
                <a16:creationId xmlns:a16="http://schemas.microsoft.com/office/drawing/2014/main" id="{27A5E59B-6569-C72B-8DA4-8E22ECBA102F}"/>
              </a:ext>
            </a:extLst>
          </p:cNvPr>
          <p:cNvSpPr/>
          <p:nvPr/>
        </p:nvSpPr>
        <p:spPr>
          <a:xfrm>
            <a:off x="2044934" y="5732962"/>
            <a:ext cx="6903402" cy="7087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8941E4A-A3C0-7F00-42A1-59AD307264B4}"/>
              </a:ext>
            </a:extLst>
          </p:cNvPr>
          <p:cNvSpPr/>
          <p:nvPr/>
        </p:nvSpPr>
        <p:spPr>
          <a:xfrm>
            <a:off x="6525509" y="4409006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pull</a:t>
            </a:r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81524DD7-A791-D3EA-485D-BA67DB36AA22}"/>
              </a:ext>
            </a:extLst>
          </p:cNvPr>
          <p:cNvCxnSpPr>
            <a:cxnSpLocks/>
          </p:cNvCxnSpPr>
          <p:nvPr/>
        </p:nvCxnSpPr>
        <p:spPr>
          <a:xfrm flipH="1">
            <a:off x="2093989" y="5083629"/>
            <a:ext cx="10307948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355713A7-0930-E6EC-E6A2-F0B0E4C9FC3C}"/>
              </a:ext>
            </a:extLst>
          </p:cNvPr>
          <p:cNvSpPr/>
          <p:nvPr/>
        </p:nvSpPr>
        <p:spPr>
          <a:xfrm>
            <a:off x="9986290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push</a:t>
            </a:r>
            <a:endParaRPr lang="pt-PT" dirty="0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66F42294-689B-438D-9ED6-DE0AC9B5B813}"/>
              </a:ext>
            </a:extLst>
          </p:cNvPr>
          <p:cNvCxnSpPr/>
          <p:nvPr/>
        </p:nvCxnSpPr>
        <p:spPr>
          <a:xfrm>
            <a:off x="8997391" y="4114800"/>
            <a:ext cx="3400746" cy="0"/>
          </a:xfrm>
          <a:prstGeom prst="straightConnector1">
            <a:avLst/>
          </a:prstGeom>
          <a:ln w="762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0A6EEA14-3858-5B39-6843-C716F6D5060B}"/>
              </a:ext>
            </a:extLst>
          </p:cNvPr>
          <p:cNvSpPr/>
          <p:nvPr/>
        </p:nvSpPr>
        <p:spPr>
          <a:xfrm>
            <a:off x="6526417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commit</a:t>
            </a:r>
            <a:endParaRPr lang="pt-PT" dirty="0"/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9CE9EB70-53A7-BE51-5F5F-1E030008A012}"/>
              </a:ext>
            </a:extLst>
          </p:cNvPr>
          <p:cNvCxnSpPr/>
          <p:nvPr/>
        </p:nvCxnSpPr>
        <p:spPr>
          <a:xfrm>
            <a:off x="5547590" y="4114800"/>
            <a:ext cx="3400746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0">
            <a:extLst>
              <a:ext uri="{FF2B5EF4-FFF2-40B4-BE49-F238E27FC236}">
                <a16:creationId xmlns:a16="http://schemas.microsoft.com/office/drawing/2014/main" id="{5E1EFE89-8E24-5FA4-6211-D5BF13045A68}"/>
              </a:ext>
            </a:extLst>
          </p:cNvPr>
          <p:cNvSpPr/>
          <p:nvPr/>
        </p:nvSpPr>
        <p:spPr>
          <a:xfrm>
            <a:off x="793790" y="828768"/>
            <a:ext cx="77415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Esquema Básico: Áreas do Git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0F0DCD19-8CD7-99C7-D805-CB9DA674A703}"/>
              </a:ext>
            </a:extLst>
          </p:cNvPr>
          <p:cNvSpPr/>
          <p:nvPr/>
        </p:nvSpPr>
        <p:spPr>
          <a:xfrm>
            <a:off x="946591" y="1855342"/>
            <a:ext cx="22728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Área de Trabalho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4BCFC4AE-3798-E9C9-6715-9543EB1FD3B3}"/>
              </a:ext>
            </a:extLst>
          </p:cNvPr>
          <p:cNvSpPr/>
          <p:nvPr/>
        </p:nvSpPr>
        <p:spPr>
          <a:xfrm>
            <a:off x="793790" y="2257638"/>
            <a:ext cx="25784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Onde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edita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arquivos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diretamente</a:t>
            </a:r>
            <a:endParaRPr lang="en-US" sz="140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E6881B69-EA10-5366-BC12-BDC4651CE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45" y="3078019"/>
            <a:ext cx="339328" cy="424220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265DB73B-8DD4-E11C-E5B2-51E05B3798BF}"/>
              </a:ext>
            </a:extLst>
          </p:cNvPr>
          <p:cNvSpPr/>
          <p:nvPr/>
        </p:nvSpPr>
        <p:spPr>
          <a:xfrm>
            <a:off x="4412728" y="185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Área de Staging</a:t>
            </a: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9EB4D360-3E30-2F98-BE9F-47BD0A0136D4}"/>
              </a:ext>
            </a:extLst>
          </p:cNvPr>
          <p:cNvSpPr/>
          <p:nvPr/>
        </p:nvSpPr>
        <p:spPr>
          <a:xfrm>
            <a:off x="3570247" y="2245192"/>
            <a:ext cx="38987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Prepara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mudanças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selecionadas</a:t>
            </a:r>
            <a:b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para o próximo commit.</a:t>
            </a:r>
            <a:endParaRPr lang="en-US" sz="14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8292EF5E-C68E-EF89-7B75-EC34BFCE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934" y="3078019"/>
            <a:ext cx="339328" cy="424220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230B2768-3FC6-53DA-D66A-8FFC85287FCA}"/>
              </a:ext>
            </a:extLst>
          </p:cNvPr>
          <p:cNvSpPr/>
          <p:nvPr/>
        </p:nvSpPr>
        <p:spPr>
          <a:xfrm>
            <a:off x="7967331" y="1855342"/>
            <a:ext cx="22884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Repositório Local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92A03734-E182-E683-A267-BD88F183C05B}"/>
              </a:ext>
            </a:extLst>
          </p:cNvPr>
          <p:cNvSpPr/>
          <p:nvPr/>
        </p:nvSpPr>
        <p:spPr>
          <a:xfrm>
            <a:off x="8111170" y="2308906"/>
            <a:ext cx="200078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Armazena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no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próprio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PC</a:t>
            </a:r>
            <a:endParaRPr lang="en-US" sz="1400" dirty="0"/>
          </a:p>
        </p:txBody>
      </p:sp>
      <p:pic>
        <p:nvPicPr>
          <p:cNvPr id="14" name="Image 5" descr="preencoded.png">
            <a:extLst>
              <a:ext uri="{FF2B5EF4-FFF2-40B4-BE49-F238E27FC236}">
                <a16:creationId xmlns:a16="http://schemas.microsoft.com/office/drawing/2014/main" id="{3C6FB544-3EC7-401A-57D2-BAC443B56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21" y="3078019"/>
            <a:ext cx="339328" cy="424220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B8F0F781-8CFA-CC3A-656A-D85E5B9E060B}"/>
              </a:ext>
            </a:extLst>
          </p:cNvPr>
          <p:cNvSpPr/>
          <p:nvPr/>
        </p:nvSpPr>
        <p:spPr>
          <a:xfrm>
            <a:off x="10975156" y="185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Repositório Remoto</a:t>
            </a:r>
            <a:endParaRPr lang="en-US" sz="2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2D8A1A79-A216-3851-9C73-1C57133835F4}"/>
              </a:ext>
            </a:extLst>
          </p:cNvPr>
          <p:cNvSpPr/>
          <p:nvPr/>
        </p:nvSpPr>
        <p:spPr>
          <a:xfrm>
            <a:off x="11836037" y="2311849"/>
            <a:ext cx="1113472" cy="359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Versão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online</a:t>
            </a:r>
            <a:endParaRPr lang="en-US" sz="1400" dirty="0"/>
          </a:p>
        </p:txBody>
      </p:sp>
      <p:pic>
        <p:nvPicPr>
          <p:cNvPr id="18" name="Image 7" descr="preencoded.png">
            <a:extLst>
              <a:ext uri="{FF2B5EF4-FFF2-40B4-BE49-F238E27FC236}">
                <a16:creationId xmlns:a16="http://schemas.microsoft.com/office/drawing/2014/main" id="{FEDECC87-32EB-670B-80BA-25F20F2A7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3109" y="3078019"/>
            <a:ext cx="339328" cy="4242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428FA31-A21F-CF98-7ACA-10AF9323A2DA}"/>
              </a:ext>
            </a:extLst>
          </p:cNvPr>
          <p:cNvSpPr txBox="1"/>
          <p:nvPr/>
        </p:nvSpPr>
        <p:spPr>
          <a:xfrm>
            <a:off x="1829485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C49D7A5-47D7-2DBE-8968-3C1F0245F495}"/>
              </a:ext>
            </a:extLst>
          </p:cNvPr>
          <p:cNvSpPr txBox="1"/>
          <p:nvPr/>
        </p:nvSpPr>
        <p:spPr>
          <a:xfrm>
            <a:off x="5277771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6ADFAB-B7E5-21BB-A8D2-25B8B824FC72}"/>
              </a:ext>
            </a:extLst>
          </p:cNvPr>
          <p:cNvSpPr txBox="1"/>
          <p:nvPr/>
        </p:nvSpPr>
        <p:spPr>
          <a:xfrm>
            <a:off x="8720392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6F879CE-AA4E-AD05-1C6E-CC558DA270F8}"/>
              </a:ext>
            </a:extLst>
          </p:cNvPr>
          <p:cNvSpPr txBox="1"/>
          <p:nvPr/>
        </p:nvSpPr>
        <p:spPr>
          <a:xfrm>
            <a:off x="12168678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5FF8AFEB-A53B-B1DB-870A-0691731D1C16}"/>
              </a:ext>
            </a:extLst>
          </p:cNvPr>
          <p:cNvCxnSpPr/>
          <p:nvPr/>
        </p:nvCxnSpPr>
        <p:spPr>
          <a:xfrm>
            <a:off x="2106202" y="4114800"/>
            <a:ext cx="3400746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8823F7B2-0C3B-D141-07C4-6FBD6714A3CB}"/>
              </a:ext>
            </a:extLst>
          </p:cNvPr>
          <p:cNvSpPr/>
          <p:nvPr/>
        </p:nvSpPr>
        <p:spPr>
          <a:xfrm>
            <a:off x="2989780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023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-0.52919 -0.004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6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25E-6 -2.16049E-6 L -4.0625E-6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5AE51-F4A4-7701-E1F8-75AA880E9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055C0379-61B7-B9F3-807C-54F42738BC20}"/>
              </a:ext>
            </a:extLst>
          </p:cNvPr>
          <p:cNvSpPr/>
          <p:nvPr/>
        </p:nvSpPr>
        <p:spPr>
          <a:xfrm>
            <a:off x="6499227" y="6374258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checkout</a:t>
            </a:r>
          </a:p>
        </p:txBody>
      </p:sp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DF2477D1-18B9-A6C8-DBB7-2A70B16301CE}"/>
              </a:ext>
            </a:extLst>
          </p:cNvPr>
          <p:cNvSpPr/>
          <p:nvPr/>
        </p:nvSpPr>
        <p:spPr>
          <a:xfrm>
            <a:off x="6382024" y="6268099"/>
            <a:ext cx="1580249" cy="604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06D77C42-34D5-91E1-3861-DDE60BF7905E}"/>
              </a:ext>
            </a:extLst>
          </p:cNvPr>
          <p:cNvCxnSpPr>
            <a:cxnSpLocks/>
          </p:cNvCxnSpPr>
          <p:nvPr/>
        </p:nvCxnSpPr>
        <p:spPr>
          <a:xfrm flipH="1">
            <a:off x="2101838" y="6930549"/>
            <a:ext cx="6854347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F3282B97-EED5-3AE8-0441-5492CCE11237}"/>
              </a:ext>
            </a:extLst>
          </p:cNvPr>
          <p:cNvSpPr/>
          <p:nvPr/>
        </p:nvSpPr>
        <p:spPr>
          <a:xfrm>
            <a:off x="6504780" y="5415607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merge</a:t>
            </a:r>
            <a:endParaRPr lang="pt-PT" dirty="0"/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D2E34869-CAA5-452F-5016-8D0F2EBBF0F5}"/>
              </a:ext>
            </a:extLst>
          </p:cNvPr>
          <p:cNvCxnSpPr>
            <a:cxnSpLocks/>
          </p:cNvCxnSpPr>
          <p:nvPr/>
        </p:nvCxnSpPr>
        <p:spPr>
          <a:xfrm flipH="1">
            <a:off x="2093989" y="5978095"/>
            <a:ext cx="6854347" cy="0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5B303B3F-E1CA-BD7C-84EB-AF65E2B0867C}"/>
              </a:ext>
            </a:extLst>
          </p:cNvPr>
          <p:cNvSpPr/>
          <p:nvPr/>
        </p:nvSpPr>
        <p:spPr>
          <a:xfrm>
            <a:off x="9986290" y="5377395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fetch</a:t>
            </a:r>
            <a:endParaRPr lang="pt-PT" dirty="0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BC9C901-310A-7BD4-D11D-25B61B8FDC4F}"/>
              </a:ext>
            </a:extLst>
          </p:cNvPr>
          <p:cNvCxnSpPr>
            <a:cxnSpLocks/>
          </p:cNvCxnSpPr>
          <p:nvPr/>
        </p:nvCxnSpPr>
        <p:spPr>
          <a:xfrm flipH="1">
            <a:off x="8997391" y="5978095"/>
            <a:ext cx="3395382" cy="0"/>
          </a:xfrm>
          <a:prstGeom prst="straightConnector1">
            <a:avLst/>
          </a:prstGeom>
          <a:ln w="76200">
            <a:solidFill>
              <a:srgbClr val="D4982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tângulo 32">
            <a:extLst>
              <a:ext uri="{FF2B5EF4-FFF2-40B4-BE49-F238E27FC236}">
                <a16:creationId xmlns:a16="http://schemas.microsoft.com/office/drawing/2014/main" id="{3621344F-7134-EC66-6554-63FB8BF7C36B}"/>
              </a:ext>
            </a:extLst>
          </p:cNvPr>
          <p:cNvSpPr/>
          <p:nvPr/>
        </p:nvSpPr>
        <p:spPr>
          <a:xfrm>
            <a:off x="2067897" y="6619105"/>
            <a:ext cx="6903402" cy="7087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14C20B3-F419-E42A-3293-61C48827945C}"/>
              </a:ext>
            </a:extLst>
          </p:cNvPr>
          <p:cNvSpPr/>
          <p:nvPr/>
        </p:nvSpPr>
        <p:spPr>
          <a:xfrm>
            <a:off x="6525509" y="4409006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pull</a:t>
            </a:r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CEA7A3A7-A64D-0548-AAB3-74F591370639}"/>
              </a:ext>
            </a:extLst>
          </p:cNvPr>
          <p:cNvCxnSpPr>
            <a:cxnSpLocks/>
          </p:cNvCxnSpPr>
          <p:nvPr/>
        </p:nvCxnSpPr>
        <p:spPr>
          <a:xfrm flipH="1">
            <a:off x="2093989" y="5083629"/>
            <a:ext cx="10307948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6A1C2C54-1F65-3326-5523-EF8787225A5B}"/>
              </a:ext>
            </a:extLst>
          </p:cNvPr>
          <p:cNvSpPr/>
          <p:nvPr/>
        </p:nvSpPr>
        <p:spPr>
          <a:xfrm>
            <a:off x="9986290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push</a:t>
            </a:r>
            <a:endParaRPr lang="pt-PT" dirty="0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D0484F2E-894B-9846-DB70-3A77B47B9398}"/>
              </a:ext>
            </a:extLst>
          </p:cNvPr>
          <p:cNvCxnSpPr/>
          <p:nvPr/>
        </p:nvCxnSpPr>
        <p:spPr>
          <a:xfrm>
            <a:off x="8997391" y="4114800"/>
            <a:ext cx="3400746" cy="0"/>
          </a:xfrm>
          <a:prstGeom prst="straightConnector1">
            <a:avLst/>
          </a:prstGeom>
          <a:ln w="762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5EB5930B-461D-0C5A-1928-892F24DB4F78}"/>
              </a:ext>
            </a:extLst>
          </p:cNvPr>
          <p:cNvSpPr/>
          <p:nvPr/>
        </p:nvSpPr>
        <p:spPr>
          <a:xfrm>
            <a:off x="6526417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commit</a:t>
            </a:r>
            <a:endParaRPr lang="pt-PT" dirty="0"/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810ED1AB-4976-06DF-0B63-D1AE52DCD7D8}"/>
              </a:ext>
            </a:extLst>
          </p:cNvPr>
          <p:cNvCxnSpPr/>
          <p:nvPr/>
        </p:nvCxnSpPr>
        <p:spPr>
          <a:xfrm>
            <a:off x="5547590" y="4114800"/>
            <a:ext cx="3400746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0">
            <a:extLst>
              <a:ext uri="{FF2B5EF4-FFF2-40B4-BE49-F238E27FC236}">
                <a16:creationId xmlns:a16="http://schemas.microsoft.com/office/drawing/2014/main" id="{D7175A88-9CF0-D3B0-3E5A-81F2F1AF2E79}"/>
              </a:ext>
            </a:extLst>
          </p:cNvPr>
          <p:cNvSpPr/>
          <p:nvPr/>
        </p:nvSpPr>
        <p:spPr>
          <a:xfrm>
            <a:off x="793790" y="828768"/>
            <a:ext cx="77415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Esquema Básico: Áreas do Git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A68E1294-EAC6-F812-3F7C-B9B05DC10FDE}"/>
              </a:ext>
            </a:extLst>
          </p:cNvPr>
          <p:cNvSpPr/>
          <p:nvPr/>
        </p:nvSpPr>
        <p:spPr>
          <a:xfrm>
            <a:off x="946591" y="1855342"/>
            <a:ext cx="22728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Área de Trabalho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B491575C-E4BD-B55C-707D-DA02F25EA53D}"/>
              </a:ext>
            </a:extLst>
          </p:cNvPr>
          <p:cNvSpPr/>
          <p:nvPr/>
        </p:nvSpPr>
        <p:spPr>
          <a:xfrm>
            <a:off x="793790" y="2257638"/>
            <a:ext cx="25784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Onde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edita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arquivos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diretamente</a:t>
            </a:r>
            <a:endParaRPr lang="en-US" sz="140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12D6EAB4-EAD7-B461-802C-ED5B7059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45" y="3078019"/>
            <a:ext cx="339328" cy="424220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94413EEB-B595-49DD-71EF-2ED7E94EA680}"/>
              </a:ext>
            </a:extLst>
          </p:cNvPr>
          <p:cNvSpPr/>
          <p:nvPr/>
        </p:nvSpPr>
        <p:spPr>
          <a:xfrm>
            <a:off x="4412728" y="185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Área de Staging</a:t>
            </a: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A35595CB-772F-DE28-1972-5ED342EBDC71}"/>
              </a:ext>
            </a:extLst>
          </p:cNvPr>
          <p:cNvSpPr/>
          <p:nvPr/>
        </p:nvSpPr>
        <p:spPr>
          <a:xfrm>
            <a:off x="3570247" y="2245192"/>
            <a:ext cx="38987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Prepara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mudanças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selecionadas</a:t>
            </a:r>
            <a:b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para o próximo commit.</a:t>
            </a:r>
            <a:endParaRPr lang="en-US" sz="14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09D2AC96-95E7-8716-F0F8-6CBE56702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934" y="3078019"/>
            <a:ext cx="339328" cy="424220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5320E55D-B533-AE43-96BE-BA1EDF716329}"/>
              </a:ext>
            </a:extLst>
          </p:cNvPr>
          <p:cNvSpPr/>
          <p:nvPr/>
        </p:nvSpPr>
        <p:spPr>
          <a:xfrm>
            <a:off x="7967331" y="1855342"/>
            <a:ext cx="22884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Repositório Local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4D6F48F1-CCB7-AEB6-0568-FBED7E6AF339}"/>
              </a:ext>
            </a:extLst>
          </p:cNvPr>
          <p:cNvSpPr/>
          <p:nvPr/>
        </p:nvSpPr>
        <p:spPr>
          <a:xfrm>
            <a:off x="8111170" y="2308906"/>
            <a:ext cx="200078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Armazena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no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próprio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PC</a:t>
            </a:r>
            <a:endParaRPr lang="en-US" sz="1400" dirty="0"/>
          </a:p>
        </p:txBody>
      </p:sp>
      <p:pic>
        <p:nvPicPr>
          <p:cNvPr id="14" name="Image 5" descr="preencoded.png">
            <a:extLst>
              <a:ext uri="{FF2B5EF4-FFF2-40B4-BE49-F238E27FC236}">
                <a16:creationId xmlns:a16="http://schemas.microsoft.com/office/drawing/2014/main" id="{83823A75-3E72-FA57-AE7A-A85F7C994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21" y="3078019"/>
            <a:ext cx="339328" cy="424220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6BBABD7F-AA19-98E7-D795-BEC26AE47C48}"/>
              </a:ext>
            </a:extLst>
          </p:cNvPr>
          <p:cNvSpPr/>
          <p:nvPr/>
        </p:nvSpPr>
        <p:spPr>
          <a:xfrm>
            <a:off x="10975156" y="185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Repositório Remoto</a:t>
            </a:r>
            <a:endParaRPr lang="en-US" sz="2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A105628D-3787-478D-A033-B68FBF6CB92D}"/>
              </a:ext>
            </a:extLst>
          </p:cNvPr>
          <p:cNvSpPr/>
          <p:nvPr/>
        </p:nvSpPr>
        <p:spPr>
          <a:xfrm>
            <a:off x="11836037" y="2311849"/>
            <a:ext cx="1113472" cy="359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Versão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online</a:t>
            </a:r>
            <a:endParaRPr lang="en-US" sz="1400" dirty="0"/>
          </a:p>
        </p:txBody>
      </p:sp>
      <p:pic>
        <p:nvPicPr>
          <p:cNvPr id="18" name="Image 7" descr="preencoded.png">
            <a:extLst>
              <a:ext uri="{FF2B5EF4-FFF2-40B4-BE49-F238E27FC236}">
                <a16:creationId xmlns:a16="http://schemas.microsoft.com/office/drawing/2014/main" id="{187DC3DA-0F0D-8282-9BB6-66C87871E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3109" y="3078019"/>
            <a:ext cx="339328" cy="4242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5EACAF1-31DC-A1D3-99CE-B7EE33DDE2F5}"/>
              </a:ext>
            </a:extLst>
          </p:cNvPr>
          <p:cNvSpPr txBox="1"/>
          <p:nvPr/>
        </p:nvSpPr>
        <p:spPr>
          <a:xfrm>
            <a:off x="1829485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EDD35F4-895C-930F-8858-924A2C06487E}"/>
              </a:ext>
            </a:extLst>
          </p:cNvPr>
          <p:cNvSpPr txBox="1"/>
          <p:nvPr/>
        </p:nvSpPr>
        <p:spPr>
          <a:xfrm>
            <a:off x="5277771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692288-00DC-61DC-0E1A-F071651AA26C}"/>
              </a:ext>
            </a:extLst>
          </p:cNvPr>
          <p:cNvSpPr txBox="1"/>
          <p:nvPr/>
        </p:nvSpPr>
        <p:spPr>
          <a:xfrm>
            <a:off x="8720392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7984FB-8020-039D-3F3E-AD456DB65F8C}"/>
              </a:ext>
            </a:extLst>
          </p:cNvPr>
          <p:cNvSpPr txBox="1"/>
          <p:nvPr/>
        </p:nvSpPr>
        <p:spPr>
          <a:xfrm>
            <a:off x="12168678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4B376D56-2B72-2834-BBA3-953C6A84568B}"/>
              </a:ext>
            </a:extLst>
          </p:cNvPr>
          <p:cNvCxnSpPr/>
          <p:nvPr/>
        </p:nvCxnSpPr>
        <p:spPr>
          <a:xfrm>
            <a:off x="2106202" y="4114800"/>
            <a:ext cx="3400746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A369DA00-D74F-2A0F-EB60-1483E01E0551}"/>
              </a:ext>
            </a:extLst>
          </p:cNvPr>
          <p:cNvSpPr/>
          <p:nvPr/>
        </p:nvSpPr>
        <p:spPr>
          <a:xfrm>
            <a:off x="2989780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02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417E-6 4.87654E-6 L -0.52919 -0.004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6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69136E-6 L -4.375E-6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7DECF-9F9D-5779-5CEA-788D69046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A3CA4E61-7B84-5798-9B23-60832E5506D4}"/>
              </a:ext>
            </a:extLst>
          </p:cNvPr>
          <p:cNvCxnSpPr>
            <a:cxnSpLocks/>
          </p:cNvCxnSpPr>
          <p:nvPr/>
        </p:nvCxnSpPr>
        <p:spPr>
          <a:xfrm flipH="1">
            <a:off x="9002755" y="6930549"/>
            <a:ext cx="339538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tângulo 32">
            <a:extLst>
              <a:ext uri="{FF2B5EF4-FFF2-40B4-BE49-F238E27FC236}">
                <a16:creationId xmlns:a16="http://schemas.microsoft.com/office/drawing/2014/main" id="{D2FCC3A2-92E1-7498-3900-4EC2DE552258}"/>
              </a:ext>
            </a:extLst>
          </p:cNvPr>
          <p:cNvSpPr/>
          <p:nvPr/>
        </p:nvSpPr>
        <p:spPr>
          <a:xfrm>
            <a:off x="5897513" y="6652718"/>
            <a:ext cx="6903402" cy="7087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B5563E2-D96E-77B6-028C-AC351472614E}"/>
              </a:ext>
            </a:extLst>
          </p:cNvPr>
          <p:cNvSpPr/>
          <p:nvPr/>
        </p:nvSpPr>
        <p:spPr>
          <a:xfrm>
            <a:off x="9983608" y="634538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clone</a:t>
            </a:r>
          </a:p>
        </p:txBody>
      </p:sp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824A4415-2F91-B5C0-8FD3-93D760BC65CC}"/>
              </a:ext>
            </a:extLst>
          </p:cNvPr>
          <p:cNvSpPr/>
          <p:nvPr/>
        </p:nvSpPr>
        <p:spPr>
          <a:xfrm>
            <a:off x="9823178" y="6204827"/>
            <a:ext cx="1580249" cy="604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420E137-D5C6-99E7-D650-93902BE0AFEB}"/>
              </a:ext>
            </a:extLst>
          </p:cNvPr>
          <p:cNvSpPr/>
          <p:nvPr/>
        </p:nvSpPr>
        <p:spPr>
          <a:xfrm>
            <a:off x="6499227" y="6374258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checkout</a:t>
            </a:r>
          </a:p>
        </p:txBody>
      </p: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38431BC6-1F65-35D1-7C4F-18D6CE9DA8FE}"/>
              </a:ext>
            </a:extLst>
          </p:cNvPr>
          <p:cNvCxnSpPr>
            <a:cxnSpLocks/>
          </p:cNvCxnSpPr>
          <p:nvPr/>
        </p:nvCxnSpPr>
        <p:spPr>
          <a:xfrm flipH="1">
            <a:off x="2101838" y="6930549"/>
            <a:ext cx="6854347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E9AA688F-BC4C-9B77-C633-E72F44A17089}"/>
              </a:ext>
            </a:extLst>
          </p:cNvPr>
          <p:cNvSpPr/>
          <p:nvPr/>
        </p:nvSpPr>
        <p:spPr>
          <a:xfrm>
            <a:off x="6504780" y="5415607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merge</a:t>
            </a:r>
            <a:endParaRPr lang="pt-PT" dirty="0"/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2970F3B6-8E06-2C14-E49A-4E86DD7BAD53}"/>
              </a:ext>
            </a:extLst>
          </p:cNvPr>
          <p:cNvCxnSpPr>
            <a:cxnSpLocks/>
          </p:cNvCxnSpPr>
          <p:nvPr/>
        </p:nvCxnSpPr>
        <p:spPr>
          <a:xfrm flipH="1">
            <a:off x="2093989" y="5978095"/>
            <a:ext cx="6854347" cy="0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94692E67-C877-1CF9-7D4F-614B41C7FEF2}"/>
              </a:ext>
            </a:extLst>
          </p:cNvPr>
          <p:cNvSpPr/>
          <p:nvPr/>
        </p:nvSpPr>
        <p:spPr>
          <a:xfrm>
            <a:off x="9986290" y="5377395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fetch</a:t>
            </a:r>
            <a:endParaRPr lang="pt-PT" dirty="0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D4D1F9DC-7489-F3C6-4B7F-E0B47B6D64E3}"/>
              </a:ext>
            </a:extLst>
          </p:cNvPr>
          <p:cNvCxnSpPr>
            <a:cxnSpLocks/>
          </p:cNvCxnSpPr>
          <p:nvPr/>
        </p:nvCxnSpPr>
        <p:spPr>
          <a:xfrm flipH="1">
            <a:off x="8997391" y="5978095"/>
            <a:ext cx="3395382" cy="0"/>
          </a:xfrm>
          <a:prstGeom prst="straightConnector1">
            <a:avLst/>
          </a:prstGeom>
          <a:ln w="76200">
            <a:solidFill>
              <a:srgbClr val="D4982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6D907C2-C35B-6558-2E8F-73F0CB80CFF1}"/>
              </a:ext>
            </a:extLst>
          </p:cNvPr>
          <p:cNvSpPr/>
          <p:nvPr/>
        </p:nvSpPr>
        <p:spPr>
          <a:xfrm>
            <a:off x="6525509" y="4409006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pull</a:t>
            </a:r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F2A07764-89FF-A460-E115-3291E05F8366}"/>
              </a:ext>
            </a:extLst>
          </p:cNvPr>
          <p:cNvCxnSpPr>
            <a:cxnSpLocks/>
          </p:cNvCxnSpPr>
          <p:nvPr/>
        </p:nvCxnSpPr>
        <p:spPr>
          <a:xfrm flipH="1">
            <a:off x="2093989" y="5083629"/>
            <a:ext cx="10307948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C0E53C34-649F-F6B9-BC00-B67861EFD1CF}"/>
              </a:ext>
            </a:extLst>
          </p:cNvPr>
          <p:cNvSpPr/>
          <p:nvPr/>
        </p:nvSpPr>
        <p:spPr>
          <a:xfrm>
            <a:off x="9986290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push</a:t>
            </a:r>
            <a:endParaRPr lang="pt-PT" dirty="0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03266BB5-E71F-ECAF-16B0-E249E4EE88BB}"/>
              </a:ext>
            </a:extLst>
          </p:cNvPr>
          <p:cNvCxnSpPr/>
          <p:nvPr/>
        </p:nvCxnSpPr>
        <p:spPr>
          <a:xfrm>
            <a:off x="8997391" y="4114800"/>
            <a:ext cx="3400746" cy="0"/>
          </a:xfrm>
          <a:prstGeom prst="straightConnector1">
            <a:avLst/>
          </a:prstGeom>
          <a:ln w="762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AAB42CD6-5C07-0B2B-4DB2-5B1084290FF9}"/>
              </a:ext>
            </a:extLst>
          </p:cNvPr>
          <p:cNvSpPr/>
          <p:nvPr/>
        </p:nvSpPr>
        <p:spPr>
          <a:xfrm>
            <a:off x="6526417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commit</a:t>
            </a:r>
            <a:endParaRPr lang="pt-PT" dirty="0"/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5AE6108A-BC6E-024D-7130-AEBD5CF0343A}"/>
              </a:ext>
            </a:extLst>
          </p:cNvPr>
          <p:cNvCxnSpPr/>
          <p:nvPr/>
        </p:nvCxnSpPr>
        <p:spPr>
          <a:xfrm>
            <a:off x="5547590" y="4114800"/>
            <a:ext cx="3400746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0">
            <a:extLst>
              <a:ext uri="{FF2B5EF4-FFF2-40B4-BE49-F238E27FC236}">
                <a16:creationId xmlns:a16="http://schemas.microsoft.com/office/drawing/2014/main" id="{7E71C48F-7480-FF31-DB84-9CF4426E46EC}"/>
              </a:ext>
            </a:extLst>
          </p:cNvPr>
          <p:cNvSpPr/>
          <p:nvPr/>
        </p:nvSpPr>
        <p:spPr>
          <a:xfrm>
            <a:off x="793790" y="828768"/>
            <a:ext cx="77415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Esquema Básico: Áreas do Git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7C5EE57F-98DD-0052-FCB9-5CF7A3789B2E}"/>
              </a:ext>
            </a:extLst>
          </p:cNvPr>
          <p:cNvSpPr/>
          <p:nvPr/>
        </p:nvSpPr>
        <p:spPr>
          <a:xfrm>
            <a:off x="946591" y="1855342"/>
            <a:ext cx="22728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Área de Trabalho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F3F9FD1-E68D-E727-F419-13022B905161}"/>
              </a:ext>
            </a:extLst>
          </p:cNvPr>
          <p:cNvSpPr/>
          <p:nvPr/>
        </p:nvSpPr>
        <p:spPr>
          <a:xfrm>
            <a:off x="793790" y="2257638"/>
            <a:ext cx="25784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Onde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edita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arquivos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diretamente</a:t>
            </a:r>
            <a:endParaRPr lang="en-US" sz="140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C459581D-03C1-7A5E-129D-14246AD28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45" y="3078019"/>
            <a:ext cx="339328" cy="424220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741A2365-4AB2-BB39-DE3B-2E8F3EC582E3}"/>
              </a:ext>
            </a:extLst>
          </p:cNvPr>
          <p:cNvSpPr/>
          <p:nvPr/>
        </p:nvSpPr>
        <p:spPr>
          <a:xfrm>
            <a:off x="4412728" y="185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Área de Staging</a:t>
            </a: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551D59F2-0A39-C6CC-0F86-676C6D0100D6}"/>
              </a:ext>
            </a:extLst>
          </p:cNvPr>
          <p:cNvSpPr/>
          <p:nvPr/>
        </p:nvSpPr>
        <p:spPr>
          <a:xfrm>
            <a:off x="3570247" y="2245192"/>
            <a:ext cx="38987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Prepara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mudanças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selecionadas</a:t>
            </a:r>
            <a:b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para o próximo commit.</a:t>
            </a:r>
            <a:endParaRPr lang="en-US" sz="14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DCDFBBAF-2B74-A6BF-1695-E8099A0CE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934" y="3078019"/>
            <a:ext cx="339328" cy="424220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CD5EDE99-027C-7DE5-8251-25DBBF7D1723}"/>
              </a:ext>
            </a:extLst>
          </p:cNvPr>
          <p:cNvSpPr/>
          <p:nvPr/>
        </p:nvSpPr>
        <p:spPr>
          <a:xfrm>
            <a:off x="7967331" y="1855342"/>
            <a:ext cx="22884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Repositório Local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69305E88-3DAF-90FD-903C-A01BD081018C}"/>
              </a:ext>
            </a:extLst>
          </p:cNvPr>
          <p:cNvSpPr/>
          <p:nvPr/>
        </p:nvSpPr>
        <p:spPr>
          <a:xfrm>
            <a:off x="8111170" y="2308906"/>
            <a:ext cx="200078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Armazena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no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próprio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PC</a:t>
            </a:r>
            <a:endParaRPr lang="en-US" sz="1400" dirty="0"/>
          </a:p>
        </p:txBody>
      </p:sp>
      <p:pic>
        <p:nvPicPr>
          <p:cNvPr id="14" name="Image 5" descr="preencoded.png">
            <a:extLst>
              <a:ext uri="{FF2B5EF4-FFF2-40B4-BE49-F238E27FC236}">
                <a16:creationId xmlns:a16="http://schemas.microsoft.com/office/drawing/2014/main" id="{05E7ACC4-AA92-1A78-49DB-73C2E3205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21" y="3078019"/>
            <a:ext cx="339328" cy="424220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51C24EDD-939B-D761-2C49-8BA4146EA950}"/>
              </a:ext>
            </a:extLst>
          </p:cNvPr>
          <p:cNvSpPr/>
          <p:nvPr/>
        </p:nvSpPr>
        <p:spPr>
          <a:xfrm>
            <a:off x="10975156" y="185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Repositório Remoto</a:t>
            </a:r>
            <a:endParaRPr lang="en-US" sz="2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EF5802D1-41E4-2D4F-BEE7-16A7838FDCC4}"/>
              </a:ext>
            </a:extLst>
          </p:cNvPr>
          <p:cNvSpPr/>
          <p:nvPr/>
        </p:nvSpPr>
        <p:spPr>
          <a:xfrm>
            <a:off x="11836037" y="2311849"/>
            <a:ext cx="1113472" cy="359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Versão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online</a:t>
            </a:r>
            <a:endParaRPr lang="en-US" sz="1400" dirty="0"/>
          </a:p>
        </p:txBody>
      </p:sp>
      <p:pic>
        <p:nvPicPr>
          <p:cNvPr id="18" name="Image 7" descr="preencoded.png">
            <a:extLst>
              <a:ext uri="{FF2B5EF4-FFF2-40B4-BE49-F238E27FC236}">
                <a16:creationId xmlns:a16="http://schemas.microsoft.com/office/drawing/2014/main" id="{17C324F8-4E03-24E9-16E3-407102653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3109" y="3078019"/>
            <a:ext cx="339328" cy="4242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96AFD0-F6F9-BD9F-0BCE-CAD62D35B3E4}"/>
              </a:ext>
            </a:extLst>
          </p:cNvPr>
          <p:cNvSpPr txBox="1"/>
          <p:nvPr/>
        </p:nvSpPr>
        <p:spPr>
          <a:xfrm>
            <a:off x="1829485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7AE1EEE-DA83-4321-1002-73E626FEF910}"/>
              </a:ext>
            </a:extLst>
          </p:cNvPr>
          <p:cNvSpPr txBox="1"/>
          <p:nvPr/>
        </p:nvSpPr>
        <p:spPr>
          <a:xfrm>
            <a:off x="5277771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EC84533-05E0-5F29-B27A-FDD51945992F}"/>
              </a:ext>
            </a:extLst>
          </p:cNvPr>
          <p:cNvSpPr txBox="1"/>
          <p:nvPr/>
        </p:nvSpPr>
        <p:spPr>
          <a:xfrm>
            <a:off x="8720392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7F0BADB-DA3F-BE6A-5D65-C36DCB2D603C}"/>
              </a:ext>
            </a:extLst>
          </p:cNvPr>
          <p:cNvSpPr txBox="1"/>
          <p:nvPr/>
        </p:nvSpPr>
        <p:spPr>
          <a:xfrm>
            <a:off x="12168678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D49471D3-8F3E-EEDF-7A77-ECE08CC619F7}"/>
              </a:ext>
            </a:extLst>
          </p:cNvPr>
          <p:cNvCxnSpPr/>
          <p:nvPr/>
        </p:nvCxnSpPr>
        <p:spPr>
          <a:xfrm>
            <a:off x="2106202" y="4114800"/>
            <a:ext cx="3400746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62A9F5F4-6DD0-2796-49D6-6CDCDF16B83F}"/>
              </a:ext>
            </a:extLst>
          </p:cNvPr>
          <p:cNvSpPr/>
          <p:nvPr/>
        </p:nvSpPr>
        <p:spPr>
          <a:xfrm>
            <a:off x="2989780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985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7 -3.88889E-6 L -0.52919 -0.004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6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639E-6 -2.16049E-6 L 1.07639E-6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9617"/>
            <a:ext cx="64771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Fluxo de Trabalho Básico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12025"/>
            <a:ext cx="1630323" cy="1306949"/>
          </a:xfrm>
          <a:prstGeom prst="roundRect">
            <a:avLst>
              <a:gd name="adj" fmla="val 2603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pt-PT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67" y="2366129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50927" y="21388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Modificar Arquivos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650927" y="2629257"/>
            <a:ext cx="45853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Faça alterações nos seus arquivos de código.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537460" y="3203734"/>
            <a:ext cx="11185803" cy="15240"/>
          </a:xfrm>
          <a:prstGeom prst="roundRect">
            <a:avLst>
              <a:gd name="adj" fmla="val 223256"/>
            </a:avLst>
          </a:prstGeom>
          <a:solidFill>
            <a:srgbClr val="61646A"/>
          </a:solidFill>
          <a:ln/>
        </p:spPr>
        <p:txBody>
          <a:bodyPr/>
          <a:lstStyle/>
          <a:p>
            <a:endParaRPr lang="pt-PT" dirty="0"/>
          </a:p>
        </p:txBody>
      </p:sp>
      <p:sp>
        <p:nvSpPr>
          <p:cNvPr id="8" name="Shape 5"/>
          <p:cNvSpPr/>
          <p:nvPr/>
        </p:nvSpPr>
        <p:spPr>
          <a:xfrm>
            <a:off x="793790" y="3332321"/>
            <a:ext cx="3260646" cy="1306949"/>
          </a:xfrm>
          <a:prstGeom prst="roundRect">
            <a:avLst>
              <a:gd name="adj" fmla="val 2603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pt-PT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569" y="3786426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81249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git add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4281249" y="4049554"/>
            <a:ext cx="4138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Adicione as mudanças à área de staging.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167783" y="4624030"/>
            <a:ext cx="9555480" cy="15240"/>
          </a:xfrm>
          <a:prstGeom prst="roundRect">
            <a:avLst>
              <a:gd name="adj" fmla="val 223256"/>
            </a:avLst>
          </a:prstGeom>
          <a:solidFill>
            <a:srgbClr val="61646A"/>
          </a:solidFill>
          <a:ln/>
        </p:spPr>
        <p:txBody>
          <a:bodyPr/>
          <a:lstStyle/>
          <a:p>
            <a:endParaRPr lang="pt-PT" dirty="0"/>
          </a:p>
        </p:txBody>
      </p:sp>
      <p:sp>
        <p:nvSpPr>
          <p:cNvPr id="13" name="Shape 9"/>
          <p:cNvSpPr/>
          <p:nvPr/>
        </p:nvSpPr>
        <p:spPr>
          <a:xfrm>
            <a:off x="793790" y="4752618"/>
            <a:ext cx="4890968" cy="1306949"/>
          </a:xfrm>
          <a:prstGeom prst="roundRect">
            <a:avLst>
              <a:gd name="adj" fmla="val 2603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pt-PT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790" y="5206722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911572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git commit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5911572" y="5469850"/>
            <a:ext cx="57388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Salve as mudanças com mensagens claras e descritivas.</a:t>
            </a:r>
            <a:endParaRPr lang="en-US" sz="1750" dirty="0"/>
          </a:p>
        </p:txBody>
      </p:sp>
      <p:sp>
        <p:nvSpPr>
          <p:cNvPr id="17" name="Shape 12"/>
          <p:cNvSpPr/>
          <p:nvPr/>
        </p:nvSpPr>
        <p:spPr>
          <a:xfrm>
            <a:off x="5798106" y="6044327"/>
            <a:ext cx="7925157" cy="15240"/>
          </a:xfrm>
          <a:prstGeom prst="roundRect">
            <a:avLst>
              <a:gd name="adj" fmla="val 223256"/>
            </a:avLst>
          </a:prstGeom>
          <a:solidFill>
            <a:srgbClr val="61646A"/>
          </a:solidFill>
          <a:ln/>
        </p:spPr>
        <p:txBody>
          <a:bodyPr/>
          <a:lstStyle/>
          <a:p>
            <a:endParaRPr lang="pt-PT" dirty="0"/>
          </a:p>
        </p:txBody>
      </p:sp>
      <p:sp>
        <p:nvSpPr>
          <p:cNvPr id="18" name="Shape 13"/>
          <p:cNvSpPr/>
          <p:nvPr/>
        </p:nvSpPr>
        <p:spPr>
          <a:xfrm>
            <a:off x="793790" y="6172914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pt-PT" dirty="0"/>
          </a:p>
        </p:txBody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011" y="6627019"/>
            <a:ext cx="318968" cy="398621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42014" y="63997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git push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7542014" y="6890147"/>
            <a:ext cx="469332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Envie seus commits para o repositório remoto.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70752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Sincronizando Repositórios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3294936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Resolver Conflitos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396139"/>
            <a:ext cx="52005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Edite arquivos quando diferentes versões colidirem.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61646A"/>
          </a:solidFill>
          <a:ln/>
        </p:spPr>
        <p:txBody>
          <a:bodyPr/>
          <a:lstStyle/>
          <a:p>
            <a:endParaRPr lang="pt-PT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496633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git pull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759762"/>
            <a:ext cx="48971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Baixa e integra mudanças do repositório remoto.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61646A"/>
          </a:solidFill>
          <a:ln/>
        </p:spPr>
        <p:txBody>
          <a:bodyPr/>
          <a:lstStyle/>
          <a:p>
            <a:endParaRPr lang="pt-PT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86025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git push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6123384"/>
            <a:ext cx="48157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Envia commits locais para o repositório remoto.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8164EDD-C2A6-3057-8DB6-408A76F4EB3C}"/>
              </a:ext>
            </a:extLst>
          </p:cNvPr>
          <p:cNvSpPr/>
          <p:nvPr/>
        </p:nvSpPr>
        <p:spPr>
          <a:xfrm>
            <a:off x="4728091" y="14256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 que é Git?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DE5C6B69-D33E-26B3-BDBF-C9C2597920EB}"/>
              </a:ext>
            </a:extLst>
          </p:cNvPr>
          <p:cNvSpPr/>
          <p:nvPr/>
        </p:nvSpPr>
        <p:spPr>
          <a:xfrm>
            <a:off x="6280190" y="2493050"/>
            <a:ext cx="3664863" cy="2758559"/>
          </a:xfrm>
          <a:prstGeom prst="roundRect">
            <a:avLst>
              <a:gd name="adj" fmla="val 1233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pt-PT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05FAC70-76B7-2CE1-04EF-2F406B4EA326}"/>
              </a:ext>
            </a:extLst>
          </p:cNvPr>
          <p:cNvSpPr/>
          <p:nvPr/>
        </p:nvSpPr>
        <p:spPr>
          <a:xfrm>
            <a:off x="6507004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Sistema Distribuído</a:t>
            </a: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711371C9-5D4C-B78E-42EE-2B4402A35441}"/>
              </a:ext>
            </a:extLst>
          </p:cNvPr>
          <p:cNvSpPr/>
          <p:nvPr/>
        </p:nvSpPr>
        <p:spPr>
          <a:xfrm>
            <a:off x="6507004" y="3210282"/>
            <a:ext cx="32112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Permite que </a:t>
            </a:r>
            <a:r>
              <a:rPr lang="pt-PT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múltiplos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programadores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trabalhem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no mesmo projeto simultaneamente sem conflitos.</a:t>
            </a:r>
            <a:endParaRPr lang="en-US" sz="175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97D12B8E-3AAD-D1A5-C5F5-5F0B8979B723}"/>
              </a:ext>
            </a:extLst>
          </p:cNvPr>
          <p:cNvSpPr/>
          <p:nvPr/>
        </p:nvSpPr>
        <p:spPr>
          <a:xfrm>
            <a:off x="10171867" y="2493050"/>
            <a:ext cx="3664863" cy="2758559"/>
          </a:xfrm>
          <a:prstGeom prst="roundRect">
            <a:avLst>
              <a:gd name="adj" fmla="val 1233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6A38E924-8082-6FEB-730A-03E5B4515421}"/>
              </a:ext>
            </a:extLst>
          </p:cNvPr>
          <p:cNvSpPr/>
          <p:nvPr/>
        </p:nvSpPr>
        <p:spPr>
          <a:xfrm>
            <a:off x="10398681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Controle de Versão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C3CD714E-FE33-7EE9-4129-1E1E9F16EBF6}"/>
              </a:ext>
            </a:extLst>
          </p:cNvPr>
          <p:cNvSpPr/>
          <p:nvPr/>
        </p:nvSpPr>
        <p:spPr>
          <a:xfrm>
            <a:off x="10398681" y="3210282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Rastreia todas as mudanças nos arquivos ao longo do tempo.</a:t>
            </a:r>
            <a:endParaRPr lang="en-US" sz="175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B0337B78-FF59-DC6D-219B-70B1EE39E7A4}"/>
              </a:ext>
            </a:extLst>
          </p:cNvPr>
          <p:cNvSpPr/>
          <p:nvPr/>
        </p:nvSpPr>
        <p:spPr>
          <a:xfrm>
            <a:off x="6280190" y="5478423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ECCD29E3-EA30-6E26-2F94-B62D82155A61}"/>
              </a:ext>
            </a:extLst>
          </p:cNvPr>
          <p:cNvSpPr/>
          <p:nvPr/>
        </p:nvSpPr>
        <p:spPr>
          <a:xfrm>
            <a:off x="6507004" y="57052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Máquina do Tempo</a:t>
            </a:r>
            <a:endParaRPr lang="en-US" sz="22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37E55CE2-71B1-324A-6414-F936227EE764}"/>
              </a:ext>
            </a:extLst>
          </p:cNvPr>
          <p:cNvSpPr/>
          <p:nvPr/>
        </p:nvSpPr>
        <p:spPr>
          <a:xfrm>
            <a:off x="6507004" y="6195655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Voltar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 qualquer versão anterior do projeto quando necessário.</a:t>
            </a:r>
            <a:endParaRPr lang="en-US" sz="1750" dirty="0"/>
          </a:p>
        </p:txBody>
      </p:sp>
      <p:pic>
        <p:nvPicPr>
          <p:cNvPr id="12" name="Picture 2" descr="The easiest way to draw git graphs">
            <a:extLst>
              <a:ext uri="{FF2B5EF4-FFF2-40B4-BE49-F238E27FC236}">
                <a16:creationId xmlns:a16="http://schemas.microsoft.com/office/drawing/2014/main" id="{A7F51748-4108-3395-A173-B55F6AD20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34"/>
          <a:stretch/>
        </p:blipFill>
        <p:spPr bwMode="auto">
          <a:xfrm>
            <a:off x="1" y="0"/>
            <a:ext cx="3513762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68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7327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 que é GitHub?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84687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2941886"/>
            <a:ext cx="30782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Hospedagem na Nuvem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87579" y="3432304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Armazena projetos Git online para acesso de qualquer lugar.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886943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587579" y="49819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Ferramentas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587579" y="5472374"/>
            <a:ext cx="676263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Oferece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issues (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lista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trabalhos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), pull requests e outras funcionalidades de </a:t>
            </a:r>
            <a:r>
              <a:rPr lang="pt-PT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gerenciamento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7886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Instalação do Git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37617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pt-PT" dirty="0"/>
          </a:p>
        </p:txBody>
      </p:sp>
      <p:sp>
        <p:nvSpPr>
          <p:cNvPr id="5" name="Text 2"/>
          <p:cNvSpPr/>
          <p:nvPr/>
        </p:nvSpPr>
        <p:spPr>
          <a:xfrm>
            <a:off x="1303973" y="2837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Download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328035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Acesse git-scm.com/downloads e baixe a versão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mais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recente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280654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pt-PT" dirty="0"/>
          </a:p>
        </p:txBody>
      </p:sp>
      <p:sp>
        <p:nvSpPr>
          <p:cNvPr id="8" name="Text 5"/>
          <p:cNvSpPr/>
          <p:nvPr/>
        </p:nvSpPr>
        <p:spPr>
          <a:xfrm>
            <a:off x="1644134" y="42806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Instalação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771073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Siga as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instruções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selecionar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VSCode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sem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ser o insiders).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360789"/>
            <a:ext cx="169902" cy="1954411"/>
          </a:xfrm>
          <a:prstGeom prst="roundRect">
            <a:avLst>
              <a:gd name="adj" fmla="val 20012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pt-PT" dirty="0"/>
          </a:p>
        </p:txBody>
      </p:sp>
      <p:sp>
        <p:nvSpPr>
          <p:cNvPr id="11" name="Text 8"/>
          <p:cNvSpPr/>
          <p:nvPr/>
        </p:nvSpPr>
        <p:spPr>
          <a:xfrm>
            <a:off x="1984415" y="5360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Configuração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851207"/>
            <a:ext cx="6365796" cy="17722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Configure seu nome e email com os comandos git config.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CMD: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 config --global user.name (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nome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do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github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git config --global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user.email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(email do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github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</a:t>
            </a:r>
            <a:b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endParaRPr lang="en-US" sz="175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C785232-99B1-4445-D952-69B72204D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789" y="1"/>
            <a:ext cx="571762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84609"/>
            <a:ext cx="64941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Comandos Git </a:t>
            </a:r>
            <a:r>
              <a:rPr lang="en-US" sz="4450" dirty="0" err="1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Iniciais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1733550"/>
            <a:ext cx="30480" cy="5811441"/>
          </a:xfrm>
          <a:prstGeom prst="roundRect">
            <a:avLst>
              <a:gd name="adj" fmla="val 111628"/>
            </a:avLst>
          </a:prstGeom>
          <a:solidFill>
            <a:srgbClr val="61646A"/>
          </a:solidFill>
          <a:ln/>
        </p:spPr>
        <p:txBody>
          <a:bodyPr/>
          <a:lstStyle/>
          <a:p>
            <a:endParaRPr lang="pt-PT" dirty="0"/>
          </a:p>
        </p:txBody>
      </p:sp>
      <p:sp>
        <p:nvSpPr>
          <p:cNvPr id="5" name="Shape 2"/>
          <p:cNvSpPr/>
          <p:nvPr/>
        </p:nvSpPr>
        <p:spPr>
          <a:xfrm>
            <a:off x="1273612" y="197346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61646A"/>
          </a:solidFill>
          <a:ln/>
        </p:spPr>
        <p:txBody>
          <a:bodyPr/>
          <a:lstStyle/>
          <a:p>
            <a:endParaRPr lang="pt-PT" dirty="0"/>
          </a:p>
        </p:txBody>
      </p:sp>
      <p:sp>
        <p:nvSpPr>
          <p:cNvPr id="6" name="Shape 3"/>
          <p:cNvSpPr/>
          <p:nvPr/>
        </p:nvSpPr>
        <p:spPr>
          <a:xfrm>
            <a:off x="793790" y="17335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pt-PT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1776055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83011" y="1811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git init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183011" y="2301835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Inicia um novo repositório Git em um diretório.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1273612" y="3358277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61646A"/>
          </a:solidFill>
          <a:ln/>
        </p:spPr>
        <p:txBody>
          <a:bodyPr/>
          <a:lstStyle/>
          <a:p>
            <a:endParaRPr lang="pt-PT" dirty="0"/>
          </a:p>
        </p:txBody>
      </p:sp>
      <p:sp>
        <p:nvSpPr>
          <p:cNvPr id="11" name="Shape 7"/>
          <p:cNvSpPr/>
          <p:nvPr/>
        </p:nvSpPr>
        <p:spPr>
          <a:xfrm>
            <a:off x="793790" y="31183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pt-PT" dirty="0"/>
          </a:p>
        </p:txBody>
      </p:sp>
      <p:sp>
        <p:nvSpPr>
          <p:cNvPr id="13" name="Text 8"/>
          <p:cNvSpPr/>
          <p:nvPr/>
        </p:nvSpPr>
        <p:spPr>
          <a:xfrm>
            <a:off x="2183011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git clone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2183011" y="3686651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Faz clone do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repositório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1273612" y="474309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61646A"/>
          </a:solidFill>
          <a:ln/>
        </p:spPr>
        <p:txBody>
          <a:bodyPr/>
          <a:lstStyle/>
          <a:p>
            <a:endParaRPr lang="pt-PT" dirty="0"/>
          </a:p>
        </p:txBody>
      </p:sp>
      <p:sp>
        <p:nvSpPr>
          <p:cNvPr id="16" name="Shape 11"/>
          <p:cNvSpPr/>
          <p:nvPr/>
        </p:nvSpPr>
        <p:spPr>
          <a:xfrm>
            <a:off x="793790" y="450318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pt-PT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3176111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2183011" y="45810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git checkout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2183011" y="5071467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Navegar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branch’s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cria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-las.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1273612" y="649081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61646A"/>
          </a:solidFill>
          <a:ln/>
        </p:spPr>
        <p:txBody>
          <a:bodyPr/>
          <a:lstStyle/>
          <a:p>
            <a:endParaRPr lang="pt-PT" dirty="0"/>
          </a:p>
        </p:txBody>
      </p:sp>
      <p:sp>
        <p:nvSpPr>
          <p:cNvPr id="21" name="Shape 15"/>
          <p:cNvSpPr/>
          <p:nvPr/>
        </p:nvSpPr>
        <p:spPr>
          <a:xfrm>
            <a:off x="7937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pt-PT" dirty="0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574" y="6278165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2183011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git status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2183011" y="6819186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Mostra quais arquivos foram modificados e estão em staging.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460" y="4545568"/>
            <a:ext cx="340162" cy="4252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>
            <a:extLst>
              <a:ext uri="{FF2B5EF4-FFF2-40B4-BE49-F238E27FC236}">
                <a16:creationId xmlns:a16="http://schemas.microsoft.com/office/drawing/2014/main" id="{29FDED06-7C6C-AE84-C94C-5176B31143D3}"/>
              </a:ext>
            </a:extLst>
          </p:cNvPr>
          <p:cNvSpPr/>
          <p:nvPr/>
        </p:nvSpPr>
        <p:spPr>
          <a:xfrm>
            <a:off x="2989780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endParaRPr lang="pt-PT" dirty="0"/>
          </a:p>
        </p:txBody>
      </p:sp>
      <p:sp useBgFill="1">
        <p:nvSpPr>
          <p:cNvPr id="40" name="Retângulo 39">
            <a:extLst>
              <a:ext uri="{FF2B5EF4-FFF2-40B4-BE49-F238E27FC236}">
                <a16:creationId xmlns:a16="http://schemas.microsoft.com/office/drawing/2014/main" id="{1A97DD4F-7AEB-36DC-D745-BCCBC1A02EB5}"/>
              </a:ext>
            </a:extLst>
          </p:cNvPr>
          <p:cNvSpPr/>
          <p:nvPr/>
        </p:nvSpPr>
        <p:spPr>
          <a:xfrm>
            <a:off x="2989780" y="3290129"/>
            <a:ext cx="1422948" cy="342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0B3D5EA0-1A85-B936-D720-8A0704432503}"/>
              </a:ext>
            </a:extLst>
          </p:cNvPr>
          <p:cNvCxnSpPr/>
          <p:nvPr/>
        </p:nvCxnSpPr>
        <p:spPr>
          <a:xfrm>
            <a:off x="2106202" y="4114800"/>
            <a:ext cx="3400746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tângulo 38">
            <a:extLst>
              <a:ext uri="{FF2B5EF4-FFF2-40B4-BE49-F238E27FC236}">
                <a16:creationId xmlns:a16="http://schemas.microsoft.com/office/drawing/2014/main" id="{8F3A34C8-8429-17B8-259F-EB886322E80A}"/>
              </a:ext>
            </a:extLst>
          </p:cNvPr>
          <p:cNvSpPr/>
          <p:nvPr/>
        </p:nvSpPr>
        <p:spPr>
          <a:xfrm>
            <a:off x="1829485" y="3797181"/>
            <a:ext cx="3859777" cy="7087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ext 0"/>
          <p:cNvSpPr/>
          <p:nvPr/>
        </p:nvSpPr>
        <p:spPr>
          <a:xfrm>
            <a:off x="793790" y="828768"/>
            <a:ext cx="77415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Esquema Básico: Áreas do Git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946591" y="1855342"/>
            <a:ext cx="22728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Área de Trabalho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257638"/>
            <a:ext cx="25784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Onde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edita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arquivos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diretamente</a:t>
            </a:r>
            <a:endParaRPr lang="en-US" sz="1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45" y="3078019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412728" y="185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Área de Staging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3570247" y="2245192"/>
            <a:ext cx="38987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Prepara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mudanças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selecionadas</a:t>
            </a:r>
            <a:b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para o próximo commit.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934" y="3078019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67331" y="1855342"/>
            <a:ext cx="22884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Repositório Local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8111170" y="2308906"/>
            <a:ext cx="200078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Armazena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no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próprio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PC</a:t>
            </a:r>
            <a:endParaRPr lang="en-US" sz="14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21" y="3078019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0975156" y="185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Repositório Remoto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11836037" y="2311849"/>
            <a:ext cx="1113472" cy="359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Versão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online</a:t>
            </a:r>
            <a:endParaRPr lang="en-US" sz="1400" dirty="0"/>
          </a:p>
        </p:txBody>
      </p:sp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3109" y="3078019"/>
            <a:ext cx="339328" cy="4242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632F87B-3313-12AB-BD85-9395F50C6547}"/>
              </a:ext>
            </a:extLst>
          </p:cNvPr>
          <p:cNvSpPr txBox="1"/>
          <p:nvPr/>
        </p:nvSpPr>
        <p:spPr>
          <a:xfrm>
            <a:off x="1829485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3397F0F-A3F9-E483-2096-4A8C54B99A67}"/>
              </a:ext>
            </a:extLst>
          </p:cNvPr>
          <p:cNvSpPr txBox="1"/>
          <p:nvPr/>
        </p:nvSpPr>
        <p:spPr>
          <a:xfrm>
            <a:off x="5277771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89ABE1-2782-41E4-8EF5-70615646AD6C}"/>
              </a:ext>
            </a:extLst>
          </p:cNvPr>
          <p:cNvSpPr txBox="1"/>
          <p:nvPr/>
        </p:nvSpPr>
        <p:spPr>
          <a:xfrm>
            <a:off x="8720392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C16EB09-42B0-A111-621F-A1DA6C294B9B}"/>
              </a:ext>
            </a:extLst>
          </p:cNvPr>
          <p:cNvSpPr txBox="1"/>
          <p:nvPr/>
        </p:nvSpPr>
        <p:spPr>
          <a:xfrm>
            <a:off x="12168678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2716E-6 L 0.33106 3.271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7 -4.69136E-6 L -0.00011 -0.071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-3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815D6-7CFA-3BA3-48CC-8B3ECA5F7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D9BB4EA3-BA20-B8BF-6EB7-E822C01AF631}"/>
              </a:ext>
            </a:extLst>
          </p:cNvPr>
          <p:cNvSpPr/>
          <p:nvPr/>
        </p:nvSpPr>
        <p:spPr>
          <a:xfrm>
            <a:off x="6526417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commit</a:t>
            </a:r>
            <a:endParaRPr lang="pt-PT" dirty="0"/>
          </a:p>
        </p:txBody>
      </p:sp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099AE86A-60B6-2B16-ABC4-C14345DB9D29}"/>
              </a:ext>
            </a:extLst>
          </p:cNvPr>
          <p:cNvSpPr/>
          <p:nvPr/>
        </p:nvSpPr>
        <p:spPr>
          <a:xfrm>
            <a:off x="6526417" y="3290129"/>
            <a:ext cx="1422948" cy="342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4E2648CD-AA8F-D49F-B04B-20BED365F387}"/>
              </a:ext>
            </a:extLst>
          </p:cNvPr>
          <p:cNvCxnSpPr/>
          <p:nvPr/>
        </p:nvCxnSpPr>
        <p:spPr>
          <a:xfrm>
            <a:off x="5547590" y="4114800"/>
            <a:ext cx="3400746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tângulo 26">
            <a:extLst>
              <a:ext uri="{FF2B5EF4-FFF2-40B4-BE49-F238E27FC236}">
                <a16:creationId xmlns:a16="http://schemas.microsoft.com/office/drawing/2014/main" id="{E3B24254-57AC-9E76-5514-779662BF5DC2}"/>
              </a:ext>
            </a:extLst>
          </p:cNvPr>
          <p:cNvSpPr/>
          <p:nvPr/>
        </p:nvSpPr>
        <p:spPr>
          <a:xfrm>
            <a:off x="5506948" y="3760410"/>
            <a:ext cx="3859777" cy="7087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FED64C3F-3721-FE23-710C-92586953EECE}"/>
              </a:ext>
            </a:extLst>
          </p:cNvPr>
          <p:cNvSpPr/>
          <p:nvPr/>
        </p:nvSpPr>
        <p:spPr>
          <a:xfrm>
            <a:off x="793790" y="828768"/>
            <a:ext cx="77415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Esquema Básico: Áreas do Git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F6E81B7E-6AE2-BA47-F3EE-6858242A4761}"/>
              </a:ext>
            </a:extLst>
          </p:cNvPr>
          <p:cNvSpPr/>
          <p:nvPr/>
        </p:nvSpPr>
        <p:spPr>
          <a:xfrm>
            <a:off x="946591" y="1855342"/>
            <a:ext cx="22728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Área de Trabalho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4305C544-03E5-7580-DF20-4D3714CFCBA1}"/>
              </a:ext>
            </a:extLst>
          </p:cNvPr>
          <p:cNvSpPr/>
          <p:nvPr/>
        </p:nvSpPr>
        <p:spPr>
          <a:xfrm>
            <a:off x="793790" y="2257638"/>
            <a:ext cx="25784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Onde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edita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arquivos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diretamente</a:t>
            </a:r>
            <a:endParaRPr lang="en-US" sz="140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E6089BB3-4ABE-2B05-72D8-FD8D711FF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45" y="3078019"/>
            <a:ext cx="339328" cy="424220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41C9A527-DBDF-8E2A-2825-D7DC700272D5}"/>
              </a:ext>
            </a:extLst>
          </p:cNvPr>
          <p:cNvSpPr/>
          <p:nvPr/>
        </p:nvSpPr>
        <p:spPr>
          <a:xfrm>
            <a:off x="4412728" y="185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Área de Staging</a:t>
            </a: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E9AF6644-2841-9B83-81D7-8762BD34FDA2}"/>
              </a:ext>
            </a:extLst>
          </p:cNvPr>
          <p:cNvSpPr/>
          <p:nvPr/>
        </p:nvSpPr>
        <p:spPr>
          <a:xfrm>
            <a:off x="3570247" y="2245192"/>
            <a:ext cx="38987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Prepara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mudanças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selecionadas</a:t>
            </a:r>
            <a:b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para o próximo commit.</a:t>
            </a:r>
            <a:endParaRPr lang="en-US" sz="14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341126BE-12B1-3382-EDC7-C26E8CD57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934" y="3078019"/>
            <a:ext cx="339328" cy="424220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0A9E54F4-E245-E096-5DB7-75455ECFE3EA}"/>
              </a:ext>
            </a:extLst>
          </p:cNvPr>
          <p:cNvSpPr/>
          <p:nvPr/>
        </p:nvSpPr>
        <p:spPr>
          <a:xfrm>
            <a:off x="7967331" y="1855342"/>
            <a:ext cx="22884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Repositório Local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7AEE4D20-D3E9-FCB7-64C0-17272C4CFA05}"/>
              </a:ext>
            </a:extLst>
          </p:cNvPr>
          <p:cNvSpPr/>
          <p:nvPr/>
        </p:nvSpPr>
        <p:spPr>
          <a:xfrm>
            <a:off x="8111170" y="2308906"/>
            <a:ext cx="200078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Armazena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no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próprio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PC</a:t>
            </a:r>
            <a:endParaRPr lang="en-US" sz="1400" dirty="0"/>
          </a:p>
        </p:txBody>
      </p:sp>
      <p:pic>
        <p:nvPicPr>
          <p:cNvPr id="14" name="Image 5" descr="preencoded.png">
            <a:extLst>
              <a:ext uri="{FF2B5EF4-FFF2-40B4-BE49-F238E27FC236}">
                <a16:creationId xmlns:a16="http://schemas.microsoft.com/office/drawing/2014/main" id="{C3AA6F54-6602-AA61-BC82-BA4DE93E1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21" y="3078019"/>
            <a:ext cx="339328" cy="424220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CD89BC0B-477B-9B5E-41E5-D34F6FBC496C}"/>
              </a:ext>
            </a:extLst>
          </p:cNvPr>
          <p:cNvSpPr/>
          <p:nvPr/>
        </p:nvSpPr>
        <p:spPr>
          <a:xfrm>
            <a:off x="10975156" y="185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Repositório Remoto</a:t>
            </a:r>
            <a:endParaRPr lang="en-US" sz="2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620425EB-8369-7201-1FA3-8A29CFA980C4}"/>
              </a:ext>
            </a:extLst>
          </p:cNvPr>
          <p:cNvSpPr/>
          <p:nvPr/>
        </p:nvSpPr>
        <p:spPr>
          <a:xfrm>
            <a:off x="11836037" y="2311849"/>
            <a:ext cx="1113472" cy="359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Versão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online</a:t>
            </a:r>
            <a:endParaRPr lang="en-US" sz="1400" dirty="0"/>
          </a:p>
        </p:txBody>
      </p:sp>
      <p:pic>
        <p:nvPicPr>
          <p:cNvPr id="18" name="Image 7" descr="preencoded.png">
            <a:extLst>
              <a:ext uri="{FF2B5EF4-FFF2-40B4-BE49-F238E27FC236}">
                <a16:creationId xmlns:a16="http://schemas.microsoft.com/office/drawing/2014/main" id="{D09E5C7F-5572-4DF1-0B2A-6CDF17CB2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3109" y="3078019"/>
            <a:ext cx="339328" cy="4242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F7A879C-37BB-3511-69FD-14E833107311}"/>
              </a:ext>
            </a:extLst>
          </p:cNvPr>
          <p:cNvSpPr txBox="1"/>
          <p:nvPr/>
        </p:nvSpPr>
        <p:spPr>
          <a:xfrm>
            <a:off x="1829485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B9DFBBB-1176-2B5F-0900-2404C8DC457D}"/>
              </a:ext>
            </a:extLst>
          </p:cNvPr>
          <p:cNvSpPr txBox="1"/>
          <p:nvPr/>
        </p:nvSpPr>
        <p:spPr>
          <a:xfrm>
            <a:off x="5277771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8695FD9-49A9-256B-59EC-09F27D0BF9AD}"/>
              </a:ext>
            </a:extLst>
          </p:cNvPr>
          <p:cNvSpPr txBox="1"/>
          <p:nvPr/>
        </p:nvSpPr>
        <p:spPr>
          <a:xfrm>
            <a:off x="8720392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297BB7F-46DD-8BE2-E242-C15B6DAD19B0}"/>
              </a:ext>
            </a:extLst>
          </p:cNvPr>
          <p:cNvSpPr txBox="1"/>
          <p:nvPr/>
        </p:nvSpPr>
        <p:spPr>
          <a:xfrm>
            <a:off x="12168678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EF7B47CA-C9E1-1D52-4E53-4CB1CEB3EE94}"/>
              </a:ext>
            </a:extLst>
          </p:cNvPr>
          <p:cNvCxnSpPr/>
          <p:nvPr/>
        </p:nvCxnSpPr>
        <p:spPr>
          <a:xfrm>
            <a:off x="2106202" y="4114800"/>
            <a:ext cx="3400746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04287399-8980-A34D-B6F3-BA4BDDA24A4D}"/>
              </a:ext>
            </a:extLst>
          </p:cNvPr>
          <p:cNvSpPr/>
          <p:nvPr/>
        </p:nvSpPr>
        <p:spPr>
          <a:xfrm>
            <a:off x="2989780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71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7222E-6 0 L 0.3310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5972E-6 -4.69136E-6 L -0.00011 -0.071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-3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35D39-05A4-5661-5200-D473D1BF9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9189F5E-18C6-4674-970A-7F85D0AF8A13}"/>
              </a:ext>
            </a:extLst>
          </p:cNvPr>
          <p:cNvSpPr/>
          <p:nvPr/>
        </p:nvSpPr>
        <p:spPr>
          <a:xfrm>
            <a:off x="9986290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push</a:t>
            </a:r>
            <a:endParaRPr lang="pt-PT" dirty="0"/>
          </a:p>
        </p:txBody>
      </p:sp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C754E8CC-1757-CEA9-C6B2-426D309C2508}"/>
              </a:ext>
            </a:extLst>
          </p:cNvPr>
          <p:cNvSpPr/>
          <p:nvPr/>
        </p:nvSpPr>
        <p:spPr>
          <a:xfrm>
            <a:off x="10001632" y="3078019"/>
            <a:ext cx="1580249" cy="604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6CC8F3CD-151C-1456-6664-F4C282262E87}"/>
              </a:ext>
            </a:extLst>
          </p:cNvPr>
          <p:cNvCxnSpPr/>
          <p:nvPr/>
        </p:nvCxnSpPr>
        <p:spPr>
          <a:xfrm>
            <a:off x="8997391" y="4114800"/>
            <a:ext cx="3400746" cy="0"/>
          </a:xfrm>
          <a:prstGeom prst="straightConnector1">
            <a:avLst/>
          </a:prstGeom>
          <a:ln w="762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B40E09D3-D483-75A4-1FDE-4FF50B59B9C6}"/>
              </a:ext>
            </a:extLst>
          </p:cNvPr>
          <p:cNvSpPr/>
          <p:nvPr/>
        </p:nvSpPr>
        <p:spPr>
          <a:xfrm>
            <a:off x="6526417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commit</a:t>
            </a:r>
            <a:endParaRPr lang="pt-PT" dirty="0"/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02C32087-BED6-08E4-1A77-5E567C431D5A}"/>
              </a:ext>
            </a:extLst>
          </p:cNvPr>
          <p:cNvCxnSpPr/>
          <p:nvPr/>
        </p:nvCxnSpPr>
        <p:spPr>
          <a:xfrm>
            <a:off x="5547590" y="4114800"/>
            <a:ext cx="3400746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tângulo 26">
            <a:extLst>
              <a:ext uri="{FF2B5EF4-FFF2-40B4-BE49-F238E27FC236}">
                <a16:creationId xmlns:a16="http://schemas.microsoft.com/office/drawing/2014/main" id="{1D36FF3B-7EEA-81F9-E136-B83C5FB10F5F}"/>
              </a:ext>
            </a:extLst>
          </p:cNvPr>
          <p:cNvSpPr/>
          <p:nvPr/>
        </p:nvSpPr>
        <p:spPr>
          <a:xfrm>
            <a:off x="8988978" y="3838341"/>
            <a:ext cx="3859777" cy="7087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DA03900B-AF79-71E6-ADDE-6637601FD5F1}"/>
              </a:ext>
            </a:extLst>
          </p:cNvPr>
          <p:cNvSpPr/>
          <p:nvPr/>
        </p:nvSpPr>
        <p:spPr>
          <a:xfrm>
            <a:off x="793790" y="828768"/>
            <a:ext cx="77415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Esquema Básico: Áreas do Git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29EDCAF8-2C75-37BB-26FB-1CC9DC4630D7}"/>
              </a:ext>
            </a:extLst>
          </p:cNvPr>
          <p:cNvSpPr/>
          <p:nvPr/>
        </p:nvSpPr>
        <p:spPr>
          <a:xfrm>
            <a:off x="946591" y="1855342"/>
            <a:ext cx="22728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Área de Trabalho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7EDB18BA-7021-529D-4438-8F8AA83E46AC}"/>
              </a:ext>
            </a:extLst>
          </p:cNvPr>
          <p:cNvSpPr/>
          <p:nvPr/>
        </p:nvSpPr>
        <p:spPr>
          <a:xfrm>
            <a:off x="793790" y="2257638"/>
            <a:ext cx="25784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Onde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edita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arquivos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diretamente</a:t>
            </a:r>
            <a:endParaRPr lang="en-US" sz="140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7EBAE528-5E90-9B66-CE86-E5A7D4E7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45" y="3078019"/>
            <a:ext cx="339328" cy="424220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19508073-D5C8-13F0-AAAA-519AC4099E59}"/>
              </a:ext>
            </a:extLst>
          </p:cNvPr>
          <p:cNvSpPr/>
          <p:nvPr/>
        </p:nvSpPr>
        <p:spPr>
          <a:xfrm>
            <a:off x="4412728" y="185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Área de Staging</a:t>
            </a: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42F44EC6-0C14-8280-71CF-21C83FA82F13}"/>
              </a:ext>
            </a:extLst>
          </p:cNvPr>
          <p:cNvSpPr/>
          <p:nvPr/>
        </p:nvSpPr>
        <p:spPr>
          <a:xfrm>
            <a:off x="3570247" y="2245192"/>
            <a:ext cx="38987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Prepara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mudanças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selecionadas</a:t>
            </a:r>
            <a:b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para o próximo commit.</a:t>
            </a:r>
            <a:endParaRPr lang="en-US" sz="14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2FDC27AD-B918-3DB7-2EE6-0764A85AA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934" y="3078019"/>
            <a:ext cx="339328" cy="424220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6B18D4D1-BD60-8DFC-B9BF-7D41DBACD613}"/>
              </a:ext>
            </a:extLst>
          </p:cNvPr>
          <p:cNvSpPr/>
          <p:nvPr/>
        </p:nvSpPr>
        <p:spPr>
          <a:xfrm>
            <a:off x="7967331" y="1855342"/>
            <a:ext cx="22884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Repositório Local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675B0A0E-FC2C-FA54-BDE2-F83237667FC5}"/>
              </a:ext>
            </a:extLst>
          </p:cNvPr>
          <p:cNvSpPr/>
          <p:nvPr/>
        </p:nvSpPr>
        <p:spPr>
          <a:xfrm>
            <a:off x="8111170" y="2308906"/>
            <a:ext cx="200078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Armazena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no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próprio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PC</a:t>
            </a:r>
            <a:endParaRPr lang="en-US" sz="1400" dirty="0"/>
          </a:p>
        </p:txBody>
      </p:sp>
      <p:pic>
        <p:nvPicPr>
          <p:cNvPr id="14" name="Image 5" descr="preencoded.png">
            <a:extLst>
              <a:ext uri="{FF2B5EF4-FFF2-40B4-BE49-F238E27FC236}">
                <a16:creationId xmlns:a16="http://schemas.microsoft.com/office/drawing/2014/main" id="{5C9CBEDF-755B-2CBE-D39F-878191B41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21" y="3078019"/>
            <a:ext cx="339328" cy="424220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105651E5-3E90-71DE-95E3-298B61C9A778}"/>
              </a:ext>
            </a:extLst>
          </p:cNvPr>
          <p:cNvSpPr/>
          <p:nvPr/>
        </p:nvSpPr>
        <p:spPr>
          <a:xfrm>
            <a:off x="10975156" y="185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Repositório Remoto</a:t>
            </a:r>
            <a:endParaRPr lang="en-US" sz="2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BD944D22-A59D-1FA2-6207-99F779D23347}"/>
              </a:ext>
            </a:extLst>
          </p:cNvPr>
          <p:cNvSpPr/>
          <p:nvPr/>
        </p:nvSpPr>
        <p:spPr>
          <a:xfrm>
            <a:off x="11836037" y="2311849"/>
            <a:ext cx="1113472" cy="359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Versão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online</a:t>
            </a:r>
            <a:endParaRPr lang="en-US" sz="1400" dirty="0"/>
          </a:p>
        </p:txBody>
      </p:sp>
      <p:pic>
        <p:nvPicPr>
          <p:cNvPr id="18" name="Image 7" descr="preencoded.png">
            <a:extLst>
              <a:ext uri="{FF2B5EF4-FFF2-40B4-BE49-F238E27FC236}">
                <a16:creationId xmlns:a16="http://schemas.microsoft.com/office/drawing/2014/main" id="{A8F8D763-67B5-08B1-22BD-9707F480D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3109" y="3078019"/>
            <a:ext cx="339328" cy="4242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7E9E718-CB92-1214-900B-89449E18C613}"/>
              </a:ext>
            </a:extLst>
          </p:cNvPr>
          <p:cNvSpPr txBox="1"/>
          <p:nvPr/>
        </p:nvSpPr>
        <p:spPr>
          <a:xfrm>
            <a:off x="1829485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35D7EF-9DB7-4D6E-8087-875B366FAA9A}"/>
              </a:ext>
            </a:extLst>
          </p:cNvPr>
          <p:cNvSpPr txBox="1"/>
          <p:nvPr/>
        </p:nvSpPr>
        <p:spPr>
          <a:xfrm>
            <a:off x="5277771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27F4EFB-F097-297F-091B-EE91E18467A7}"/>
              </a:ext>
            </a:extLst>
          </p:cNvPr>
          <p:cNvSpPr txBox="1"/>
          <p:nvPr/>
        </p:nvSpPr>
        <p:spPr>
          <a:xfrm>
            <a:off x="8720392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B65A83-77C2-60F1-468C-3601B6F66644}"/>
              </a:ext>
            </a:extLst>
          </p:cNvPr>
          <p:cNvSpPr txBox="1"/>
          <p:nvPr/>
        </p:nvSpPr>
        <p:spPr>
          <a:xfrm>
            <a:off x="12168678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0B023787-1CBD-535B-C2B1-678851A34133}"/>
              </a:ext>
            </a:extLst>
          </p:cNvPr>
          <p:cNvCxnSpPr/>
          <p:nvPr/>
        </p:nvCxnSpPr>
        <p:spPr>
          <a:xfrm>
            <a:off x="2106202" y="4114800"/>
            <a:ext cx="3400746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F1C42CD-FC6B-AD20-E622-D183664B8EC1}"/>
              </a:ext>
            </a:extLst>
          </p:cNvPr>
          <p:cNvSpPr/>
          <p:nvPr/>
        </p:nvSpPr>
        <p:spPr>
          <a:xfrm>
            <a:off x="2989780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5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63889E-7 -2.16049E-6 L 0.33106 -2.1604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89C9D-6175-D1F8-908C-91F8DCA53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959EAD16-8F9B-C4A4-64BB-CA914F0A5722}"/>
              </a:ext>
            </a:extLst>
          </p:cNvPr>
          <p:cNvSpPr/>
          <p:nvPr/>
        </p:nvSpPr>
        <p:spPr>
          <a:xfrm>
            <a:off x="6525509" y="4409006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pull</a:t>
            </a:r>
          </a:p>
        </p:txBody>
      </p:sp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AC5D8926-E5F8-378C-8061-EF70F55EB4E2}"/>
              </a:ext>
            </a:extLst>
          </p:cNvPr>
          <p:cNvSpPr/>
          <p:nvPr/>
        </p:nvSpPr>
        <p:spPr>
          <a:xfrm>
            <a:off x="6525075" y="4177839"/>
            <a:ext cx="1580249" cy="604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1BDEAA93-4702-2CDA-170C-387818A50DAB}"/>
              </a:ext>
            </a:extLst>
          </p:cNvPr>
          <p:cNvCxnSpPr>
            <a:cxnSpLocks/>
          </p:cNvCxnSpPr>
          <p:nvPr/>
        </p:nvCxnSpPr>
        <p:spPr>
          <a:xfrm flipH="1">
            <a:off x="2093989" y="5083629"/>
            <a:ext cx="10307948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D36FC55E-6533-E135-53F8-422225D20B55}"/>
              </a:ext>
            </a:extLst>
          </p:cNvPr>
          <p:cNvSpPr/>
          <p:nvPr/>
        </p:nvSpPr>
        <p:spPr>
          <a:xfrm>
            <a:off x="9986290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push</a:t>
            </a:r>
            <a:endParaRPr lang="pt-PT" dirty="0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8D6512F2-77A0-B890-EEE7-3DB56DB4CB17}"/>
              </a:ext>
            </a:extLst>
          </p:cNvPr>
          <p:cNvCxnSpPr/>
          <p:nvPr/>
        </p:nvCxnSpPr>
        <p:spPr>
          <a:xfrm>
            <a:off x="8997391" y="4114800"/>
            <a:ext cx="3400746" cy="0"/>
          </a:xfrm>
          <a:prstGeom prst="straightConnector1">
            <a:avLst/>
          </a:prstGeom>
          <a:ln w="762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82E6068E-4DED-1B0B-FFC1-E536CD9E3F14}"/>
              </a:ext>
            </a:extLst>
          </p:cNvPr>
          <p:cNvSpPr/>
          <p:nvPr/>
        </p:nvSpPr>
        <p:spPr>
          <a:xfrm>
            <a:off x="6526417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commit</a:t>
            </a:r>
            <a:endParaRPr lang="pt-PT" dirty="0"/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9A462F1C-3443-49AA-9E53-A9AA134CF0F1}"/>
              </a:ext>
            </a:extLst>
          </p:cNvPr>
          <p:cNvCxnSpPr/>
          <p:nvPr/>
        </p:nvCxnSpPr>
        <p:spPr>
          <a:xfrm>
            <a:off x="5547590" y="4114800"/>
            <a:ext cx="3400746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tângulo 26">
            <a:extLst>
              <a:ext uri="{FF2B5EF4-FFF2-40B4-BE49-F238E27FC236}">
                <a16:creationId xmlns:a16="http://schemas.microsoft.com/office/drawing/2014/main" id="{1C851FCA-6A27-C8E7-32C7-54512CC15B1A}"/>
              </a:ext>
            </a:extLst>
          </p:cNvPr>
          <p:cNvSpPr/>
          <p:nvPr/>
        </p:nvSpPr>
        <p:spPr>
          <a:xfrm>
            <a:off x="1967631" y="4939839"/>
            <a:ext cx="10538704" cy="48901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C5CC34D9-ECEF-7F40-14EE-3398AEC12D31}"/>
              </a:ext>
            </a:extLst>
          </p:cNvPr>
          <p:cNvSpPr/>
          <p:nvPr/>
        </p:nvSpPr>
        <p:spPr>
          <a:xfrm>
            <a:off x="793790" y="828768"/>
            <a:ext cx="77415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Esquema Básico: Áreas do Git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E9F3BF0-3621-5ECD-4ADA-BDA5AE6CDA4C}"/>
              </a:ext>
            </a:extLst>
          </p:cNvPr>
          <p:cNvSpPr/>
          <p:nvPr/>
        </p:nvSpPr>
        <p:spPr>
          <a:xfrm>
            <a:off x="946591" y="1855342"/>
            <a:ext cx="22728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Área de Trabalho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B4EE193F-822A-91D9-ACA0-D6304A4FC3F0}"/>
              </a:ext>
            </a:extLst>
          </p:cNvPr>
          <p:cNvSpPr/>
          <p:nvPr/>
        </p:nvSpPr>
        <p:spPr>
          <a:xfrm>
            <a:off x="793790" y="2257638"/>
            <a:ext cx="25784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Onde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edita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arquivos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diretamente</a:t>
            </a:r>
            <a:endParaRPr lang="en-US" sz="140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9116503D-9C2B-F517-0FAD-B144775AC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45" y="3078019"/>
            <a:ext cx="339328" cy="424220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1B197621-BC02-690E-FE12-72A2C2CFEA42}"/>
              </a:ext>
            </a:extLst>
          </p:cNvPr>
          <p:cNvSpPr/>
          <p:nvPr/>
        </p:nvSpPr>
        <p:spPr>
          <a:xfrm>
            <a:off x="4412728" y="185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Área de Staging</a:t>
            </a: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69A24DF3-E7DF-4D71-55A7-2AF229CC5F81}"/>
              </a:ext>
            </a:extLst>
          </p:cNvPr>
          <p:cNvSpPr/>
          <p:nvPr/>
        </p:nvSpPr>
        <p:spPr>
          <a:xfrm>
            <a:off x="3570247" y="2245192"/>
            <a:ext cx="38987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Prepara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mudanças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selecionadas</a:t>
            </a:r>
            <a:b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para o próximo commit.</a:t>
            </a:r>
            <a:endParaRPr lang="en-US" sz="14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4CEE563F-C31E-6E09-682C-76D3F74F1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934" y="3078019"/>
            <a:ext cx="339328" cy="424220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548CC11B-B6C3-0FA8-BC41-DC7B8AEEE5D2}"/>
              </a:ext>
            </a:extLst>
          </p:cNvPr>
          <p:cNvSpPr/>
          <p:nvPr/>
        </p:nvSpPr>
        <p:spPr>
          <a:xfrm>
            <a:off x="7967331" y="1855342"/>
            <a:ext cx="22884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Repositório Local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40F5C2AD-A7BD-4C63-4A4C-B9887DAD9BA1}"/>
              </a:ext>
            </a:extLst>
          </p:cNvPr>
          <p:cNvSpPr/>
          <p:nvPr/>
        </p:nvSpPr>
        <p:spPr>
          <a:xfrm>
            <a:off x="8111170" y="2308906"/>
            <a:ext cx="200078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Armazena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no </a:t>
            </a: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próprio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PC</a:t>
            </a:r>
            <a:endParaRPr lang="en-US" sz="1400" dirty="0"/>
          </a:p>
        </p:txBody>
      </p:sp>
      <p:pic>
        <p:nvPicPr>
          <p:cNvPr id="14" name="Image 5" descr="preencoded.png">
            <a:extLst>
              <a:ext uri="{FF2B5EF4-FFF2-40B4-BE49-F238E27FC236}">
                <a16:creationId xmlns:a16="http://schemas.microsoft.com/office/drawing/2014/main" id="{E932B962-452B-284F-C70D-3762FF1A3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21" y="3078019"/>
            <a:ext cx="339328" cy="424220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22225BC1-A245-7AEB-887B-41DB0D0FF994}"/>
              </a:ext>
            </a:extLst>
          </p:cNvPr>
          <p:cNvSpPr/>
          <p:nvPr/>
        </p:nvSpPr>
        <p:spPr>
          <a:xfrm>
            <a:off x="10975156" y="185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Repositório Remoto</a:t>
            </a:r>
            <a:endParaRPr lang="en-US" sz="2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64C07B49-E16F-1D5A-9E46-3A0532013C45}"/>
              </a:ext>
            </a:extLst>
          </p:cNvPr>
          <p:cNvSpPr/>
          <p:nvPr/>
        </p:nvSpPr>
        <p:spPr>
          <a:xfrm>
            <a:off x="11836037" y="2311849"/>
            <a:ext cx="1113472" cy="359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400" dirty="0" err="1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Versão</a:t>
            </a: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online</a:t>
            </a:r>
            <a:endParaRPr lang="en-US" sz="1400" dirty="0"/>
          </a:p>
        </p:txBody>
      </p:sp>
      <p:pic>
        <p:nvPicPr>
          <p:cNvPr id="18" name="Image 7" descr="preencoded.png">
            <a:extLst>
              <a:ext uri="{FF2B5EF4-FFF2-40B4-BE49-F238E27FC236}">
                <a16:creationId xmlns:a16="http://schemas.microsoft.com/office/drawing/2014/main" id="{9447F638-5185-DE4E-D7A3-6AEB952EB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3109" y="3078019"/>
            <a:ext cx="339328" cy="4242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88F2E35-DAC1-138E-FF0B-C81B8EB1C727}"/>
              </a:ext>
            </a:extLst>
          </p:cNvPr>
          <p:cNvSpPr txBox="1"/>
          <p:nvPr/>
        </p:nvSpPr>
        <p:spPr>
          <a:xfrm>
            <a:off x="1829485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4BC1E40-9A57-AA48-70DA-FD25D89B9CB4}"/>
              </a:ext>
            </a:extLst>
          </p:cNvPr>
          <p:cNvSpPr txBox="1"/>
          <p:nvPr/>
        </p:nvSpPr>
        <p:spPr>
          <a:xfrm>
            <a:off x="5277771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F5D581B-1D5C-6270-C382-0D6C7547D10A}"/>
              </a:ext>
            </a:extLst>
          </p:cNvPr>
          <p:cNvSpPr txBox="1"/>
          <p:nvPr/>
        </p:nvSpPr>
        <p:spPr>
          <a:xfrm>
            <a:off x="8720392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E51BE49-B67A-D8C3-806D-4A8C485D23B7}"/>
              </a:ext>
            </a:extLst>
          </p:cNvPr>
          <p:cNvSpPr txBox="1"/>
          <p:nvPr/>
        </p:nvSpPr>
        <p:spPr>
          <a:xfrm>
            <a:off x="12168678" y="3632775"/>
            <a:ext cx="553998" cy="44076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---------------------------------------------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29C8111E-9F0A-4F74-677A-75AEAFB14D04}"/>
              </a:ext>
            </a:extLst>
          </p:cNvPr>
          <p:cNvCxnSpPr/>
          <p:nvPr/>
        </p:nvCxnSpPr>
        <p:spPr>
          <a:xfrm>
            <a:off x="2106202" y="4114800"/>
            <a:ext cx="3400746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749BCA54-6100-00B7-D88A-D448D3B4F3E9}"/>
              </a:ext>
            </a:extLst>
          </p:cNvPr>
          <p:cNvSpPr/>
          <p:nvPr/>
        </p:nvSpPr>
        <p:spPr>
          <a:xfrm>
            <a:off x="2989780" y="3265203"/>
            <a:ext cx="1422948" cy="342646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754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278E-6 4.5679E-6 L -1.00075 4.567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71605E-6 L 0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726</Words>
  <Application>Microsoft Office PowerPoint</Application>
  <PresentationFormat>Personalizados</PresentationFormat>
  <Paragraphs>205</Paragraphs>
  <Slides>15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IBM Plex Sans Medium</vt:lpstr>
      <vt:lpstr>Roboto Bold</vt:lpstr>
      <vt:lpstr>Arial</vt:lpstr>
      <vt:lpstr>Roboto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Gonçalo Ribeiro</dc:creator>
  <cp:lastModifiedBy>ASPOF EN-AEL Silva Ribeiro</cp:lastModifiedBy>
  <cp:revision>6</cp:revision>
  <dcterms:created xsi:type="dcterms:W3CDTF">2025-05-02T10:58:18Z</dcterms:created>
  <dcterms:modified xsi:type="dcterms:W3CDTF">2025-05-06T08:15:01Z</dcterms:modified>
</cp:coreProperties>
</file>