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785" r:id="rId2"/>
    <p:sldId id="869" r:id="rId3"/>
    <p:sldId id="863" r:id="rId4"/>
    <p:sldId id="871" r:id="rId5"/>
    <p:sldId id="870" r:id="rId6"/>
    <p:sldId id="858" r:id="rId7"/>
    <p:sldId id="860" r:id="rId8"/>
    <p:sldId id="864" r:id="rId9"/>
    <p:sldId id="865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llables in English" id="{C011538F-B446-4034-9516-A06AA6C6354F}">
          <p14:sldIdLst>
            <p14:sldId id="785"/>
            <p14:sldId id="869"/>
            <p14:sldId id="863"/>
            <p14:sldId id="871"/>
            <p14:sldId id="870"/>
            <p14:sldId id="858"/>
            <p14:sldId id="860"/>
            <p14:sldId id="864"/>
            <p14:sldId id="8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224"/>
    <a:srgbClr val="216A45"/>
    <a:srgbClr val="D95F02"/>
    <a:srgbClr val="188A67"/>
    <a:srgbClr val="7570B3"/>
    <a:srgbClr val="92D050"/>
    <a:srgbClr val="D0CECE"/>
    <a:srgbClr val="555096"/>
    <a:srgbClr val="5C5C5C"/>
    <a:srgbClr val="00A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7" autoAdjust="0"/>
    <p:restoredTop sz="94903" autoAdjust="0"/>
  </p:normalViewPr>
  <p:slideViewPr>
    <p:cSldViewPr snapToGrid="0">
      <p:cViewPr varScale="1">
        <p:scale>
          <a:sx n="85" d="100"/>
          <a:sy n="85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10:55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34 298 5747,'0'0'11018,"0"22"-8652,0 160 1564,-5-113-3115,2-46-468,1 0 0,1 0 0,1 0 1,6 44-1,-1-57-511,-4-23 31,-2-30-26,-3 14 144,-24-296 67,28 282-44,-1 18-4,1 1 1,1-1-1,5-27 0,-4 44 1,0 0 1,0-1-1,1 2 1,0-1-1,1 0 1,0 1-1,0-1 1,0 1-1,1 0 0,0 0 1,0 1-1,1 0 1,7-6-1,-6 6 54,0 0-1,1 1 1,-1 0-1,2 0 1,-1 1-1,0 0 1,1 0-1,-1 1 1,1 1 0,0-1-1,0 1 1,0 1-1,1 0 1,-1 0-1,18 1 1,-25 0-51,0 0 1,-1 1-1,1-1 0,0 1 1,-1-1-1,1 1 1,0 0-1,-1 0 1,1 0-1,0 0 1,-1 0-1,0 0 1,1 0-1,-1 0 0,0 0 1,1 1-1,-1-1 1,0 1-1,0-1 1,0 1-1,0-1 1,0 1-1,-1 0 0,1-1 1,0 1-1,-1 0 1,1-1-1,-1 1 1,0 0-1,1 0 1,-1 3-1,2 9-7,-1 1-1,-1 28 1,0-27 4,0 2-7,0-1-1,-1 1 1,0 0-1,-2-1 1,0 1-1,-1-1 1,-1 0 0,0 0-1,-1 0 1,-1-1-1,-15 27 1,8-21-2,-28 34 0,38-51-4,1-1 0,-2 0 0,1 0-1,0 0 1,-1 0 0,1-1 0,-1 1 0,0-1-1,0 0 1,0-1 0,-1 1 0,1-1-1,-1 0 1,-5 1 0,4 1 537,13 4-155,21 7 206,-22-11-345,31 17-314,76 42 4163,-52-41-6432,-50-20-207,1 1 0,0-2-1,19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9.5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461 0 3890,'0'0'12437,"-169"17"-9347,99-5-657,1 0-2129,3-2-304,14-1-896,17-1-3762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0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7091,'0'0'20666,"22"117"-19818,-6-84-432,3 2-32,1 0-223,5-6-81,0-5-80,0-5-80,0-11-593,-2-8-1568,-2 0-1360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0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14663,'0'0'9428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0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267 1 8324,'0'0'14137,"-11"27"-11360,5-13-2464,-81 187 2349,-20 54-628,94-216-1927,2 0-1,2 1 1,1 0-1,-4 73 0,11-94-188,0 5 98,4 45-1,-3-62-241,1 0 0,1 0-1,0-1 1,-1 1 0,2-1-1,-1 1 1,1-1 0,0 0 0,1 0-1,-1 0 1,5 5 0,9 9-2349,8 9-5797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2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5 150 12070,'0'0'10532,"-1"5"-10409,-2 16-120,3-16-121,2-40-1256,0 33 1410,-1 1-1,0-1 0,1 1 1,0 0-1,-1-1 0,1 1 0,0 0 1,-1 0-1,1 0 0,0 1 1,0-1-1,0 0 0,0 1 0,0-1 1,0 1-1,0 0 0,0-1 1,0 1-1,0 0 0,0 0 0,3 1 1,47 2 1399,-40-1-1137,-1 0-1,0 2 1,21 8 0,-22-8-204,-1 0 1,1-1 0,0 0 0,0-1 0,0 0-1,12 1 1,-16-2-134,-1-1-1,1 0 0,-1 0 0,1 0 1,0-1-1,-1 0 0,1 0 1,-1-1-1,1 1 0,-1-1 0,0 0 1,0-1-1,0 1 0,0-1 1,0 0-1,0 0 0,-1-1 0,0 1 1,1-1-1,-1 0 0,-1 0 1,1 0-1,0-1 0,-1 1 0,4-8 1,0 2-448,-1 0 0,-1 0 0,6-13 0,-1-14-3944,-10 20-1150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3.4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402 1 17432,'0'0'7422,"-9"24"-6430,-60 157 1063,-51 149 590,-39 117-1646,149-417-1117,5-12-433,-1 1 0,-1-1 1,-10 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4.0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1 14070,'0'0'12646,"-30"121"-12262,30-93-336,0 1-48,18 0-528,12-4-1537,6-1-1696,3 1-4179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4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41 235 15591,'0'0'4509,"0"20"-1534,0 159 2462,0-163-5368,1-1 0,1 1 1,0-1-1,1 0 1,0 0-1,1 0 0,1 0 1,1-1-1,0 1 0,0-2 1,1 1-1,1-1 0,18 24 1,-19-26-162,3 4 362,-6-15-873,-4-9-1037,-3-11 1163,-1-1 0,-1 1 0,-1 0 0,-16-35 0,1-3-166,7 19 226,-31-108-1172,38 121 1120,2-1 0,1 0 0,-1-45 0,6 68 460,-1-1 0,1 1 0,0 0 0,0 0-1,0-1 1,0 1 0,1 0 0,0 0 0,0 1 0,0-1 0,0 0 0,0 1-1,1-1 1,0 1 0,0 0 0,0 0 0,0 0 0,0 0 0,0 0-1,1 1 1,-1-1 0,1 1 0,4-2 0,10-5 116,1 0 0,1 2 0,29-9 0,-33 12-9,4-1 107,1 1-1,0 0 1,0 2 0,0 1 0,0 0-1,0 1 1,29 5 0,-43-3-98,0-1 0,0 2-1,0-1 1,0 1 0,-1 0 0,1 0 0,-1 0 0,0 1-1,0 0 1,0 0 0,-1 1 0,1 0 0,-1 0 0,0 0-1,-1 1 1,8 10 0,-6-8 36,-1 1 1,0 1-1,-1-1 1,1 1-1,-2-1 0,0 1 1,0 0-1,0 0 1,-1 1-1,1 19 1,-3-18-47,0 0 0,0 0 1,-1 1-1,0-1 0,-5 15 0,5-22-76,-1 0 0,-1 0-1,1 0 1,-1 0-1,0 0 1,0 0 0,0-1-1,-1 1 1,1-1-1,-1 0 1,0 0 0,0-1-1,-10 7 1,2-2-44,-1 0 0,-1-1 0,1 0 0,-1-1 0,-1-1 0,1 0 0,-21 3 0,6-3-807,-1-1 0,-51-1 1,74-3 101,-1 0 1,1 0 0,-1-1-1,-10-3 1,-8-9-5057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6.5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12 14279,'0'0'6957,"9"-12"-3826,-9 12-3068,-18 1 60,0 1 1,0 1-1,1 0 1,-1 2-1,1 0 0,0 0 1,0 2-1,-24 13 1,14-6 180,2 1 1,0 2-1,0 1 1,-30 28-1,53-44-248,-19 22 379,21-24-423,-1 0 1,1 1-1,0-1 0,-1 1 0,1-1 1,0 1-1,-1-1 0,1 1 1,0-1-1,0 1 0,-1-1 1,1 1-1,0 0 0,0-1 1,0 1-1,0-1 0,0 1 1,0-1-1,0 1 0,0 0 1,0-1-1,0 1 0,0-1 1,1 1-1,-1-1 0,0 1 0,0 0 1,0-1-1,1 1 0,-1-1 1,0 1-1,1-1 0,-1 0 1,0 1-1,1-1 0,-1 1 1,1-1-1,-1 1 0,0-1 1,1 0-1,-1 1 0,1-1 1,-1 0-1,1 0 0,-1 1 1,2-1-1,12 4-24,0-1 0,1-1 0,-1 0 0,1 0 0,-1-2 0,20-1 1,-13 1-23,0 0 0,34 5 1,-54-5 34,0 1 0,0-1 0,0 1-1,0-1 1,0 1 0,-1-1 0,1 1 0,0-1 0,0 1 0,-1 0 0,1-1 0,0 1 0,-1 0-1,1 0 1,0 0 0,-1-1 0,1 1 0,-1 0 0,0 0 0,1 0 0,-1 0 0,0 0 0,1 0 0,-1 0-1,0 0 1,0 0 0,0 0 0,0 0 0,0 0 0,0 0 0,0 0 0,0 0 0,0 0 0,-1 0 0,1 0-1,0 0 1,-1 0 0,0 1 0,0 3 4,-1 0 1,0 1-1,0-1 0,0 0 0,-6 9 0,-10 9 14,12-18 14,1 1 0,1 0 0,-1 0 1,1 0-1,0 0 0,0 0 1,1 1-1,0 0 0,0-1 0,1 1 1,0 0-1,-2 10 0,4-16-22,1-1-1,-1 1 0,1 0 1,-1-1-1,1 1 1,0-1-1,-1 0 0,1 1 1,0-1-1,-1 1 0,1-1 1,0 0-1,-1 0 0,1 1 1,0-1-1,0 0 1,-1 0-1,1 0 0,0 0 1,0 0-1,0 0 0,-1 0 1,1 0-1,0 0 0,1-1 1,2 1 10,20 2-409,0-2-1,0-1 0,-1 0 1,1-2-1,-1-1 0,1-1 1,-1-1-1,33-12 1,41-24-7299,-54 28-74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7.0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133 208 7155,'0'0'14602,"4"20"-13370,13 59-602,-16-73-569,1 0 0,0 0 1,0 0-1,0 0 0,1 0 0,0-1 1,0 1-1,1-1 0,-1 0 0,1 0 1,5 5-1,5 8 295,-10-16-561,-3-9-35,-3-10 42,0 7 188,-1 0 0,0 0-1,-1 1 1,0-1 0,0 1 0,-1 0-1,-10-14 1,-52-59-108,38 47-98,17 21 109,-29-41-729,38 50 812,0 0 0,1 0 0,0 0 0,0 0 0,0 0 0,1-1 0,-1 1 1,1 0-1,1-1 0,-1-7 0,1 12 59,1-1 0,-1 1 1,0-1-1,1 1 0,0-1 1,-1 1-1,1 0 0,0-1 0,0 1 1,-1 0-1,1 0 0,0-1 0,0 1 1,1 0-1,-1 0 0,0 0 0,0 0 1,0 0-1,1 1 0,-1-1 0,0 0 1,1 0-1,-1 1 0,1-1 1,-1 1-1,1-1 0,-1 1 0,1 0 1,-1 0-1,3-1 0,56-2 398,-52 3-414,6 0-84,0 0 1,-1 1 0,1 1 0,17 4-1,-26-5-401,0 1-1,0 0 1,0 0-1,0 0 0,-1 1 1,1-1-1,-1 1 0,0 0 1,0 1-1,0-1 0,0 1 1,0 0-1,-1 0 1,5 6-1,8 18-6918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10:5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1473,'0'0'18224,"-4"13"-17736,-9 22 318,-2-1 0,-36 62-1,-18 23 482,-108 178-559,173-290-871,3-5-76,-1 1 0,0 0-1,1-1 1,-1 0 0,0 1-1,0-1 1,0 0-1,0 0 1,-1 0 0,1 0-1,-3 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7.4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331 1 9716,'0'0'14663,"-105"43"-14663,55-35-48,0-6-80,4 0-640,12-2-1169,7 0-1681,9 0-2817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7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1793,'0'0'23210,"-21"134"-22569,19-97-385,2-2-224,0-2-32,16-5 0,11-1-272,7-7-753,7-7-623,1-7-930,-11-6-3328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8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14375,'0'0'8451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18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315 1 13670,'0'0'9765,"-34"131"-8581,4-73-111,-4 7-113,-5 9-368,1 8-47,3 1-369,3-5-176,5-7-16,6-7-16,3-4-480,11-7-1249,7-2-1553,0-4-4273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10:56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10741,'0'0'15028,"2"5"-13705,4 5-1074,0 0 0,1 0-1,0-1 1,0 0-1,1 0 1,0 0 0,0-1-1,14 9 1,87 59 689,-86-61-851,19 13-104,41 27 283,-73-49-569,-1-1 1,1-1-1,-1 0 0,1 0 0,0-1 1,19 4-1,-3-7-5241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11:00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6787,'13'11'13963,"6"4"-12076,17 3-733,1-1-1,0-2 1,75 20-1,15 6-687,-111-35-686,64 23-84,-24-17-5527,-31-10-1685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1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1 6371,'0'0'14639,"-14"23"-13335,-2 3-846,-7 10 402,3 0-1,-23 54 0,-116 257 3543,-121 153-2793,274-490-1746,4-8-86,1 0-1,-1 0 1,1 0 0,0 0-1,0 0 1,0 0-1,0 0 1,0 1 0,0-1-1,1 0 1,-2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2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0 21626,'0'0'8036,"-37"115"-8309,46-100-1359,14 1-1362,7 0-4257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7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42 245 10725,'0'0'10511,"0"24"-8219,0 77-793,1-84-1388,1 1-1,0-1 0,1 0 0,1 0 0,1 0 0,0 0 0,1 0 1,1-1-1,10 19 0,5 13 146,28 70 796,-49-110-967,-3-24-280,0 0 1,-1 0-1,-1 1 1,-1-1-1,0 1 1,-1 0-1,-12-22 1,-2-7-272,-51-154-1607,63 166 1473,0-2-1,3 1 1,0-1 0,1-39-1,4 69 597,0 0-1,1-1 0,-1 1 1,1 0-1,0 0 1,0 0-1,1 0 0,-1 1 1,1-1-1,-1 0 0,1 0 1,1 1-1,-1-1 1,5-4-1,-2 2 19,0 1 0,1 0 0,0 1 1,0-1-1,0 1 0,0 0 0,12-5 0,-2 3 83,-1 0 0,1 1 0,0 1 0,1 0 0,-1 1 0,30-1 0,-30 4 5,0 0 0,0 1 0,0 0-1,18 5 1,-26-4-34,0 0 0,0 1 0,0 1 0,-1-1 1,1 1-1,-1 0 0,0 1 0,0 0 0,10 9 0,-8-6 187,0 1 1,0 0-1,-1 1 0,0 0 1,-1 0-1,0 1 0,9 18 0,-13-22-155,-1 0-1,1 0 0,-1 0 1,-1 0-1,1 1 0,-1-1 1,0 1-1,-1-1 0,0 0 1,0 1-1,0-1 0,-1 1 1,0-1-1,-3 10 1,1-11-92,0 0 0,0 0 0,-1 0 0,0 0 0,0-1 0,0 1 0,0-1 1,-1 0-1,0 0 0,0-1 0,0 0 0,-1 0 0,0 0 0,1 0 0,-9 3 1,-6 3-83,-1 0 1,-1-1 0,-25 6 0,27-10-379,0 0 0,0-2 0,-1 0 0,1-1 0,-1-1 0,-22-2 0,41 1 135,-1 0 0,1 0 0,0-1 0,-1 1 0,1 0 0,-1-1 0,1 1 1,0-1-1,0 0 0,-1 0 0,1 0 0,0 0 0,0 0 0,0 0 0,0 0 0,0-1 1,0 1-1,0-1 0,1 1 0,-1-1 0,0 0 0,1 0 0,-1 0 0,1 0 1,0 0-1,-2-3 0,-5-25-9237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8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5 7972,'0'0'11133,"5"-1"-9962,3 1-603,5-1-118,2 1 4041,-13-1-4488,-2 0 2,-6 1 67,-22-1 59,0 3 0,-54 8-1,72-8-90,0 1-1,0 0 0,0 0 1,0 1-1,1 0 0,-1 1 1,1 0-1,0 1 1,1 0-1,-1 0 0,-11 11 1,18-15-20,1-1 1,-1 0 0,1 1 0,0-1 0,-1 1 0,1-1 0,0 1-1,0 0 1,0-1 0,0 1 0,0 0 0,1 0 0,-1 0 0,0 0-1,1-1 1,0 1 0,-1 0 0,1 0 0,0 0 0,0 0-1,0 0 1,0 0 0,0 0 0,0 0 0,1 0 0,-1 0 0,1 0-1,-1 0 1,1 0 0,0-1 0,0 1 0,0 0 0,0 0 0,0-1-1,0 1 1,0-1 0,0 1 0,1-1 0,-1 1 0,1-1 0,-1 0-1,1 1 1,-1-1 0,1 0 0,0 0 0,0 0 0,-1-1 0,4 2-1,15 4-28,1-2-1,24 3 0,-1-1-77,-43-5 82,0 0 0,0-1-1,1 1 1,-1 0 0,0-1-1,0 1 1,0 0 0,0 0-1,0 0 1,-1 0 0,1 0-1,0 0 1,0 0 0,-1 0-1,1 0 1,0 1 0,-1-1-1,1 0 1,-1 0 0,0 1 0,1-1-1,-1 0 1,0 0 0,0 1-1,0-1 1,0 0 0,0 1-1,0-1 1,0 0 0,0 1-1,0-1 1,-1 0 0,0 3-1,0 1-2,0 1 0,0 0 0,-1-1 0,0 1 0,0-1 0,0 0 1,-4 6-1,-11 11 14,-26 28 1,-10 12 219,52-61-196,0 0 0,0 0 0,0 1 0,0-1-1,0 0 1,0 1 0,1-1 0,-1 0 0,1 1 0,-1-1-1,1 1 1,-1-1 0,1 0 0,0 1 0,0-1-1,0 1 1,-1-1 0,2 4 0,-1-5-15,1 1-1,-1 0 1,1 0 0,-1 0-1,1 0 1,0-1 0,-1 1-1,1 0 1,0 0 0,-1-1-1,1 1 1,0-1 0,0 1 0,0-1-1,0 1 1,0-1 0,0 1-1,-1-1 1,1 0 0,0 1-1,1-1 1,9 2 24,-1-1 1,1 0-1,0-1 1,14-1-1,-6 0-55,11 1-91,1-2-1,0-1 0,46-11 1,-52 7-1299,0-1 1,34-15 0,-21 5-3617,-7 5-3807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38:09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16424,'0'0'8057,"0"23"-7129,0-21-895,0 43 881,3 1 0,9 55 0,-5-70-438,2 1 1,1-1 0,2 0 0,1-1 0,24 41 0,-6-20-333,3-3 1,45 52-1,-70-89-197,0-1 0,1 0-1,1 0 1,-1-1 0,2 0-1,22 13 1,-28-19-208,-1-1-1,0 1 1,1-1-1,-1-1 1,1 1-1,-1-1 1,1 0-1,0 0 1,-1-1 0,1 1-1,0-1 1,0-1-1,-1 1 1,1-1-1,0 0 1,-1 0-1,1 0 1,-1-1-1,1 0 1,5-3-1,75-48-8848,-81 49 8168,39-26-8889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9D7-C5D3-4068-955F-7442A344F505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2CFB-9299-4CBA-B74C-34C428203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2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164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8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963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934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12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5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glalt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[glɑlt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YES?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glad - halt (must /a/--&gt;/ɑ/,__/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inlli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[ɪnɬi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/ɬ/ not a phoneme in English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pnip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[pnɪp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[pn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seesh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[siʃ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see – </a:t>
            </a:r>
            <a:r>
              <a:rPr lang="en-I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leesh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sclinth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[sklɪn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θ]</a:t>
            </a:r>
            <a:r>
              <a:rPr lang="el-GR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sclerosis – plinth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scrong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[skrɒŋ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 – strong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trah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[tɹɑh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 dirty="0"/>
              <a:t> 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/h/ coda not possible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betr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[bɛtr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phoneme in English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[tr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not a valid coda in varieties with trills</a:t>
            </a:r>
            <a:endParaRPr lang="en-IE" dirty="0"/>
          </a:p>
          <a:p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n-IE" dirty="0"/>
              <a:t> </a:t>
            </a:r>
            <a:r>
              <a:rPr lang="en-IE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hnimny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[hnɪmni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en-IE" dirty="0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IE"/>
              <a:t> </a:t>
            </a:r>
            <a:r>
              <a:rPr lang="en-IE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[hn</a:t>
            </a:r>
            <a:r>
              <a:rPr lang="en-I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X</a:t>
            </a: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4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563-B386-4E2C-A3BB-E911D325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ED1D-685F-4FC5-B460-95FFB643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C672-12E8-43F5-AC4F-334B562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90F-4346-48EC-BDE9-283BA27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0940-3AD2-458A-BC4B-9BFDA15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7A6-E71F-418B-BEDD-8E39007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B7E0-08CC-45C4-84AE-62618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8D6-9144-4D64-8C6F-C47DEB7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C6F-BCAA-46E9-ACE9-4D4A70A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861-43CC-4A73-9E29-6810ECB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1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A7-6D8E-485D-A344-17149520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9534-E5C5-4BD0-888F-AF03E991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DFF8-74D0-4A36-8E9C-50B4513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817-5608-4FB0-AD1D-CAA01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D4A8-38E9-412B-80EA-50F5850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9174-F2FB-4284-879E-99557AE1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FB0-186B-4882-8389-E9AA78C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C42D-9C76-4D29-967E-79145D6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0B0-21CC-4B64-B991-6C985F0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13BF-5346-49A2-9683-88AB5A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230-A177-4B17-A02B-ED13B92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CF9D-6B59-4F1A-BD07-E5981A54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1D2-E85E-4600-A69E-B296FFF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3DE5-EE0D-4F40-8FB7-794E4C6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052-4453-46AC-A259-3BA3FB0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1C9-7BF6-4960-A18E-8CC901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AE0-37B0-4D9D-8B9A-D0FCDC25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417E-37FE-402A-8FCE-7F80939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069C-0999-4824-93F8-9128359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95FD-679E-49C4-9AE0-9006A23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A6B-538F-4ADB-9F93-17DA75D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52F-A3CD-4E9F-85DC-89F1EA2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941-901A-42A0-9B01-B7DBD35A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72B2-CC12-4343-8BD2-A8FEEE08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2939-7195-4C85-8394-FFE5F4CB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FF40A-5817-449D-9ACB-55BE61BD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5BDA-724C-4507-840D-ACF5BE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B3431-FB66-4051-B2AE-6C221318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4F8-F555-4790-965D-509207F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1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DB8-8A8C-4D79-BD2A-EEE398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7AAC-FF8A-49C3-BEA1-571FB1BE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9089-D71D-4ED8-B08F-F02E8AD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2460C-F282-4ABB-8459-DBDFA3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3BDE-A0CC-4413-BC30-723EFA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AF8-37A8-43AD-A702-B76BD40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216F-722A-4CC7-B1AE-EFDD05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01-4F98-4D77-BA86-E4DB38A4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E380-2505-4D83-BAB1-5F9F8A0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4398-507A-413E-8ED1-6530A3B9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BACC-D803-45C8-8295-6B96E7E3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84F-2F63-428B-9284-331D645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9AC6-8C47-4932-BCFA-E09B254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65B-FF1E-42F0-969F-07DADF7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967A-601B-450E-9545-87114537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008-19A1-4E9B-82E7-53E3122B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35CF-1A45-4290-9E8D-A111822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7914-5DE8-47AA-8DFD-D3BFD0C6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D8FF-3F3D-44E8-9A35-2D62F02E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640C-9C7F-49F4-BBF5-FD52E69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0019-CCAD-4FA9-9A4D-6457E68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A58-3B84-42D7-9FCF-7AE9E12A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56CB-6067-4B45-90D7-8BDD24F3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Week 3. Phonology I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EB5-F605-420E-8D5C-AFFD146D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notesSlide" Target="../notesSlides/notesSlide3.xml"/><Relationship Id="rId3" Type="http://schemas.microsoft.com/office/2007/relationships/media" Target="../media/media2.wav"/><Relationship Id="rId21" Type="http://schemas.openxmlformats.org/officeDocument/2006/relationships/image" Target="../media/image2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image" Target="../media/image1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notesSlide" Target="../notesSlides/notesSlide4.xml"/><Relationship Id="rId3" Type="http://schemas.microsoft.com/office/2007/relationships/media" Target="../media/media2.wav"/><Relationship Id="rId21" Type="http://schemas.openxmlformats.org/officeDocument/2006/relationships/image" Target="../media/image2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image" Target="../media/image1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7.png"/><Relationship Id="rId50" Type="http://schemas.openxmlformats.org/officeDocument/2006/relationships/image" Target="../media/image2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6.xml"/><Relationship Id="rId29" Type="http://schemas.openxmlformats.org/officeDocument/2006/relationships/image" Target="../media/image18.png"/><Relationship Id="rId11" Type="http://schemas.openxmlformats.org/officeDocument/2006/relationships/customXml" Target="../ink/ink4.xml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2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customXml" Target="../ink/ink1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customXml" Target="../ink/ink23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20.xml"/><Relationship Id="rId52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png"/><Relationship Id="rId30" Type="http://schemas.openxmlformats.org/officeDocument/2006/relationships/customXml" Target="../ink/ink13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2.xml"/><Relationship Id="rId8" Type="http://schemas.openxmlformats.org/officeDocument/2006/relationships/image" Target="../media/image7.png"/><Relationship Id="rId51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404-57BF-4039-9C98-738A6F23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925"/>
                </a:solidFill>
              </a:rPr>
              <a:t>Syllables in English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5F74-58F2-4DDE-B6F3-FD777A7F3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AA4C"/>
                </a:solidFill>
              </a:rPr>
              <a:t>Practice / Reflection activities</a:t>
            </a:r>
            <a:endParaRPr lang="en-I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865626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800" b="1" dirty="0"/>
          </a:p>
        </p:txBody>
      </p:sp>
    </p:spTree>
    <p:extLst>
      <p:ext uri="{BB962C8B-B14F-4D97-AF65-F5344CB8AC3E}">
        <p14:creationId xmlns:p14="http://schemas.microsoft.com/office/powerpoint/2010/main" val="4445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404-57BF-4039-9C98-738A6F23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31830" cy="2852737"/>
          </a:xfrm>
        </p:spPr>
        <p:txBody>
          <a:bodyPr/>
          <a:lstStyle/>
          <a:p>
            <a:r>
              <a:rPr lang="en-IE" b="1" dirty="0">
                <a:solidFill>
                  <a:srgbClr val="004925"/>
                </a:solidFill>
              </a:rPr>
              <a:t>Syllable well-formedness in English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5F74-58F2-4DDE-B6F3-FD777A7F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AA4C"/>
                </a:solidFill>
              </a:rPr>
              <a:t>Practice / Reflection activities</a:t>
            </a:r>
            <a:endParaRPr lang="en-I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865626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800" b="1" dirty="0"/>
          </a:p>
        </p:txBody>
      </p:sp>
    </p:spTree>
    <p:extLst>
      <p:ext uri="{BB962C8B-B14F-4D97-AF65-F5344CB8AC3E}">
        <p14:creationId xmlns:p14="http://schemas.microsoft.com/office/powerpoint/2010/main" val="27827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836944" y="136855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 Well-formedness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53" y="735482"/>
            <a:ext cx="11032324" cy="6916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E" sz="2000" dirty="0"/>
              <a:t>Some of the following one-syllable words are valid in English and others are not.</a:t>
            </a:r>
          </a:p>
          <a:p>
            <a:pPr>
              <a:spcBef>
                <a:spcPts val="0"/>
              </a:spcBef>
            </a:pPr>
            <a:r>
              <a:rPr lang="en-IE" sz="2000" dirty="0"/>
              <a:t>Decide which ones are not valid. Explain why. (Click on the “comments” boxes for suggested answers.)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IE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67423-C28B-4564-974F-6F3FBC60B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09388"/>
              </p:ext>
            </p:extLst>
          </p:nvPr>
        </p:nvGraphicFramePr>
        <p:xfrm>
          <a:off x="820153" y="1416440"/>
          <a:ext cx="11055470" cy="4953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5347">
                  <a:extLst>
                    <a:ext uri="{9D8B030D-6E8A-4147-A177-3AD203B41FA5}">
                      <a16:colId xmlns:a16="http://schemas.microsoft.com/office/drawing/2014/main" val="1003983721"/>
                    </a:ext>
                  </a:extLst>
                </a:gridCol>
                <a:gridCol w="1085150">
                  <a:extLst>
                    <a:ext uri="{9D8B030D-6E8A-4147-A177-3AD203B41FA5}">
                      <a16:colId xmlns:a16="http://schemas.microsoft.com/office/drawing/2014/main" val="2684120500"/>
                    </a:ext>
                  </a:extLst>
                </a:gridCol>
                <a:gridCol w="1252285">
                  <a:extLst>
                    <a:ext uri="{9D8B030D-6E8A-4147-A177-3AD203B41FA5}">
                      <a16:colId xmlns:a16="http://schemas.microsoft.com/office/drawing/2014/main" val="1437928658"/>
                    </a:ext>
                  </a:extLst>
                </a:gridCol>
                <a:gridCol w="8022688">
                  <a:extLst>
                    <a:ext uri="{9D8B030D-6E8A-4147-A177-3AD203B41FA5}">
                      <a16:colId xmlns:a16="http://schemas.microsoft.com/office/drawing/2014/main" val="3786202566"/>
                    </a:ext>
                  </a:extLst>
                </a:gridCol>
              </a:tblGrid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No.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word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 err="1">
                          <a:effectLst/>
                        </a:rPr>
                        <a:t>transcr</a:t>
                      </a:r>
                      <a:r>
                        <a:rPr lang="en-IE" sz="2400" b="1" u="none" strike="noStrike" dirty="0">
                          <a:effectLst/>
                        </a:rPr>
                        <a:t>.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440424265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1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glalt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glalt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IE" sz="2400" dirty="0"/>
                        <a:t>though must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/a/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/ɑ/ or /ɔ/ before /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in non-loan words?)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572418981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2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inlli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ɪnɬi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/ɬ/ not a phoneme in English</a:t>
                      </a:r>
                      <a:endParaRPr lang="en-IE" sz="2400" dirty="0"/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935207367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3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pnip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pnɪp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not a valid onset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174934463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4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seesh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siʃ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see&gt; and &lt;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leesh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313855840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5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sclinth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sklɪn</a:t>
                      </a:r>
                      <a:r>
                        <a:rPr lang="el-GR" sz="2400" u="none" strike="noStrike" dirty="0">
                          <a:effectLst/>
                        </a:rPr>
                        <a:t>θ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&lt;sclerosis&gt; and &lt; plinth&gt;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242802754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6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scrong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skɹɒŋ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&lt;screen&gt; and &lt;long&gt;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181329185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7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trah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tɹɑh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/h/ can’t occur in coda position!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733363007"/>
                  </a:ext>
                </a:extLst>
              </a:tr>
              <a:tr h="280544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8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betr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bɛtr</a:t>
                      </a:r>
                      <a:r>
                        <a:rPr lang="en-IE" sz="2400" u="none" strike="noStrike" dirty="0">
                          <a:effectLst/>
                        </a:rPr>
                        <a:t>̥/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23900" algn="l"/>
                        </a:tabLs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/r̥/ not a phoneme in English!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 codas only permitted if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ts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/, e.g., &lt;acts&gt;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akts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</a:t>
                      </a:r>
                      <a:endParaRPr lang="en-I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682387122"/>
                  </a:ext>
                </a:extLst>
              </a:tr>
            </a:tbl>
          </a:graphicData>
        </a:graphic>
      </p:graphicFrame>
      <p:pic>
        <p:nvPicPr>
          <p:cNvPr id="6" name="betr">
            <a:hlinkClick r:id="" action="ppaction://media"/>
            <a:extLst>
              <a:ext uri="{FF2B5EF4-FFF2-40B4-BE49-F238E27FC236}">
                <a16:creationId xmlns:a16="http://schemas.microsoft.com/office/drawing/2014/main" id="{344EE8E3-22FF-47A0-87DB-A80A19CB97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996350"/>
            <a:ext cx="360000" cy="360000"/>
          </a:xfrm>
          <a:prstGeom prst="rect">
            <a:avLst/>
          </a:prstGeom>
        </p:spPr>
      </p:pic>
      <p:pic>
        <p:nvPicPr>
          <p:cNvPr id="8" name="glalt">
            <a:hlinkClick r:id="" action="ppaction://media"/>
            <a:extLst>
              <a:ext uri="{FF2B5EF4-FFF2-40B4-BE49-F238E27FC236}">
                <a16:creationId xmlns:a16="http://schemas.microsoft.com/office/drawing/2014/main" id="{0712BCB7-6989-42D0-9082-2BF8A9E5A0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2405033"/>
            <a:ext cx="360000" cy="360000"/>
          </a:xfrm>
          <a:prstGeom prst="rect">
            <a:avLst/>
          </a:prstGeom>
        </p:spPr>
      </p:pic>
      <p:pic>
        <p:nvPicPr>
          <p:cNvPr id="9" name="inlli">
            <a:hlinkClick r:id="" action="ppaction://media"/>
            <a:extLst>
              <a:ext uri="{FF2B5EF4-FFF2-40B4-BE49-F238E27FC236}">
                <a16:creationId xmlns:a16="http://schemas.microsoft.com/office/drawing/2014/main" id="{FD60ACA5-9B40-42EB-AA1F-A279A213F82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2949865"/>
            <a:ext cx="360000" cy="360000"/>
          </a:xfrm>
          <a:prstGeom prst="rect">
            <a:avLst/>
          </a:prstGeom>
        </p:spPr>
      </p:pic>
      <p:pic>
        <p:nvPicPr>
          <p:cNvPr id="10" name="pnip">
            <a:hlinkClick r:id="" action="ppaction://media"/>
            <a:extLst>
              <a:ext uri="{FF2B5EF4-FFF2-40B4-BE49-F238E27FC236}">
                <a16:creationId xmlns:a16="http://schemas.microsoft.com/office/drawing/2014/main" id="{5AA398EC-0080-4073-8E65-22254AD1DB5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3416354"/>
            <a:ext cx="360000" cy="360000"/>
          </a:xfrm>
          <a:prstGeom prst="rect">
            <a:avLst/>
          </a:prstGeom>
        </p:spPr>
      </p:pic>
      <p:pic>
        <p:nvPicPr>
          <p:cNvPr id="11" name="seesh">
            <a:hlinkClick r:id="" action="ppaction://media"/>
            <a:extLst>
              <a:ext uri="{FF2B5EF4-FFF2-40B4-BE49-F238E27FC236}">
                <a16:creationId xmlns:a16="http://schemas.microsoft.com/office/drawing/2014/main" id="{7D578FAC-1678-42D4-B9B3-B6B65FB9699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3948958"/>
            <a:ext cx="360000" cy="360000"/>
          </a:xfrm>
          <a:prstGeom prst="rect">
            <a:avLst/>
          </a:prstGeom>
        </p:spPr>
      </p:pic>
      <p:pic>
        <p:nvPicPr>
          <p:cNvPr id="12" name="sklinth">
            <a:hlinkClick r:id="" action="ppaction://media"/>
            <a:extLst>
              <a:ext uri="{FF2B5EF4-FFF2-40B4-BE49-F238E27FC236}">
                <a16:creationId xmlns:a16="http://schemas.microsoft.com/office/drawing/2014/main" id="{284D330E-4853-493C-BE33-EBA7D60E6A0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4460426"/>
            <a:ext cx="360000" cy="360000"/>
          </a:xfrm>
          <a:prstGeom prst="rect">
            <a:avLst/>
          </a:prstGeom>
        </p:spPr>
      </p:pic>
      <p:pic>
        <p:nvPicPr>
          <p:cNvPr id="13" name="scrong">
            <a:hlinkClick r:id="" action="ppaction://media"/>
            <a:extLst>
              <a:ext uri="{FF2B5EF4-FFF2-40B4-BE49-F238E27FC236}">
                <a16:creationId xmlns:a16="http://schemas.microsoft.com/office/drawing/2014/main" id="{8A2A4074-C851-4E1B-99CE-0470AADA5B2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030445"/>
            <a:ext cx="360000" cy="360000"/>
          </a:xfrm>
          <a:prstGeom prst="rect">
            <a:avLst/>
          </a:prstGeom>
        </p:spPr>
      </p:pic>
      <p:pic>
        <p:nvPicPr>
          <p:cNvPr id="14" name="trah">
            <a:hlinkClick r:id="" action="ppaction://media"/>
            <a:extLst>
              <a:ext uri="{FF2B5EF4-FFF2-40B4-BE49-F238E27FC236}">
                <a16:creationId xmlns:a16="http://schemas.microsoft.com/office/drawing/2014/main" id="{1E6D1A30-988A-44E7-9F7B-A04FDAB1B2DF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474305"/>
            <a:ext cx="360000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1F024C-DCB5-B687-2C2E-3C8710AE48D7}"/>
              </a:ext>
            </a:extLst>
          </p:cNvPr>
          <p:cNvSpPr/>
          <p:nvPr/>
        </p:nvSpPr>
        <p:spPr>
          <a:xfrm>
            <a:off x="3941050" y="1978627"/>
            <a:ext cx="7367415" cy="78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21AD88-BD19-A9BF-49E9-40468F8FE433}"/>
              </a:ext>
            </a:extLst>
          </p:cNvPr>
          <p:cNvSpPr/>
          <p:nvPr/>
        </p:nvSpPr>
        <p:spPr>
          <a:xfrm>
            <a:off x="3942979" y="2842302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C85DA-48F0-E7EC-D81A-E05D40EC1151}"/>
              </a:ext>
            </a:extLst>
          </p:cNvPr>
          <p:cNvSpPr/>
          <p:nvPr/>
        </p:nvSpPr>
        <p:spPr>
          <a:xfrm>
            <a:off x="3877389" y="3336724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573CD-0EA1-2939-FCFB-BE435EA31286}"/>
              </a:ext>
            </a:extLst>
          </p:cNvPr>
          <p:cNvSpPr/>
          <p:nvPr/>
        </p:nvSpPr>
        <p:spPr>
          <a:xfrm>
            <a:off x="3904283" y="3874606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64E77-4532-D660-E658-16425E0B820D}"/>
              </a:ext>
            </a:extLst>
          </p:cNvPr>
          <p:cNvSpPr/>
          <p:nvPr/>
        </p:nvSpPr>
        <p:spPr>
          <a:xfrm>
            <a:off x="3886354" y="4367664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99CB1E-D6DF-D7E0-0437-199D02977416}"/>
              </a:ext>
            </a:extLst>
          </p:cNvPr>
          <p:cNvSpPr/>
          <p:nvPr/>
        </p:nvSpPr>
        <p:spPr>
          <a:xfrm>
            <a:off x="3886354" y="4860724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3B02C8-FA17-0F93-F18F-FFBE780D3197}"/>
              </a:ext>
            </a:extLst>
          </p:cNvPr>
          <p:cNvSpPr/>
          <p:nvPr/>
        </p:nvSpPr>
        <p:spPr>
          <a:xfrm>
            <a:off x="3886354" y="5389642"/>
            <a:ext cx="7296039" cy="45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004D2-A4E5-D1B4-51D6-869F429EC9CB}"/>
              </a:ext>
            </a:extLst>
          </p:cNvPr>
          <p:cNvSpPr/>
          <p:nvPr/>
        </p:nvSpPr>
        <p:spPr>
          <a:xfrm>
            <a:off x="3922213" y="5916706"/>
            <a:ext cx="7803622" cy="38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9791DFE-E253-7727-91B4-688D65D65908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6" name="Picture 15">
            <a:hlinkClick r:id="rId20"/>
            <a:extLst>
              <a:ext uri="{FF2B5EF4-FFF2-40B4-BE49-F238E27FC236}">
                <a16:creationId xmlns:a16="http://schemas.microsoft.com/office/drawing/2014/main" id="{47BFA258-7D70-0528-0013-21BA9E2E19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836944" y="136855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 Well-formedness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53" y="735482"/>
            <a:ext cx="11032324" cy="6916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E" sz="2000" dirty="0"/>
              <a:t>Some of the following one-syllable words are valid in English and others are not.</a:t>
            </a:r>
          </a:p>
          <a:p>
            <a:pPr>
              <a:spcBef>
                <a:spcPts val="0"/>
              </a:spcBef>
            </a:pPr>
            <a:r>
              <a:rPr lang="en-IE" sz="2000" dirty="0"/>
              <a:t>Decide which ones are not valid. Explain why.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67423-C28B-4564-974F-6F3FBC60BDEF}"/>
              </a:ext>
            </a:extLst>
          </p:cNvPr>
          <p:cNvGraphicFramePr>
            <a:graphicFrameLocks noGrp="1"/>
          </p:cNvGraphicFramePr>
          <p:nvPr/>
        </p:nvGraphicFramePr>
        <p:xfrm>
          <a:off x="820153" y="1416440"/>
          <a:ext cx="11055470" cy="4953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5347">
                  <a:extLst>
                    <a:ext uri="{9D8B030D-6E8A-4147-A177-3AD203B41FA5}">
                      <a16:colId xmlns:a16="http://schemas.microsoft.com/office/drawing/2014/main" val="1003983721"/>
                    </a:ext>
                  </a:extLst>
                </a:gridCol>
                <a:gridCol w="1085150">
                  <a:extLst>
                    <a:ext uri="{9D8B030D-6E8A-4147-A177-3AD203B41FA5}">
                      <a16:colId xmlns:a16="http://schemas.microsoft.com/office/drawing/2014/main" val="2684120500"/>
                    </a:ext>
                  </a:extLst>
                </a:gridCol>
                <a:gridCol w="1252285">
                  <a:extLst>
                    <a:ext uri="{9D8B030D-6E8A-4147-A177-3AD203B41FA5}">
                      <a16:colId xmlns:a16="http://schemas.microsoft.com/office/drawing/2014/main" val="1437928658"/>
                    </a:ext>
                  </a:extLst>
                </a:gridCol>
                <a:gridCol w="8022688">
                  <a:extLst>
                    <a:ext uri="{9D8B030D-6E8A-4147-A177-3AD203B41FA5}">
                      <a16:colId xmlns:a16="http://schemas.microsoft.com/office/drawing/2014/main" val="3786202566"/>
                    </a:ext>
                  </a:extLst>
                </a:gridCol>
              </a:tblGrid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No.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word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u="none" strike="noStrike" dirty="0" err="1">
                          <a:effectLst/>
                        </a:rPr>
                        <a:t>transcr</a:t>
                      </a:r>
                      <a:r>
                        <a:rPr lang="en-IE" sz="2400" b="1" u="none" strike="noStrike" dirty="0">
                          <a:effectLst/>
                        </a:rPr>
                        <a:t>.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440424265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1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glalt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glalt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IE" sz="2400" dirty="0"/>
                        <a:t>though must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/a/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/ɑ/ or /ɔ/ before /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in non-loan words?)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572418981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2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inlli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ɪnɬi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/ɬ/ not a phoneme in English</a:t>
                      </a:r>
                      <a:endParaRPr lang="en-IE" sz="2400" dirty="0"/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935207367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3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pnip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pnɪp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 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not a valid onset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174934463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4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seesh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siʃ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see&gt; and &lt;</a:t>
                      </a:r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leesh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313855840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5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sclinth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sklɪn</a:t>
                      </a:r>
                      <a:r>
                        <a:rPr lang="el-GR" sz="2400" u="none" strike="noStrike" dirty="0">
                          <a:effectLst/>
                        </a:rPr>
                        <a:t>θ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&lt;sclerosis&gt; and &lt; plinth&gt;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242802754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6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scrong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skɹɒŋ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216A45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&lt;screen&gt; and &lt;long&gt;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181329185"/>
                  </a:ext>
                </a:extLst>
              </a:tr>
              <a:tr h="476896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7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trah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tɹɑh</a:t>
                      </a: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/h/ can’t occur in coda position!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733363007"/>
                  </a:ext>
                </a:extLst>
              </a:tr>
              <a:tr h="280544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8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betr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/</a:t>
                      </a:r>
                      <a:r>
                        <a:rPr lang="en-IE" sz="2400" u="none" strike="noStrike" dirty="0" err="1">
                          <a:effectLst/>
                        </a:rPr>
                        <a:t>bɛtr</a:t>
                      </a:r>
                      <a:r>
                        <a:rPr lang="en-IE" sz="2400" u="none" strike="noStrike" dirty="0">
                          <a:effectLst/>
                        </a:rPr>
                        <a:t>̥/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355600" indent="-35560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23900" algn="l"/>
                        </a:tabLst>
                      </a:pPr>
                      <a:r>
                        <a:rPr lang="en-IE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IE" sz="2400" dirty="0"/>
                        <a:t>	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/r̥/ not a phoneme in English!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 codas only permitted if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ts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/, e.g., &lt;acts&gt; /</a:t>
                      </a:r>
                      <a:r>
                        <a:rPr lang="en-GB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akts</a:t>
                      </a: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/</a:t>
                      </a:r>
                      <a:endParaRPr lang="en-I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682387122"/>
                  </a:ext>
                </a:extLst>
              </a:tr>
            </a:tbl>
          </a:graphicData>
        </a:graphic>
      </p:graphicFrame>
      <p:pic>
        <p:nvPicPr>
          <p:cNvPr id="6" name="betr">
            <a:hlinkClick r:id="" action="ppaction://media"/>
            <a:extLst>
              <a:ext uri="{FF2B5EF4-FFF2-40B4-BE49-F238E27FC236}">
                <a16:creationId xmlns:a16="http://schemas.microsoft.com/office/drawing/2014/main" id="{344EE8E3-22FF-47A0-87DB-A80A19CB97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996350"/>
            <a:ext cx="360000" cy="360000"/>
          </a:xfrm>
          <a:prstGeom prst="rect">
            <a:avLst/>
          </a:prstGeom>
        </p:spPr>
      </p:pic>
      <p:pic>
        <p:nvPicPr>
          <p:cNvPr id="8" name="glalt">
            <a:hlinkClick r:id="" action="ppaction://media"/>
            <a:extLst>
              <a:ext uri="{FF2B5EF4-FFF2-40B4-BE49-F238E27FC236}">
                <a16:creationId xmlns:a16="http://schemas.microsoft.com/office/drawing/2014/main" id="{0712BCB7-6989-42D0-9082-2BF8A9E5A0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2405033"/>
            <a:ext cx="360000" cy="360000"/>
          </a:xfrm>
          <a:prstGeom prst="rect">
            <a:avLst/>
          </a:prstGeom>
        </p:spPr>
      </p:pic>
      <p:pic>
        <p:nvPicPr>
          <p:cNvPr id="9" name="inlli">
            <a:hlinkClick r:id="" action="ppaction://media"/>
            <a:extLst>
              <a:ext uri="{FF2B5EF4-FFF2-40B4-BE49-F238E27FC236}">
                <a16:creationId xmlns:a16="http://schemas.microsoft.com/office/drawing/2014/main" id="{FD60ACA5-9B40-42EB-AA1F-A279A213F82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2949865"/>
            <a:ext cx="360000" cy="360000"/>
          </a:xfrm>
          <a:prstGeom prst="rect">
            <a:avLst/>
          </a:prstGeom>
        </p:spPr>
      </p:pic>
      <p:pic>
        <p:nvPicPr>
          <p:cNvPr id="10" name="pnip">
            <a:hlinkClick r:id="" action="ppaction://media"/>
            <a:extLst>
              <a:ext uri="{FF2B5EF4-FFF2-40B4-BE49-F238E27FC236}">
                <a16:creationId xmlns:a16="http://schemas.microsoft.com/office/drawing/2014/main" id="{5AA398EC-0080-4073-8E65-22254AD1DB5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3416354"/>
            <a:ext cx="360000" cy="360000"/>
          </a:xfrm>
          <a:prstGeom prst="rect">
            <a:avLst/>
          </a:prstGeom>
        </p:spPr>
      </p:pic>
      <p:pic>
        <p:nvPicPr>
          <p:cNvPr id="11" name="seesh">
            <a:hlinkClick r:id="" action="ppaction://media"/>
            <a:extLst>
              <a:ext uri="{FF2B5EF4-FFF2-40B4-BE49-F238E27FC236}">
                <a16:creationId xmlns:a16="http://schemas.microsoft.com/office/drawing/2014/main" id="{7D578FAC-1678-42D4-B9B3-B6B65FB9699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3948958"/>
            <a:ext cx="360000" cy="360000"/>
          </a:xfrm>
          <a:prstGeom prst="rect">
            <a:avLst/>
          </a:prstGeom>
        </p:spPr>
      </p:pic>
      <p:pic>
        <p:nvPicPr>
          <p:cNvPr id="12" name="sklinth">
            <a:hlinkClick r:id="" action="ppaction://media"/>
            <a:extLst>
              <a:ext uri="{FF2B5EF4-FFF2-40B4-BE49-F238E27FC236}">
                <a16:creationId xmlns:a16="http://schemas.microsoft.com/office/drawing/2014/main" id="{284D330E-4853-493C-BE33-EBA7D60E6A0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4460426"/>
            <a:ext cx="360000" cy="360000"/>
          </a:xfrm>
          <a:prstGeom prst="rect">
            <a:avLst/>
          </a:prstGeom>
        </p:spPr>
      </p:pic>
      <p:pic>
        <p:nvPicPr>
          <p:cNvPr id="13" name="scrong">
            <a:hlinkClick r:id="" action="ppaction://media"/>
            <a:extLst>
              <a:ext uri="{FF2B5EF4-FFF2-40B4-BE49-F238E27FC236}">
                <a16:creationId xmlns:a16="http://schemas.microsoft.com/office/drawing/2014/main" id="{8A2A4074-C851-4E1B-99CE-0470AADA5B2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030445"/>
            <a:ext cx="360000" cy="360000"/>
          </a:xfrm>
          <a:prstGeom prst="rect">
            <a:avLst/>
          </a:prstGeom>
        </p:spPr>
      </p:pic>
      <p:pic>
        <p:nvPicPr>
          <p:cNvPr id="14" name="trah">
            <a:hlinkClick r:id="" action="ppaction://media"/>
            <a:extLst>
              <a:ext uri="{FF2B5EF4-FFF2-40B4-BE49-F238E27FC236}">
                <a16:creationId xmlns:a16="http://schemas.microsoft.com/office/drawing/2014/main" id="{1E6D1A30-988A-44E7-9F7B-A04FDAB1B2DF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38207" y="5474305"/>
            <a:ext cx="360000" cy="360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9791DFE-E253-7727-91B4-688D65D65908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6" name="Picture 15">
            <a:hlinkClick r:id="rId20"/>
            <a:extLst>
              <a:ext uri="{FF2B5EF4-FFF2-40B4-BE49-F238E27FC236}">
                <a16:creationId xmlns:a16="http://schemas.microsoft.com/office/drawing/2014/main" id="{47BFA258-7D70-0528-0013-21BA9E2E19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404-57BF-4039-9C98-738A6F23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31830" cy="2852737"/>
          </a:xfrm>
        </p:spPr>
        <p:txBody>
          <a:bodyPr/>
          <a:lstStyle/>
          <a:p>
            <a:r>
              <a:rPr lang="en-IE" b="1" dirty="0">
                <a:solidFill>
                  <a:srgbClr val="004925"/>
                </a:solidFill>
              </a:rPr>
              <a:t>Syllable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5F74-58F2-4DDE-B6F3-FD777A7F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AA4C"/>
                </a:solidFill>
              </a:rPr>
              <a:t>Practice / Reflection activities</a:t>
            </a:r>
            <a:endParaRPr lang="en-I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865626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800" b="1" dirty="0"/>
          </a:p>
        </p:txBody>
      </p:sp>
    </p:spTree>
    <p:extLst>
      <p:ext uri="{BB962C8B-B14F-4D97-AF65-F5344CB8AC3E}">
        <p14:creationId xmlns:p14="http://schemas.microsoft.com/office/powerpoint/2010/main" val="24814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ontent Placeholder 2">
            <a:extLst>
              <a:ext uri="{FF2B5EF4-FFF2-40B4-BE49-F238E27FC236}">
                <a16:creationId xmlns:a16="http://schemas.microsoft.com/office/drawing/2014/main" id="{5F7CD081-3511-486A-AF68-12027ACCF08B}"/>
              </a:ext>
            </a:extLst>
          </p:cNvPr>
          <p:cNvSpPr txBox="1">
            <a:spLocks/>
          </p:cNvSpPr>
          <p:nvPr/>
        </p:nvSpPr>
        <p:spPr>
          <a:xfrm>
            <a:off x="729025" y="1070076"/>
            <a:ext cx="11121230" cy="55100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5000"/>
              </a:lnSpc>
              <a:buNone/>
            </a:pPr>
            <a:r>
              <a:rPr lang="en-IE" b="1" dirty="0"/>
              <a:t>Draw syllable trees for the following words</a:t>
            </a:r>
            <a:r>
              <a:rPr lang="en-IE" dirty="0"/>
              <a:t>:</a:t>
            </a:r>
          </a:p>
          <a:p>
            <a:pPr marL="457200" indent="-457200">
              <a:lnSpc>
                <a:spcPct val="145000"/>
              </a:lnSpc>
              <a:buFont typeface="+mj-lt"/>
              <a:buAutoNum type="arabicPeriod"/>
              <a:tabLst>
                <a:tab pos="1347788" algn="l"/>
              </a:tabLst>
            </a:pPr>
            <a:r>
              <a:rPr lang="en-IE" dirty="0"/>
              <a:t>&lt;sprite&gt;	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r>
              <a:rPr lang="en-IE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spɹaɪt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</a:p>
          <a:p>
            <a:pPr marL="457200" indent="-457200">
              <a:lnSpc>
                <a:spcPct val="145000"/>
              </a:lnSpc>
              <a:buFont typeface="+mj-lt"/>
              <a:buAutoNum type="arabicPeriod"/>
              <a:tabLst>
                <a:tab pos="1347788" algn="l"/>
              </a:tabLst>
            </a:pPr>
            <a:r>
              <a:rPr lang="en-IE" dirty="0"/>
              <a:t>&lt;acting&gt;	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aktɪŋ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</a:p>
          <a:p>
            <a:pPr marL="457200" indent="-457200">
              <a:lnSpc>
                <a:spcPct val="145000"/>
              </a:lnSpc>
              <a:buFont typeface="+mj-lt"/>
              <a:buAutoNum type="arabicPeriod" startAt="3"/>
              <a:tabLst>
                <a:tab pos="985838" algn="l"/>
                <a:tab pos="1347788" algn="l"/>
              </a:tabLst>
            </a:pPr>
            <a:r>
              <a:rPr lang="en-IE" dirty="0"/>
              <a:t>&lt;petty&gt; 	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pɛti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r>
              <a:rPr lang="en-IE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IE" dirty="0"/>
              <a:t>(or 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pɛɾi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r>
              <a:rPr lang="en-IE" b="1" baseline="30000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*</a:t>
            </a:r>
            <a:r>
              <a:rPr lang="en-IE" dirty="0"/>
              <a:t>)</a:t>
            </a:r>
          </a:p>
          <a:p>
            <a:pPr marL="0" indent="0">
              <a:lnSpc>
                <a:spcPct val="145000"/>
              </a:lnSpc>
              <a:buNone/>
              <a:tabLst>
                <a:tab pos="985838" algn="l"/>
                <a:tab pos="1347788" algn="l"/>
              </a:tabLst>
            </a:pPr>
            <a:endParaRPr lang="en-IE" dirty="0"/>
          </a:p>
          <a:p>
            <a:pPr marL="0" indent="0">
              <a:lnSpc>
                <a:spcPct val="145000"/>
              </a:lnSpc>
              <a:buNone/>
              <a:tabLst>
                <a:tab pos="985838" algn="l"/>
                <a:tab pos="1347788" algn="l"/>
              </a:tabLst>
            </a:pPr>
            <a:endParaRPr lang="en-IE" dirty="0"/>
          </a:p>
          <a:p>
            <a:pPr marL="0" indent="0">
              <a:lnSpc>
                <a:spcPct val="145000"/>
              </a:lnSpc>
              <a:buNone/>
              <a:tabLst>
                <a:tab pos="985838" algn="l"/>
                <a:tab pos="1347788" algn="l"/>
              </a:tabLst>
            </a:pPr>
            <a:r>
              <a:rPr lang="en-IE" b="1" baseline="30000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* 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[ɾ] </a:t>
            </a:r>
            <a:r>
              <a:rPr lang="en-IE" dirty="0">
                <a:solidFill>
                  <a:srgbClr val="216A45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is actually an allophone of </a:t>
            </a:r>
            <a:r>
              <a:rPr lang="en-IE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/t/.</a:t>
            </a:r>
            <a:r>
              <a:rPr lang="en-IE" dirty="0">
                <a:solidFill>
                  <a:srgbClr val="216A45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It occurs intervocalically after a stressed syllable in some varieties of English, notably in General American English. However, it is not uncommon to see it treated as a phoneme in dictionary form citations.</a:t>
            </a:r>
            <a:endParaRPr lang="en-IE" dirty="0"/>
          </a:p>
          <a:p>
            <a:pPr marL="457200" indent="-457200">
              <a:lnSpc>
                <a:spcPct val="145000"/>
              </a:lnSpc>
              <a:buFont typeface="+mj-lt"/>
              <a:buAutoNum type="arabicPeriod" startAt="3"/>
              <a:tabLst>
                <a:tab pos="985838" algn="l"/>
                <a:tab pos="1347788" algn="l"/>
              </a:tabLst>
            </a:pPr>
            <a:endParaRPr lang="en-IE" dirty="0"/>
          </a:p>
          <a:p>
            <a:pPr marL="457200" indent="-457200">
              <a:lnSpc>
                <a:spcPct val="145000"/>
              </a:lnSpc>
              <a:buFont typeface="+mj-lt"/>
              <a:buAutoNum type="arabicPeriod" startAt="3"/>
              <a:tabLst>
                <a:tab pos="985838" algn="l"/>
                <a:tab pos="1347788" algn="l"/>
              </a:tabLst>
            </a:pPr>
            <a:endParaRPr lang="en-IE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 Trees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09FA8C1-6373-9A1D-FC5A-DFCBA613E95C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BCF2273-EB7C-6181-ADAD-FCBCC2E37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ontent Placeholder 2">
            <a:extLst>
              <a:ext uri="{FF2B5EF4-FFF2-40B4-BE49-F238E27FC236}">
                <a16:creationId xmlns:a16="http://schemas.microsoft.com/office/drawing/2014/main" id="{5F7CD081-3511-486A-AF68-12027ACCF08B}"/>
              </a:ext>
            </a:extLst>
          </p:cNvPr>
          <p:cNvSpPr txBox="1">
            <a:spLocks/>
          </p:cNvSpPr>
          <p:nvPr/>
        </p:nvSpPr>
        <p:spPr>
          <a:xfrm>
            <a:off x="597575" y="919133"/>
            <a:ext cx="8731152" cy="58084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b="1" dirty="0"/>
              <a:t>Draw syllable trees for the following words</a:t>
            </a:r>
            <a:r>
              <a:rPr lang="en-IE" sz="2400" dirty="0"/>
              <a:t>:</a:t>
            </a:r>
          </a:p>
          <a:p>
            <a:pPr marL="457200" indent="-457200">
              <a:buFont typeface="+mj-lt"/>
              <a:buAutoNum type="arabicPeriod"/>
              <a:tabLst>
                <a:tab pos="1347788" algn="l"/>
              </a:tabLst>
            </a:pPr>
            <a:r>
              <a:rPr lang="en-IE" sz="2400" dirty="0"/>
              <a:t>&lt;sprite&gt;	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r>
              <a:rPr lang="en-IE" sz="2400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spɹaɪt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endParaRPr lang="en-IE" sz="180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Syllables trees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80E56D-AD11-4AF9-AF0D-00297857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32" y="2461070"/>
            <a:ext cx="4114988" cy="3665818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9D4D0892-60B2-3257-FE40-03D85708FBF0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B4AFF862-2CBE-BC89-7CA9-07255D3FE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ontent Placeholder 2">
            <a:extLst>
              <a:ext uri="{FF2B5EF4-FFF2-40B4-BE49-F238E27FC236}">
                <a16:creationId xmlns:a16="http://schemas.microsoft.com/office/drawing/2014/main" id="{5F7CD081-3511-486A-AF68-12027ACCF08B}"/>
              </a:ext>
            </a:extLst>
          </p:cNvPr>
          <p:cNvSpPr txBox="1">
            <a:spLocks/>
          </p:cNvSpPr>
          <p:nvPr/>
        </p:nvSpPr>
        <p:spPr>
          <a:xfrm>
            <a:off x="626255" y="882281"/>
            <a:ext cx="8757889" cy="55108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b="1" dirty="0"/>
              <a:t>Draw syllable trees for the following words</a:t>
            </a:r>
            <a:r>
              <a:rPr lang="en-IE" sz="2400" dirty="0"/>
              <a:t>:</a:t>
            </a:r>
          </a:p>
          <a:p>
            <a:pPr marL="0" indent="0">
              <a:buNone/>
              <a:tabLst>
                <a:tab pos="355600" algn="l"/>
                <a:tab pos="1347788" algn="l"/>
              </a:tabLst>
            </a:pPr>
            <a:r>
              <a:rPr lang="en-IE" sz="2400" dirty="0"/>
              <a:t>2.	&lt;acting&gt;	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sz="2400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aktɪŋ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</a:p>
          <a:p>
            <a:pPr marL="0" indent="0">
              <a:buNone/>
              <a:tabLst>
                <a:tab pos="1347788" algn="l"/>
              </a:tabLst>
            </a:pPr>
            <a:endParaRPr lang="en-IE" sz="240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Syllables trees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0E31C-B77A-448E-8AAE-3A255C0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96" y="2322644"/>
            <a:ext cx="3818204" cy="332424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0829D4D-F51D-EEA2-1DA7-B87DD2FB2282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A8B5A651-5F4D-F5CE-BBF4-459CF2E72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Syllable trees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7D8BA-00E3-45D4-9CC6-8FE016B4483B}"/>
              </a:ext>
            </a:extLst>
          </p:cNvPr>
          <p:cNvSpPr txBox="1">
            <a:spLocks/>
          </p:cNvSpPr>
          <p:nvPr/>
        </p:nvSpPr>
        <p:spPr>
          <a:xfrm>
            <a:off x="626256" y="882281"/>
            <a:ext cx="7390908" cy="55108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b="1" dirty="0"/>
              <a:t>Draw syllable trees for the following words</a:t>
            </a:r>
            <a:r>
              <a:rPr lang="en-IE" sz="2400" dirty="0"/>
              <a:t>:</a:t>
            </a:r>
          </a:p>
          <a:p>
            <a:pPr marL="457200" indent="-457200">
              <a:buFont typeface="+mj-lt"/>
              <a:buAutoNum type="arabicPeriod" startAt="3"/>
              <a:tabLst>
                <a:tab pos="985838" algn="l"/>
                <a:tab pos="1347788" algn="l"/>
              </a:tabLst>
            </a:pPr>
            <a:r>
              <a:rPr lang="en-IE" sz="2400" dirty="0"/>
              <a:t>&lt;petty&gt; 	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sz="2400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pɛti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 </a:t>
            </a:r>
            <a:r>
              <a:rPr lang="en-IE" sz="2400" dirty="0"/>
              <a:t>(or 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/ˈ</a:t>
            </a:r>
            <a:r>
              <a:rPr lang="en-IE" sz="2400" b="1" dirty="0" err="1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pɛɾi</a:t>
            </a:r>
            <a:r>
              <a:rPr lang="en-IE" sz="2400" b="1" dirty="0">
                <a:solidFill>
                  <a:srgbClr val="216A45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/</a:t>
            </a:r>
            <a:r>
              <a:rPr lang="en-IE" sz="2400" dirty="0"/>
              <a:t>)</a:t>
            </a:r>
          </a:p>
          <a:p>
            <a:pPr marL="0" indent="0">
              <a:buNone/>
              <a:tabLst>
                <a:tab pos="1347788" algn="l"/>
              </a:tabLst>
            </a:pPr>
            <a:endParaRPr lang="en-I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5CCF2-C32F-4085-A231-37B4B48B0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66" y="3032658"/>
            <a:ext cx="3070894" cy="3651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F2CE1-45EA-44F1-9F96-327B74539EC6}"/>
              </a:ext>
            </a:extLst>
          </p:cNvPr>
          <p:cNvSpPr txBox="1"/>
          <p:nvPr/>
        </p:nvSpPr>
        <p:spPr>
          <a:xfrm>
            <a:off x="626256" y="2101964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Ambisyllabic Approach</a:t>
            </a:r>
          </a:p>
          <a:p>
            <a:r>
              <a:rPr lang="en-GB" sz="2200" b="1" u="sng" dirty="0"/>
              <a:t>(syllables “share” coda and onset)</a:t>
            </a:r>
            <a:endParaRPr lang="en-IE" sz="2200" b="1" u="sn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1E271B-064C-4684-8FA8-F339B816BBA8}"/>
              </a:ext>
            </a:extLst>
          </p:cNvPr>
          <p:cNvSpPr txBox="1"/>
          <p:nvPr/>
        </p:nvSpPr>
        <p:spPr>
          <a:xfrm>
            <a:off x="5095260" y="2101964"/>
            <a:ext cx="2891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Prioritize Maximal Onset Principle</a:t>
            </a:r>
            <a:endParaRPr lang="en-IE" sz="2200" b="1" u="sng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15958A9-578E-44BD-B442-1E16B726E59D}"/>
              </a:ext>
            </a:extLst>
          </p:cNvPr>
          <p:cNvSpPr txBox="1"/>
          <p:nvPr/>
        </p:nvSpPr>
        <p:spPr>
          <a:xfrm>
            <a:off x="8861146" y="2101965"/>
            <a:ext cx="2891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Prioritize Rhyme well-formedness rules</a:t>
            </a:r>
            <a:endParaRPr lang="en-IE" sz="2200" b="1" u="sng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6B377CC-7B58-4E96-840D-4064C63676A2}"/>
              </a:ext>
            </a:extLst>
          </p:cNvPr>
          <p:cNvCxnSpPr/>
          <p:nvPr/>
        </p:nvCxnSpPr>
        <p:spPr>
          <a:xfrm>
            <a:off x="4876800" y="2101964"/>
            <a:ext cx="0" cy="42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627EA9-C7A6-4517-8A28-65C328D08DB4}"/>
              </a:ext>
            </a:extLst>
          </p:cNvPr>
          <p:cNvCxnSpPr/>
          <p:nvPr/>
        </p:nvCxnSpPr>
        <p:spPr>
          <a:xfrm>
            <a:off x="8509000" y="2081941"/>
            <a:ext cx="0" cy="42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86BAD-C25D-A39B-F2A7-7EE4A8D9611D}"/>
              </a:ext>
            </a:extLst>
          </p:cNvPr>
          <p:cNvGrpSpPr/>
          <p:nvPr/>
        </p:nvGrpSpPr>
        <p:grpSpPr>
          <a:xfrm>
            <a:off x="5175647" y="2877891"/>
            <a:ext cx="3070893" cy="3495235"/>
            <a:chOff x="5175647" y="2877891"/>
            <a:chExt cx="3070893" cy="34952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87DC94-157C-66A5-6903-237DA07AEA83}"/>
                </a:ext>
              </a:extLst>
            </p:cNvPr>
            <p:cNvGrpSpPr/>
            <p:nvPr/>
          </p:nvGrpSpPr>
          <p:grpSpPr>
            <a:xfrm>
              <a:off x="5175647" y="2877891"/>
              <a:ext cx="3070893" cy="3495235"/>
              <a:chOff x="5175647" y="2877891"/>
              <a:chExt cx="3070893" cy="34952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A9E0FC-F0C1-4CCC-B2C9-2F410663A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5647" y="2877891"/>
                <a:ext cx="3070893" cy="3495235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70DFEDA-8170-1C47-5676-93925402AA53}"/>
                  </a:ext>
                </a:extLst>
              </p:cNvPr>
              <p:cNvGrpSpPr/>
              <p:nvPr/>
            </p:nvGrpSpPr>
            <p:grpSpPr>
              <a:xfrm>
                <a:off x="5960049" y="3964308"/>
                <a:ext cx="457920" cy="626400"/>
                <a:chOff x="5960049" y="3964308"/>
                <a:chExt cx="457920" cy="626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F10199A2-F45E-6706-076B-DE1E55EA5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82449" y="3964308"/>
                    <a:ext cx="134640" cy="26676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F10199A2-F45E-6706-076B-DE1E55EA59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064809" y="3946668"/>
                      <a:ext cx="170280" cy="30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3D413025-196A-F975-1125-DA692967FE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0049" y="4363908"/>
                    <a:ext cx="129600" cy="22680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3D413025-196A-F975-1125-DA692967FEF9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942409" y="4345908"/>
                      <a:ext cx="165240" cy="26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671EC777-0D89-5928-690E-A99B86C0CB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55249" y="4305948"/>
                    <a:ext cx="162720" cy="10980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671EC777-0D89-5928-690E-A99B86C0CB9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237609" y="4288308"/>
                      <a:ext cx="198360" cy="145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CBA32A-C26E-4D64-2F72-6F5185A4817A}"/>
                    </a:ext>
                  </a:extLst>
                </p14:cNvPr>
                <p14:cNvContentPartPr/>
                <p14:nvPr/>
              </p14:nvContentPartPr>
              <p14:xfrm>
                <a:off x="5782929" y="3900948"/>
                <a:ext cx="201240" cy="72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CBA32A-C26E-4D64-2F72-6F5185A481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5289" y="3882948"/>
                  <a:ext cx="2368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EFBA3A-06C4-63E7-8BFF-235655ADCC73}"/>
              </a:ext>
            </a:extLst>
          </p:cNvPr>
          <p:cNvGrpSpPr/>
          <p:nvPr/>
        </p:nvGrpSpPr>
        <p:grpSpPr>
          <a:xfrm>
            <a:off x="508501" y="2912806"/>
            <a:ext cx="3708000" cy="3511449"/>
            <a:chOff x="508501" y="2912806"/>
            <a:chExt cx="3708000" cy="35114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F7816F1-C760-487C-9978-B952ED59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2822" y="2912806"/>
              <a:ext cx="3070893" cy="2903390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A7D4DF-293A-5849-7913-6CCBA1B80CED}"/>
                </a:ext>
              </a:extLst>
            </p:cNvPr>
            <p:cNvGrpSpPr/>
            <p:nvPr/>
          </p:nvGrpSpPr>
          <p:grpSpPr>
            <a:xfrm>
              <a:off x="508501" y="5984695"/>
              <a:ext cx="3708000" cy="439560"/>
              <a:chOff x="1182756" y="5984695"/>
              <a:chExt cx="3708000" cy="4395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6701D6-FE8D-128C-46F0-63768FA59570}"/>
                  </a:ext>
                </a:extLst>
              </p:cNvPr>
              <p:cNvGrpSpPr/>
              <p:nvPr/>
            </p:nvGrpSpPr>
            <p:grpSpPr>
              <a:xfrm>
                <a:off x="1182756" y="6012055"/>
                <a:ext cx="397080" cy="395280"/>
                <a:chOff x="1182756" y="6012055"/>
                <a:chExt cx="397080" cy="395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32485347-FB05-2856-B027-05E57B411F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2756" y="6012055"/>
                    <a:ext cx="207360" cy="39528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32485347-FB05-2856-B027-05E57B411F3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164756" y="5994415"/>
                      <a:ext cx="243000" cy="43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3D55B2F6-F99F-F10C-C410-0AB35DF55E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57156" y="6108175"/>
                    <a:ext cx="22680" cy="5868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3D55B2F6-F99F-F10C-C410-0AB35DF55EC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539156" y="6090175"/>
                      <a:ext cx="58320" cy="94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42F0803-A2EF-E13E-7AB0-5B89122B2894}"/>
                      </a:ext>
                    </a:extLst>
                  </p14:cNvPr>
                  <p14:cNvContentPartPr/>
                  <p14:nvPr/>
                </p14:nvContentPartPr>
                <p14:xfrm>
                  <a:off x="1698996" y="6144895"/>
                  <a:ext cx="178560" cy="26388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42F0803-A2EF-E13E-7AB0-5B89122B289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681356" y="6127255"/>
                    <a:ext cx="21420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D9A5AD2-6416-78D5-B634-4AB5DC64334F}"/>
                      </a:ext>
                    </a:extLst>
                  </p14:cNvPr>
                  <p14:cNvContentPartPr/>
                  <p14:nvPr/>
                </p14:nvContentPartPr>
                <p14:xfrm>
                  <a:off x="2009676" y="6139135"/>
                  <a:ext cx="176400" cy="1612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D9A5AD2-6416-78D5-B634-4AB5DC64334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92036" y="6121135"/>
                    <a:ext cx="2120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CF731A8-0AF6-6E65-E845-AAE6E34832E9}"/>
                      </a:ext>
                    </a:extLst>
                  </p14:cNvPr>
                  <p14:cNvContentPartPr/>
                  <p14:nvPr/>
                </p14:nvContentPartPr>
                <p14:xfrm>
                  <a:off x="2241876" y="6052015"/>
                  <a:ext cx="216360" cy="2664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2CF731A8-0AF6-6E65-E845-AAE6E34832E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223876" y="6034015"/>
                    <a:ext cx="252000" cy="30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B8523DD-DB13-8B2A-CD1F-C35517BE9291}"/>
                      </a:ext>
                    </a:extLst>
                  </p14:cNvPr>
                  <p14:cNvContentPartPr/>
                  <p14:nvPr/>
                </p14:nvContentPartPr>
                <p14:xfrm>
                  <a:off x="2300916" y="6162175"/>
                  <a:ext cx="166320" cy="24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B8523DD-DB13-8B2A-CD1F-C35517BE929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282916" y="6144175"/>
                    <a:ext cx="2019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DA0581A-12CE-C54A-A307-62E9FDC15813}"/>
                      </a:ext>
                    </a:extLst>
                  </p14:cNvPr>
                  <p14:cNvContentPartPr/>
                  <p14:nvPr/>
                </p14:nvContentPartPr>
                <p14:xfrm>
                  <a:off x="2599716" y="6165775"/>
                  <a:ext cx="79920" cy="108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DA0581A-12CE-C54A-A307-62E9FDC1581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582076" y="6147775"/>
                    <a:ext cx="11556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222F9AD-1D3A-5946-1073-32F44DBB5B04}"/>
                      </a:ext>
                    </a:extLst>
                  </p14:cNvPr>
                  <p14:cNvContentPartPr/>
                  <p14:nvPr/>
                </p14:nvContentPartPr>
                <p14:xfrm>
                  <a:off x="2603676" y="6097735"/>
                  <a:ext cx="36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222F9AD-1D3A-5946-1073-32F44DBB5B0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586036" y="608009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E14C4C9-9A49-3426-BFED-CB2FAE0646B3}"/>
                  </a:ext>
                </a:extLst>
              </p:cNvPr>
              <p:cNvGrpSpPr/>
              <p:nvPr/>
            </p:nvGrpSpPr>
            <p:grpSpPr>
              <a:xfrm>
                <a:off x="2846316" y="5984695"/>
                <a:ext cx="2044440" cy="439560"/>
                <a:chOff x="2846316" y="5984695"/>
                <a:chExt cx="2044440" cy="439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4F2152AA-6529-4FB7-978B-AAECF266C5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6316" y="5984695"/>
                    <a:ext cx="96120" cy="36432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4F2152AA-6529-4FB7-978B-AAECF266C586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2828676" y="5967055"/>
                      <a:ext cx="131760" cy="39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ADDEA419-126F-3FAA-1665-33FD4E7BF0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2476" y="6192415"/>
                    <a:ext cx="149040" cy="6552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ADDEA419-126F-3FAA-1665-33FD4E7BF079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3064476" y="6174415"/>
                      <a:ext cx="184680" cy="101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A0CE0B3B-F734-D6A7-018F-BF1D8B9BA4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5676" y="6026815"/>
                    <a:ext cx="145080" cy="39744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A0CE0B3B-F734-D6A7-018F-BF1D8B9BA4E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3287676" y="6009175"/>
                      <a:ext cx="180720" cy="43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14956486-831F-1807-6C85-423E804F41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92956" y="6083695"/>
                    <a:ext cx="44640" cy="1015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14956486-831F-1807-6C85-423E804F41F3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3575316" y="6066055"/>
                      <a:ext cx="80280" cy="13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40CDFEA9-CBF2-2164-8BAD-A25E7908D7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90236" y="6165415"/>
                    <a:ext cx="190080" cy="24804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40CDFEA9-CBF2-2164-8BAD-A25E7908D773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3772236" y="6147415"/>
                      <a:ext cx="225720" cy="28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C3664B07-7F5B-27A7-FAF9-0621B66B0B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00916" y="6174775"/>
                    <a:ext cx="203400" cy="15228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C3664B07-7F5B-27A7-FAF9-0621B66B0BB4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4083276" y="6156775"/>
                      <a:ext cx="239040" cy="18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701FEFCD-EEDE-6023-68BA-A7BA00414D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65516" y="6161095"/>
                    <a:ext cx="99000" cy="14364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701FEFCD-EEDE-6023-68BA-A7BA00414DEC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4347876" y="6143455"/>
                      <a:ext cx="134640" cy="179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01D6612E-130B-6F5D-7059-DC3B59FA5E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85316" y="6312655"/>
                    <a:ext cx="119520" cy="2016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01D6612E-130B-6F5D-7059-DC3B59FA5EE6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4367676" y="6295015"/>
                      <a:ext cx="15516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6D13C9C9-D7F1-203B-92D1-8AC4779A64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7996" y="6180535"/>
                    <a:ext cx="69480" cy="11988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6D13C9C9-D7F1-203B-92D1-8AC4779A64CD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4570356" y="6162535"/>
                      <a:ext cx="105120" cy="15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01ABA9FA-E28B-57E2-E120-CF9033785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69996" y="6102055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01ABA9FA-E28B-57E2-E120-CF90337858E0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552356" y="6084415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B8DADC2C-8134-08AC-3B26-53A6CB7104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76996" y="6046615"/>
                    <a:ext cx="113760" cy="33048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8DADC2C-8134-08AC-3B26-53A6CB71047E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4758996" y="6028975"/>
                      <a:ext cx="149400" cy="366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695E77E-07D6-49F6-C570-11CF26B7ED67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5" name="Picture 4">
            <a:hlinkClick r:id="rId51"/>
            <a:extLst>
              <a:ext uri="{FF2B5EF4-FFF2-40B4-BE49-F238E27FC236}">
                <a16:creationId xmlns:a16="http://schemas.microsoft.com/office/drawing/2014/main" id="{27A0B90C-EAAF-8EBB-4914-231CE9E4374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1437</Words>
  <Application>Microsoft Office PowerPoint</Application>
  <PresentationFormat>Widescreen</PresentationFormat>
  <Paragraphs>174</Paragraphs>
  <Slides>9</Slides>
  <Notes>9</Notes>
  <HiddenSlides>0</HiddenSlides>
  <MMClips>16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doulos SIL</vt:lpstr>
      <vt:lpstr>Office Theme</vt:lpstr>
      <vt:lpstr>Syllables in English</vt:lpstr>
      <vt:lpstr>Syllable well-formedness in English</vt:lpstr>
      <vt:lpstr>PowerPoint Presentation</vt:lpstr>
      <vt:lpstr>PowerPoint Presentation</vt:lpstr>
      <vt:lpstr>Syllable Trees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613</cp:revision>
  <dcterms:created xsi:type="dcterms:W3CDTF">2020-02-28T03:24:17Z</dcterms:created>
  <dcterms:modified xsi:type="dcterms:W3CDTF">2023-05-29T16:26:20Z</dcterms:modified>
</cp:coreProperties>
</file>