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5E4-89F1-D84D-895C-60868666BFB2}" type="datetimeFigureOut">
              <a:rPr lang="ru-RU" smtClean="0"/>
              <a:t>02.03.18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AE11-BC91-CA41-AD4B-6D8639317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47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5E4-89F1-D84D-895C-60868666BFB2}" type="datetimeFigureOut">
              <a:rPr lang="ru-RU" smtClean="0"/>
              <a:t>02.03.18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AE11-BC91-CA41-AD4B-6D8639317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49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5E4-89F1-D84D-895C-60868666BFB2}" type="datetimeFigureOut">
              <a:rPr lang="ru-RU" smtClean="0"/>
              <a:t>02.03.18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AE11-BC91-CA41-AD4B-6D8639317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18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5E4-89F1-D84D-895C-60868666BFB2}" type="datetimeFigureOut">
              <a:rPr lang="ru-RU" smtClean="0"/>
              <a:t>02.03.18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AE11-BC91-CA41-AD4B-6D86393174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106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5E4-89F1-D84D-895C-60868666BFB2}" type="datetimeFigureOut">
              <a:rPr lang="ru-RU" smtClean="0"/>
              <a:t>02.03.18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AE11-BC91-CA41-AD4B-6D8639317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0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5E4-89F1-D84D-895C-60868666BFB2}" type="datetimeFigureOut">
              <a:rPr lang="ru-RU" smtClean="0"/>
              <a:t>02.03.18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AE11-BC91-CA41-AD4B-6D8639317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09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с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5E4-89F1-D84D-895C-60868666BFB2}" type="datetimeFigureOut">
              <a:rPr lang="ru-RU" smtClean="0"/>
              <a:t>02.03.18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AE11-BC91-CA41-AD4B-6D8639317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8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5E4-89F1-D84D-895C-60868666BFB2}" type="datetimeFigureOut">
              <a:rPr lang="ru-RU" smtClean="0"/>
              <a:t>02.03.18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AE11-BC91-CA41-AD4B-6D8639317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324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5E4-89F1-D84D-895C-60868666BFB2}" type="datetimeFigureOut">
              <a:rPr lang="ru-RU" smtClean="0"/>
              <a:t>02.03.18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AE11-BC91-CA41-AD4B-6D8639317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69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5E4-89F1-D84D-895C-60868666BFB2}" type="datetimeFigureOut">
              <a:rPr lang="ru-RU" smtClean="0"/>
              <a:t>02.03.18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AE11-BC91-CA41-AD4B-6D8639317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5E4-89F1-D84D-895C-60868666BFB2}" type="datetimeFigureOut">
              <a:rPr lang="ru-RU" smtClean="0"/>
              <a:t>02.03.18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AE11-BC91-CA41-AD4B-6D8639317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5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5E4-89F1-D84D-895C-60868666BFB2}" type="datetimeFigureOut">
              <a:rPr lang="ru-RU" smtClean="0"/>
              <a:t>02.03.18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AE11-BC91-CA41-AD4B-6D8639317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2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5E4-89F1-D84D-895C-60868666BFB2}" type="datetimeFigureOut">
              <a:rPr lang="ru-RU" smtClean="0"/>
              <a:t>02.03.18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AE11-BC91-CA41-AD4B-6D8639317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92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5E4-89F1-D84D-895C-60868666BFB2}" type="datetimeFigureOut">
              <a:rPr lang="ru-RU" smtClean="0"/>
              <a:t>02.03.18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AE11-BC91-CA41-AD4B-6D8639317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88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5E4-89F1-D84D-895C-60868666BFB2}" type="datetimeFigureOut">
              <a:rPr lang="ru-RU" smtClean="0"/>
              <a:t>02.03.18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AE11-BC91-CA41-AD4B-6D8639317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21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5E4-89F1-D84D-895C-60868666BFB2}" type="datetimeFigureOut">
              <a:rPr lang="ru-RU" smtClean="0"/>
              <a:t>02.03.18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AE11-BC91-CA41-AD4B-6D8639317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62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5E4-89F1-D84D-895C-60868666BFB2}" type="datetimeFigureOut">
              <a:rPr lang="ru-RU" smtClean="0"/>
              <a:t>02.03.18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AE11-BC91-CA41-AD4B-6D8639317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94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00E5E4-89F1-D84D-895C-60868666BFB2}" type="datetimeFigureOut">
              <a:rPr lang="ru-RU" smtClean="0"/>
              <a:t>02.03.18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914AE11-BC91-CA41-AD4B-6D8639317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2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1767016"/>
            <a:ext cx="10515600" cy="2631989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alibri" charset="0"/>
                <a:ea typeface="Calibri" charset="0"/>
                <a:cs typeface="Calibri" charset="0"/>
              </a:rPr>
              <a:t>Глава 1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ru-RU" dirty="0">
                <a:latin typeface="Calibri" charset="0"/>
                <a:ea typeface="Calibri" charset="0"/>
                <a:cs typeface="Calibri" charset="0"/>
              </a:rPr>
              <a:t>Типы данных,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переменные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ru-RU" dirty="0">
                <a:latin typeface="Calibri" charset="0"/>
                <a:ea typeface="Calibri" charset="0"/>
                <a:cs typeface="Calibri" charset="0"/>
              </a:rPr>
              <a:t>(часть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4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2464"/>
          </a:xfrm>
        </p:spPr>
        <p:txBody>
          <a:bodyPr/>
          <a:lstStyle/>
          <a:p>
            <a:pPr algn="ctr"/>
            <a:r>
              <a:rPr lang="ru-RU" dirty="0" smtClean="0"/>
              <a:t>Литералы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1977081"/>
            <a:ext cx="10233800" cy="419988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Могут быть выражены в 2 формах:</a:t>
            </a: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1) стандартная</a:t>
            </a: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Пример: 0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.667, 3.7869</a:t>
            </a: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ru-RU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2) экспоненциальная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обозначается суффиксом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или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Пример: 3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.32E16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или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3.32e16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или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3.32E+16, 3.32e-16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После суффикса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E(e)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записывается степень числа 10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Есть поддержка шестнадцатеричных литералов с плавающей точкой	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557" y="365125"/>
            <a:ext cx="11133438" cy="13524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Указание литералов типов </a:t>
            </a:r>
            <a:r>
              <a:rPr lang="en-US" dirty="0" smtClean="0"/>
              <a:t>float </a:t>
            </a:r>
            <a:r>
              <a:rPr lang="ru-RU" dirty="0" smtClean="0"/>
              <a:t>и </a:t>
            </a:r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1977081"/>
            <a:ext cx="10233800" cy="419988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float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приписывается символ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или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в конце записи</a:t>
            </a: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Пример: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9.88796f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или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9.88796F</a:t>
            </a: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Для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float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чаще используют символ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double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приписывается символ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или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в конце записи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ru-RU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Пример: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5.789237482794D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или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5.789237482794d</a:t>
            </a: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Для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double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необязательно использовать эти обозначения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1382"/>
          </a:xfrm>
        </p:spPr>
        <p:txBody>
          <a:bodyPr/>
          <a:lstStyle/>
          <a:p>
            <a:pPr algn="ctr"/>
            <a:r>
              <a:rPr lang="ru-RU" dirty="0" smtClean="0"/>
              <a:t>Шестнадцатеричные литералы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2026507"/>
            <a:ext cx="10233800" cy="415045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Применяются крайне редко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Записываются в форме, подобной экспоненциальной, только вместо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 е пишется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p,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где значение после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называется </a:t>
            </a:r>
            <a:r>
              <a:rPr lang="ru-RU" i="1" dirty="0" smtClean="0">
                <a:latin typeface="Calibri" charset="0"/>
                <a:ea typeface="Calibri" charset="0"/>
                <a:cs typeface="Calibri" charset="0"/>
              </a:rPr>
              <a:t>двоичным порядком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и обозначает степень двойки, на которое умножается заданное число.</a:t>
            </a:r>
          </a:p>
          <a:p>
            <a:r>
              <a:rPr lang="ru-RU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i="1" dirty="0" smtClean="0">
                <a:latin typeface="Calibri" charset="0"/>
                <a:ea typeface="Calibri" charset="0"/>
                <a:cs typeface="Calibri" charset="0"/>
              </a:rPr>
              <a:t>Пример:</a:t>
            </a:r>
          </a:p>
          <a:p>
            <a:pPr marL="0" indent="0">
              <a:buNone/>
            </a:pPr>
            <a:r>
              <a:rPr lang="ru-RU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0x12.2P2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или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0x12.2p2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в десятичной системе счисления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соответствует 72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.5</a:t>
            </a: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4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2042" y="365125"/>
            <a:ext cx="10451757" cy="127832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 немного о виде записи литералов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1754659"/>
            <a:ext cx="10233800" cy="47944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Для литералов с плавающей точкой так же существует запись с использованием знаков подчёркивания для облегчения  их визуального восприятия: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Пример: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loat b = 921_373.998_237f;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float b = 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92__13__73.99__82__37f;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double </a:t>
            </a:r>
            <a:r>
              <a:rPr lang="en-US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num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= 123_456_789.0;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double </a:t>
            </a:r>
            <a:r>
              <a:rPr lang="en-US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num</a:t>
            </a:r>
            <a:r>
              <a:rPr lang="en-US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= 123__456__789.0d;</a:t>
            </a:r>
            <a:endParaRPr lang="ru-RU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2464"/>
          </a:xfrm>
        </p:spPr>
        <p:txBody>
          <a:bodyPr/>
          <a:lstStyle/>
          <a:p>
            <a:pPr algn="ctr"/>
            <a:r>
              <a:rPr lang="ru-RU" dirty="0" smtClean="0"/>
              <a:t>Логические литералы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1977081"/>
            <a:ext cx="10233800" cy="4199882"/>
          </a:xfrm>
        </p:spPr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Их только два: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true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false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В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Java true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не равен 1, а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false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не равен 0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Тип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boolean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может иметь только 2 логических значения: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true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false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Литералы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true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false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могут присваиваться только переменным типа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boolean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43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2464"/>
          </a:xfrm>
        </p:spPr>
        <p:txBody>
          <a:bodyPr/>
          <a:lstStyle/>
          <a:p>
            <a:pPr algn="ctr"/>
            <a:r>
              <a:rPr lang="ru-RU" dirty="0" smtClean="0"/>
              <a:t>Символьные литералы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1977081"/>
            <a:ext cx="10233800" cy="4199882"/>
          </a:xfrm>
        </p:spPr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Представляют собой индексы из набора символов Юникод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Заключаются в одинарные кавычки: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‘a’, ‘@’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Существует возможность записи в восьмеричной и шестнадцатеричной формах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Для символов, которые невозможно ввести(новая строка, одинарная кавычка, обратная косая черта) используются управляющие последовательности</a:t>
            </a:r>
          </a:p>
          <a:p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24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Представление в восьмеричном и шестнадцатеричном виде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1977081"/>
            <a:ext cx="10233800" cy="4199882"/>
          </a:xfrm>
        </p:spPr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Для записи символьного литерала в восьмеричном виде используется символ обратной косой черты, за которой следует трёхзначное число: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\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ddd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ru-RU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Пример: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\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123 соответствует символу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в таблице Юникод</a:t>
            </a:r>
          </a:p>
          <a:p>
            <a:r>
              <a:rPr lang="ru-RU" dirty="0">
                <a:latin typeface="Calibri" charset="0"/>
                <a:ea typeface="Calibri" charset="0"/>
                <a:cs typeface="Calibri" charset="0"/>
              </a:rPr>
              <a:t>Для записи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в шестнадцатеричном виде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используется символ обратной косой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черты и символ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за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которыми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следует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четырёхзначное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число: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\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uxxxx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ru-RU" dirty="0">
                <a:latin typeface="Calibri" charset="0"/>
                <a:ea typeface="Calibri" charset="0"/>
                <a:cs typeface="Calibri" charset="0"/>
              </a:rPr>
              <a:t>   Пример: </a:t>
            </a:r>
            <a:r>
              <a:rPr lang="en-US" smtClean="0">
                <a:latin typeface="Calibri" charset="0"/>
                <a:ea typeface="Calibri" charset="0"/>
                <a:cs typeface="Calibri" charset="0"/>
              </a:rPr>
              <a:t>\u0057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соответствует символу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в таблице Юникод</a:t>
            </a:r>
          </a:p>
          <a:p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24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Управляющие последовательности символов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1977081"/>
            <a:ext cx="10233800" cy="4199882"/>
          </a:xfrm>
        </p:spPr>
        <p:txBody>
          <a:bodyPr/>
          <a:lstStyle/>
          <a:p>
            <a:pPr marL="0" indent="0">
              <a:buNone/>
            </a:pP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167428"/>
              </p:ext>
            </p:extLst>
          </p:nvPr>
        </p:nvGraphicFramePr>
        <p:xfrm>
          <a:off x="1370817" y="1873216"/>
          <a:ext cx="961605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025"/>
                <a:gridCol w="48080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Управляющая последовательность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ddd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Восьмеричный</a:t>
                      </a:r>
                      <a:r>
                        <a:rPr lang="ru-RU" baseline="0" dirty="0" smtClean="0"/>
                        <a:t> символ (</a:t>
                      </a:r>
                      <a:r>
                        <a:rPr lang="en-US" baseline="0" dirty="0" err="1" smtClean="0"/>
                        <a:t>ddd</a:t>
                      </a:r>
                      <a:r>
                        <a:rPr lang="ru-RU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uxxxx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Шестнадцатеричный символ в Юникоде(</a:t>
                      </a:r>
                      <a:r>
                        <a:rPr lang="ru-RU" dirty="0" err="1" smtClean="0"/>
                        <a:t>хххх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\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mr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Одинарная</a:t>
                      </a:r>
                      <a:r>
                        <a:rPr lang="ru-RU" baseline="0" dirty="0" smtClean="0"/>
                        <a:t> кавычка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Двойная кавычка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\\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Обратная косая черта(</a:t>
                      </a:r>
                      <a:r>
                        <a:rPr lang="ru-RU" dirty="0" err="1" smtClean="0"/>
                        <a:t>слэш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Возврат каретки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строка (перевод строки)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Подача страницы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Табуляция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Возврат на одну позицию («забой»)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2464"/>
          </a:xfrm>
        </p:spPr>
        <p:txBody>
          <a:bodyPr/>
          <a:lstStyle/>
          <a:p>
            <a:pPr algn="ctr"/>
            <a:r>
              <a:rPr lang="ru-RU" dirty="0" smtClean="0"/>
              <a:t>Строковые литералы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1977081"/>
            <a:ext cx="10233800" cy="4199882"/>
          </a:xfrm>
        </p:spPr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Последовательность символов заключается в двойные кавычки</a:t>
            </a:r>
          </a:p>
          <a:p>
            <a:pPr marL="0" indent="0">
              <a:buNone/>
            </a:pPr>
            <a:r>
              <a:rPr lang="ru-RU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Примеры:</a:t>
            </a:r>
          </a:p>
          <a:p>
            <a:pPr marL="0" indent="0">
              <a:buNone/>
            </a:pPr>
            <a:r>
              <a:rPr lang="ru-RU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“Hello world”</a:t>
            </a:r>
            <a:br>
              <a:rPr lang="en-US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“first line\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nsecond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line”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“\”Quotation\””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Поддерживаются управляющие последовательности символов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Литерал должен начинаться и заканчиваться в одной строке</a:t>
            </a:r>
          </a:p>
          <a:p>
            <a:pPr marL="0" indent="0">
              <a:buNone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Служат единицей хранения данных в</a:t>
            </a:r>
            <a:r>
              <a:rPr lang="en-US" dirty="0" smtClean="0"/>
              <a:t> </a:t>
            </a:r>
            <a:r>
              <a:rPr lang="ru-RU" dirty="0" smtClean="0"/>
              <a:t>программе на </a:t>
            </a:r>
            <a:r>
              <a:rPr lang="en-US" dirty="0" smtClean="0"/>
              <a:t>Java</a:t>
            </a:r>
            <a:endParaRPr lang="ru-RU" dirty="0" smtClean="0"/>
          </a:p>
          <a:p>
            <a:r>
              <a:rPr lang="ru-RU" dirty="0" smtClean="0"/>
              <a:t>Определяются в виде сочетания типа, идентификатора и необязательного начального значения</a:t>
            </a:r>
          </a:p>
          <a:p>
            <a:r>
              <a:rPr lang="ru-RU" dirty="0" smtClean="0"/>
              <a:t>У них имеется область действия, которая определяет их доступность для других объектов и продолжительность существования.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66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Литералы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 smtClean="0">
                <a:latin typeface="Calibri" charset="0"/>
                <a:ea typeface="Calibri" charset="0"/>
                <a:cs typeface="Calibri" charset="0"/>
              </a:rPr>
              <a:t>Литерал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постоянное или фиксированное значение переменной в исходном коде программы.</a:t>
            </a:r>
          </a:p>
          <a:p>
            <a:r>
              <a:rPr lang="ru-RU" u="sng" dirty="0" smtClean="0">
                <a:latin typeface="Calibri" charset="0"/>
                <a:ea typeface="Calibri" charset="0"/>
                <a:cs typeface="Calibri" charset="0"/>
              </a:rPr>
              <a:t>Примеры литералов:</a:t>
            </a: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1)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Целочисленный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100</a:t>
            </a:r>
          </a:p>
          <a:p>
            <a:pPr marL="0" indent="0">
              <a:buNone/>
            </a:pPr>
            <a:r>
              <a:rPr lang="ru-RU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2) С плавающей точкой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98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.6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3)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Символьный  -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‘X’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4)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Строковой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“This is a string”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5)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Логический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-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true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Объявление переменной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переменные должны быть объявлены до использования</a:t>
            </a:r>
          </a:p>
          <a:p>
            <a:r>
              <a:rPr lang="ru-RU" dirty="0" smtClean="0"/>
              <a:t>Могут быть инициализированы динамически</a:t>
            </a:r>
          </a:p>
          <a:p>
            <a:r>
              <a:rPr lang="ru-RU" dirty="0" smtClean="0"/>
              <a:t>Основная форма объявления:</a:t>
            </a:r>
          </a:p>
          <a:p>
            <a:pPr marL="0" indent="0">
              <a:buNone/>
            </a:pPr>
            <a:r>
              <a:rPr lang="ru-RU" dirty="0" smtClean="0"/>
              <a:t>тип идентификатор </a:t>
            </a:r>
            <a:r>
              <a:rPr lang="en-US" dirty="0" smtClean="0"/>
              <a:t>[=</a:t>
            </a:r>
            <a:r>
              <a:rPr lang="ru-RU" dirty="0" smtClean="0"/>
              <a:t>значение</a:t>
            </a:r>
            <a:r>
              <a:rPr lang="en-US" dirty="0" smtClean="0"/>
              <a:t>][, </a:t>
            </a:r>
            <a:r>
              <a:rPr lang="ru-RU" dirty="0" smtClean="0"/>
              <a:t>идентификатор </a:t>
            </a:r>
            <a:r>
              <a:rPr lang="en-US" dirty="0" smtClean="0"/>
              <a:t>[=</a:t>
            </a:r>
            <a:r>
              <a:rPr lang="ru-RU" dirty="0" smtClean="0"/>
              <a:t>значение</a:t>
            </a:r>
            <a:r>
              <a:rPr lang="en-US" dirty="0" smtClean="0"/>
              <a:t>] ] ;</a:t>
            </a:r>
          </a:p>
          <a:p>
            <a:pPr marL="0" indent="0">
              <a:buNone/>
            </a:pPr>
            <a:r>
              <a:rPr lang="ru-RU" dirty="0" smtClean="0"/>
              <a:t>Пример:</a:t>
            </a:r>
          </a:p>
          <a:p>
            <a:pPr marL="0" indent="0">
              <a:buNone/>
            </a:pP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a = 5, b , c = 3;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float d = 5.7f, q = 123_123.22f, h;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char x = ‘X’, y = ‘\124’, z = ‘\u0061’;  </a:t>
            </a: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22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Преобразование и приведение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Иногда приходится присваивать переменной одного типа значение другого типа.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Если оба типа данных совместимы, то их преобразование будет выполнено в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Java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автоматически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Если они несовместимы, то для их преобразования можно использовать </a:t>
            </a:r>
            <a:r>
              <a:rPr lang="ru-RU" i="1" dirty="0" smtClean="0">
                <a:latin typeface="Calibri" charset="0"/>
                <a:ea typeface="Calibri" charset="0"/>
                <a:cs typeface="Calibri" charset="0"/>
              </a:rPr>
              <a:t>приведение типов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, при котором происходит явное преобразование несовместимых типов.</a:t>
            </a:r>
          </a:p>
        </p:txBody>
      </p:sp>
    </p:spTree>
    <p:extLst>
      <p:ext uri="{BB962C8B-B14F-4D97-AF65-F5344CB8AC3E}">
        <p14:creationId xmlns:p14="http://schemas.microsoft.com/office/powerpoint/2010/main" val="1801062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1978" y="365125"/>
            <a:ext cx="11182865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Автоматическое </a:t>
            </a:r>
            <a:r>
              <a:rPr lang="ru-RU" smtClean="0"/>
              <a:t>преобразование типов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Автоматическое преобразование типов происходит только при выполнении следующих 2 условий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Оба типа совместимы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Длина целевого </a:t>
            </a:r>
            <a:r>
              <a:rPr lang="ru-RU" smtClean="0">
                <a:latin typeface="Calibri" charset="0"/>
                <a:ea typeface="Calibri" charset="0"/>
                <a:cs typeface="Calibri" charset="0"/>
              </a:rPr>
              <a:t>типа </a:t>
            </a:r>
            <a:r>
              <a:rPr lang="ru-RU" smtClean="0">
                <a:latin typeface="Calibri" charset="0"/>
                <a:ea typeface="Calibri" charset="0"/>
                <a:cs typeface="Calibri" charset="0"/>
              </a:rPr>
              <a:t>больше длины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исходного типа</a:t>
            </a: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 соблюдении этих условий происходит, так называемое, расширяющее преобразование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Например: тип данных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достаточно велик, чтобы хранить в нем все допустимые значения типов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byte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или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short.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26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1978" y="365125"/>
            <a:ext cx="11182865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Автоматическое </a:t>
            </a:r>
            <a:r>
              <a:rPr lang="ru-RU" smtClean="0"/>
              <a:t>преобразование типов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Все целочисленные типы, в том числе целочисленные и с плавающей точкой, совместимы друг с другом.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Не существует автоматического преобразования числовых типов в тип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char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или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boolean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Типы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char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boolean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несовместимы.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Автоматическое преобразование происходит при сохранении целочисленного литерала в переменных типа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byte, short, long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char.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933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1978" y="365125"/>
            <a:ext cx="11182865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Приведение несовместимых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1865869"/>
            <a:ext cx="10233800" cy="4311093"/>
          </a:xfrm>
        </p:spPr>
        <p:txBody>
          <a:bodyPr/>
          <a:lstStyle/>
          <a:p>
            <a:r>
              <a:rPr lang="ru-RU" sz="3200" dirty="0" smtClean="0">
                <a:latin typeface="Calibri" charset="0"/>
                <a:ea typeface="Calibri" charset="0"/>
                <a:cs typeface="Calibri" charset="0"/>
              </a:rPr>
              <a:t>Приведение </a:t>
            </a:r>
            <a:r>
              <a:rPr lang="mr-IN" sz="3200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ru-RU" sz="3200" dirty="0" smtClean="0">
                <a:latin typeface="Calibri" charset="0"/>
                <a:ea typeface="Calibri" charset="0"/>
                <a:cs typeface="Calibri" charset="0"/>
              </a:rPr>
              <a:t> это явное преобразование типов.</a:t>
            </a:r>
          </a:p>
          <a:p>
            <a:r>
              <a:rPr lang="ru-RU" sz="3200" dirty="0" smtClean="0">
                <a:latin typeface="Calibri" charset="0"/>
                <a:ea typeface="Calibri" charset="0"/>
                <a:cs typeface="Calibri" charset="0"/>
              </a:rPr>
              <a:t>Общая форма приведения:</a:t>
            </a:r>
          </a:p>
          <a:p>
            <a:pPr marL="0" indent="0">
              <a:buNone/>
            </a:pPr>
            <a:r>
              <a:rPr lang="ru-RU" sz="3200" b="1" dirty="0" smtClean="0">
                <a:latin typeface="Calibri" charset="0"/>
                <a:ea typeface="Calibri" charset="0"/>
                <a:cs typeface="Calibri" charset="0"/>
              </a:rPr>
              <a:t>   (целевой тип) значение</a:t>
            </a:r>
            <a:endParaRPr lang="ru-RU" sz="3200"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sz="3200" dirty="0" smtClean="0">
                <a:latin typeface="Calibri" charset="0"/>
                <a:ea typeface="Calibri" charset="0"/>
                <a:cs typeface="Calibri" charset="0"/>
              </a:rPr>
              <a:t>Целевой тип </a:t>
            </a:r>
            <a:r>
              <a:rPr lang="mr-IN" sz="3200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ru-RU" sz="3200" dirty="0" smtClean="0">
                <a:latin typeface="Calibri" charset="0"/>
                <a:ea typeface="Calibri" charset="0"/>
                <a:cs typeface="Calibri" charset="0"/>
              </a:rPr>
              <a:t> тип, в который нужно преобразовать значение</a:t>
            </a:r>
          </a:p>
          <a:p>
            <a:pPr marL="0" indent="0">
              <a:buNone/>
            </a:pP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ru-RU" sz="2400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1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Виды явных преобразований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2261285"/>
            <a:ext cx="10233800" cy="39156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400" dirty="0" smtClean="0">
                <a:latin typeface="Calibri" charset="0"/>
                <a:ea typeface="Calibri" charset="0"/>
                <a:cs typeface="Calibri" charset="0"/>
              </a:rPr>
              <a:t>Сужающее преобразование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400" dirty="0" smtClean="0">
                <a:latin typeface="Calibri" charset="0"/>
                <a:ea typeface="Calibri" charset="0"/>
                <a:cs typeface="Calibri" charset="0"/>
              </a:rPr>
              <a:t>Усечение</a:t>
            </a:r>
            <a:endParaRPr lang="ru-RU" sz="4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19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Сужающее преобразование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Calibri" charset="0"/>
                <a:ea typeface="Calibri" charset="0"/>
                <a:cs typeface="Calibri" charset="0"/>
              </a:rPr>
              <a:t>Преобразование, при котором значение сужается для того, чтобы уместиться в целевом типе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sz="3600" dirty="0" smtClean="0">
                <a:latin typeface="Calibri" charset="0"/>
                <a:ea typeface="Calibri" charset="0"/>
                <a:cs typeface="Calibri" charset="0"/>
              </a:rPr>
              <a:t>Для сужения используется операция деления по модулю значения.</a:t>
            </a:r>
          </a:p>
          <a:p>
            <a:r>
              <a:rPr lang="ru-RU" sz="3600" dirty="0" smtClean="0">
                <a:latin typeface="Calibri" charset="0"/>
                <a:ea typeface="Calibri" charset="0"/>
                <a:cs typeface="Calibri" charset="0"/>
              </a:rPr>
              <a:t>Результат данной операции будет присвоен целевому типу данных</a:t>
            </a:r>
            <a:endParaRPr lang="ru-RU" sz="36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Усечение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Данное преобразование выполняется при присваивании значения с плавающей точкой переменной целочисленного типа.</a:t>
            </a:r>
          </a:p>
          <a:p>
            <a:r>
              <a:rPr lang="ru-RU" dirty="0" smtClean="0"/>
              <a:t>При этом дробная часть значения с плавающей точкой отбрасывается.</a:t>
            </a:r>
          </a:p>
          <a:p>
            <a:r>
              <a:rPr lang="ru-RU" dirty="0" smtClean="0"/>
              <a:t>Если после усечения получено значение, которое превышает диапазон допустимых значений целочисленного типа, то выполняется </a:t>
            </a:r>
            <a:r>
              <a:rPr lang="ru-RU" dirty="0" smtClean="0">
                <a:hlinkClick r:id="" action="ppaction://hlinkshowjump?jump=previousslide"/>
              </a:rPr>
              <a:t>сужающее преобразование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Автоматическое продвижение типов в выражениях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Преобразование типов может выполняться и в выражениях</a:t>
            </a:r>
          </a:p>
          <a:p>
            <a:r>
              <a:rPr lang="ru-RU" dirty="0" smtClean="0"/>
              <a:t>Происходит в случаях, когда точность промежуточного значения выходит за пределы допустимого значения любого из операндов</a:t>
            </a:r>
            <a:r>
              <a:rPr lang="en-US" dirty="0" smtClean="0"/>
              <a:t>*</a:t>
            </a:r>
            <a:r>
              <a:rPr lang="ru-RU" dirty="0" smtClean="0"/>
              <a:t> в выражении.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ru-RU" dirty="0"/>
              <a:t>о</a:t>
            </a:r>
            <a:r>
              <a:rPr lang="ru-RU" dirty="0" smtClean="0"/>
              <a:t>перанд </a:t>
            </a:r>
            <a:r>
              <a:rPr lang="mr-IN" dirty="0" smtClean="0"/>
              <a:t>–</a:t>
            </a:r>
            <a:r>
              <a:rPr lang="ru-RU" dirty="0" smtClean="0"/>
              <a:t> переменная, над которой выполняется операция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576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Правила продвижения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Все значения типов </a:t>
            </a:r>
            <a:r>
              <a:rPr lang="en-US" sz="3200" dirty="0" smtClean="0"/>
              <a:t>byte, short </a:t>
            </a:r>
            <a:r>
              <a:rPr lang="ru-RU" sz="3200" dirty="0" smtClean="0"/>
              <a:t>и </a:t>
            </a:r>
            <a:r>
              <a:rPr lang="en-US" sz="3200" dirty="0" smtClean="0"/>
              <a:t>char </a:t>
            </a:r>
            <a:r>
              <a:rPr lang="ru-RU" sz="3200" dirty="0" smtClean="0"/>
              <a:t>продвигаются к типу </a:t>
            </a:r>
            <a:r>
              <a:rPr lang="en-US" sz="3200" dirty="0" err="1" smtClean="0"/>
              <a:t>int</a:t>
            </a:r>
            <a:endParaRPr lang="en-US" sz="3200" dirty="0" smtClean="0"/>
          </a:p>
          <a:p>
            <a:r>
              <a:rPr lang="ru-RU" sz="3200" dirty="0" smtClean="0"/>
              <a:t>Если один из операндов относится к </a:t>
            </a:r>
            <a:r>
              <a:rPr lang="en-US" sz="3200" dirty="0" smtClean="0"/>
              <a:t>long, </a:t>
            </a:r>
            <a:r>
              <a:rPr lang="ru-RU" sz="3200" dirty="0" smtClean="0"/>
              <a:t>то тип всего выражения продвигается к типу </a:t>
            </a:r>
            <a:r>
              <a:rPr lang="en-US" sz="3200" dirty="0" smtClean="0"/>
              <a:t>long</a:t>
            </a:r>
          </a:p>
          <a:p>
            <a:r>
              <a:rPr lang="ru-RU" sz="3200" dirty="0" smtClean="0"/>
              <a:t>Если один из операндов относится к типу </a:t>
            </a:r>
            <a:r>
              <a:rPr lang="en-US" sz="3200" dirty="0" smtClean="0"/>
              <a:t>float</a:t>
            </a:r>
            <a:r>
              <a:rPr lang="ru-RU" sz="3200" dirty="0" smtClean="0"/>
              <a:t> или </a:t>
            </a:r>
            <a:r>
              <a:rPr lang="en-US" sz="3200" dirty="0" smtClean="0"/>
              <a:t>double, </a:t>
            </a:r>
            <a:r>
              <a:rPr lang="ru-RU" sz="3200" dirty="0" smtClean="0"/>
              <a:t>то тип всего выражения продвигается к типам </a:t>
            </a:r>
            <a:r>
              <a:rPr lang="en-US" sz="3200" dirty="0" smtClean="0"/>
              <a:t>float </a:t>
            </a:r>
            <a:r>
              <a:rPr lang="ru-RU" sz="3200" dirty="0" smtClean="0"/>
              <a:t>или </a:t>
            </a:r>
            <a:r>
              <a:rPr lang="en-US" sz="3200" dirty="0" smtClean="0"/>
              <a:t>double.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832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2464"/>
          </a:xfrm>
        </p:spPr>
        <p:txBody>
          <a:bodyPr/>
          <a:lstStyle/>
          <a:p>
            <a:pPr algn="ctr"/>
            <a:r>
              <a:rPr lang="ru-RU" dirty="0" smtClean="0"/>
              <a:t>Целочисленные литералы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1977081"/>
            <a:ext cx="10233800" cy="4199882"/>
          </a:xfrm>
        </p:spPr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Используются чаще других литералов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К данным литералам относятся любые целые числа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Могут быть представлены в 4 системах счисления:</a:t>
            </a: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1) Десятичная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- по основанию 10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2)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Восьмеричная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по основанию 8 </a:t>
            </a:r>
          </a:p>
          <a:p>
            <a:pPr marL="0" indent="0">
              <a:buNone/>
            </a:pPr>
            <a:r>
              <a:rPr lang="ru-RU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3) Шестнадцатеричная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по основанию 16</a:t>
            </a: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4) Двоичная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по основанию 2	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1382"/>
          </a:xfrm>
        </p:spPr>
        <p:txBody>
          <a:bodyPr/>
          <a:lstStyle/>
          <a:p>
            <a:pPr algn="ctr"/>
            <a:r>
              <a:rPr lang="ru-RU" dirty="0" smtClean="0"/>
              <a:t>Восьмеричная система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2026507"/>
            <a:ext cx="10233800" cy="415045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Литералы обозначаются начальным нулем: 0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Предел допустимых значений восьмеричной системы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[0;7]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Пример: дано число 12</a:t>
            </a:r>
            <a:r>
              <a:rPr lang="ru-RU" baseline="-25000" dirty="0" smtClean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вид литерала данного числа в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ru-RU" baseline="-25000" dirty="0" smtClean="0">
                <a:latin typeface="Calibri" charset="0"/>
                <a:ea typeface="Calibri" charset="0"/>
                <a:cs typeface="Calibri" charset="0"/>
              </a:rPr>
              <a:t>8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- ?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1)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baseline="-25000" dirty="0" smtClean="0">
                <a:latin typeface="Calibri" charset="0"/>
                <a:ea typeface="Calibri" charset="0"/>
                <a:cs typeface="Calibri" charset="0"/>
              </a:rPr>
              <a:t>8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= 14</a:t>
            </a:r>
            <a:r>
              <a:rPr lang="en-US" baseline="-25000" dirty="0" smtClean="0">
                <a:latin typeface="Calibri" charset="0"/>
                <a:ea typeface="Calibri" charset="0"/>
                <a:cs typeface="Calibri" charset="0"/>
              </a:rPr>
              <a:t>8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2)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Вид литерала: 014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3) Присвоение данного литерала переменной типа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  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a = 014;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1382"/>
          </a:xfrm>
        </p:spPr>
        <p:txBody>
          <a:bodyPr/>
          <a:lstStyle/>
          <a:p>
            <a:pPr algn="ctr"/>
            <a:r>
              <a:rPr lang="ru-RU" dirty="0" smtClean="0"/>
              <a:t>Шестнадцатеричная система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2026507"/>
            <a:ext cx="10233800" cy="415045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Литералы обозначаются начальным нулем и иксом: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0x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или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0X</a:t>
            </a: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Предел допустимых значений восьмеричной системы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[0;15]</a:t>
            </a:r>
            <a:br>
              <a:rPr lang="en-US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числа от 10 до 15 обозначаются символами от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до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(a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до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f)                   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Пример: дано число 255</a:t>
            </a:r>
            <a:r>
              <a:rPr lang="ru-RU" baseline="-25000" dirty="0" smtClean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вид литерала данного числа в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ru-RU" baseline="-25000" dirty="0" smtClean="0">
                <a:latin typeface="Calibri" charset="0"/>
                <a:ea typeface="Calibri" charset="0"/>
                <a:cs typeface="Calibri" charset="0"/>
              </a:rPr>
              <a:t>16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- ?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1)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ru-RU" baseline="-25000" dirty="0" smtClean="0">
                <a:latin typeface="Calibri" charset="0"/>
                <a:ea typeface="Calibri" charset="0"/>
                <a:cs typeface="Calibri" charset="0"/>
              </a:rPr>
              <a:t>16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= FF</a:t>
            </a:r>
            <a:r>
              <a:rPr lang="en-US" baseline="-25000" dirty="0" smtClean="0">
                <a:latin typeface="Calibri" charset="0"/>
                <a:ea typeface="Calibri" charset="0"/>
                <a:cs typeface="Calibri" charset="0"/>
              </a:rPr>
              <a:t>16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2)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Вид литерала: 0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xFF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или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0XFF</a:t>
            </a: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3) Присвоение данного литерала переменной типа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  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a = 0xFF; (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a = 0XFF)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1382"/>
          </a:xfrm>
        </p:spPr>
        <p:txBody>
          <a:bodyPr/>
          <a:lstStyle/>
          <a:p>
            <a:pPr algn="ctr"/>
            <a:r>
              <a:rPr lang="ru-RU" dirty="0" smtClean="0"/>
              <a:t>Двоичная система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2026507"/>
            <a:ext cx="10233800" cy="415045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Литералы обозначаются начальным нулем и символом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0b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или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0B</a:t>
            </a: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Предел допустимых значений двоичной системы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[0;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]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Пример: дано число 33</a:t>
            </a:r>
            <a:r>
              <a:rPr lang="ru-RU" baseline="-25000" dirty="0" smtClean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вид литерала данного числа в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ru-RU" baseline="-25000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- ?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1)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ru-RU" baseline="-25000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100001</a:t>
            </a:r>
            <a:r>
              <a:rPr lang="ru-RU" baseline="-25000" dirty="0" smtClean="0">
                <a:latin typeface="Calibri" charset="0"/>
                <a:ea typeface="Calibri" charset="0"/>
                <a:cs typeface="Calibri" charset="0"/>
              </a:rPr>
              <a:t>2</a:t>
            </a:r>
            <a:endParaRPr lang="en-US" baseline="-25000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2)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Вид литерала: 0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b100001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или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0B100001</a:t>
            </a: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3) Присвоение данного литерала переменной типа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  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a = 0b100001; (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a = 0B100001)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1382"/>
          </a:xfrm>
        </p:spPr>
        <p:txBody>
          <a:bodyPr/>
          <a:lstStyle/>
          <a:p>
            <a:pPr algn="ctr"/>
            <a:r>
              <a:rPr lang="ru-RU" dirty="0" smtClean="0"/>
              <a:t>Обозначение литерала </a:t>
            </a:r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2026507"/>
            <a:ext cx="10233800" cy="415045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Литералы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long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дополняются символами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l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или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L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Пример: число </a:t>
            </a:r>
            <a:r>
              <a:rPr lang="is-IS" dirty="0" smtClean="0">
                <a:latin typeface="Calibri" charset="0"/>
                <a:ea typeface="Calibri" charset="0"/>
                <a:cs typeface="Calibri" charset="0"/>
              </a:rPr>
              <a:t>9223372036854775807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1)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Вид литерала: </a:t>
            </a:r>
            <a:r>
              <a:rPr lang="is-IS" dirty="0" smtClean="0">
                <a:latin typeface="Calibri" charset="0"/>
                <a:ea typeface="Calibri" charset="0"/>
                <a:cs typeface="Calibri" charset="0"/>
              </a:rPr>
              <a:t>9223372036854775807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L </a:t>
            </a: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) Присвоение данного литерала переменной типа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long: 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   long a = </a:t>
            </a:r>
            <a:r>
              <a:rPr lang="is-IS" dirty="0">
                <a:latin typeface="Calibri" charset="0"/>
                <a:ea typeface="Calibri" charset="0"/>
                <a:cs typeface="Calibri" charset="0"/>
              </a:rPr>
              <a:t>9223372036854775807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L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; 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8324"/>
          </a:xfrm>
        </p:spPr>
        <p:txBody>
          <a:bodyPr/>
          <a:lstStyle/>
          <a:p>
            <a:pPr algn="ctr"/>
            <a:r>
              <a:rPr lang="ru-RU" dirty="0" smtClean="0"/>
              <a:t>Ещё немного о присвоениях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1754659"/>
            <a:ext cx="10233800" cy="479442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Литералы целочисленных типов можно присваивать любым</a:t>
            </a:r>
          </a:p>
          <a:p>
            <a:pPr marL="0" indent="0">
              <a:buNone/>
            </a:pPr>
            <a:r>
              <a:rPr lang="ru-RU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целочисленным типам данных, только если данные литералы не</a:t>
            </a:r>
          </a:p>
          <a:p>
            <a:pPr marL="0" indent="0">
              <a:buNone/>
            </a:pPr>
            <a:r>
              <a:rPr lang="ru-RU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превышают область допустимых значений типа данных.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Например: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Дано два целочисленных литерала: 1234 и </a:t>
            </a:r>
            <a:r>
              <a:rPr lang="mr-IN" dirty="0" smtClean="0">
                <a:solidFill>
                  <a:schemeClr val="tx1">
                    <a:lumMod val="8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3276</a:t>
            </a:r>
            <a:r>
              <a:rPr lang="ru-RU" dirty="0" smtClean="0">
                <a:solidFill>
                  <a:schemeClr val="tx1">
                    <a:lumMod val="8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8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8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 Дана переменная типа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short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ru-RU" dirty="0" smtClean="0">
                <a:solidFill>
                  <a:schemeClr val="tx1">
                    <a:lumMod val="8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Присвоение: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8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 1)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short a = 1234; - </a:t>
            </a:r>
            <a:r>
              <a:rPr lang="ru-RU" dirty="0" smtClean="0">
                <a:solidFill>
                  <a:schemeClr val="tx1">
                    <a:lumMod val="8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ошибки нет</a:t>
            </a:r>
            <a:endParaRPr lang="en-US" dirty="0" smtClean="0">
              <a:solidFill>
                <a:schemeClr val="tx1">
                  <a:lumMod val="8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  2) short a = 32768; - </a:t>
            </a:r>
            <a:r>
              <a:rPr lang="ru-RU" dirty="0" smtClean="0">
                <a:solidFill>
                  <a:schemeClr val="tx1">
                    <a:lumMod val="8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ошибка, так как нарушен диапазон допустимых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8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     значений типа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short</a:t>
            </a:r>
            <a:endParaRPr lang="ru-RU" dirty="0" smtClean="0">
              <a:solidFill>
                <a:schemeClr val="tx1">
                  <a:lumMod val="8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 </a:t>
            </a: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0768" y="365125"/>
            <a:ext cx="10773032" cy="127832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Ещё немного </a:t>
            </a:r>
            <a:r>
              <a:rPr lang="ru-RU" smtClean="0"/>
              <a:t>о виде записи литералов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1754659"/>
            <a:ext cx="10233800" cy="47944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Для более легкого визуального восприятия литералов существует способ записи с помощью подчёркиваний: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x = 123_456_789;</a:t>
            </a:r>
          </a:p>
          <a:p>
            <a:r>
              <a:rPr lang="en-US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nt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x = 123__456__789;</a:t>
            </a:r>
          </a:p>
          <a:p>
            <a:r>
              <a:rPr lang="en-US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nt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x = 0b1011_1111_1000_0101;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Данный вид записи используется при записи номеров телефонов, идентификационных номеров, а также при разделении разрядов больших чисел.</a:t>
            </a:r>
          </a:p>
          <a:p>
            <a:pPr marL="0" indent="0">
              <a:buNone/>
            </a:pPr>
            <a:r>
              <a:rPr lang="ru-RU" u="sng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Замечание</a:t>
            </a:r>
            <a:r>
              <a:rPr lang="ru-RU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: знаки подчёркивания игнорируются компилятором и их количество не имеет значения.     </a:t>
            </a: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247</TotalTime>
  <Words>1332</Words>
  <Application>Microsoft Macintosh PowerPoint</Application>
  <PresentationFormat>Широкоэкранный</PresentationFormat>
  <Paragraphs>198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Corbel</vt:lpstr>
      <vt:lpstr>Mangal</vt:lpstr>
      <vt:lpstr>Глубина</vt:lpstr>
      <vt:lpstr>Глава 1 Типы данных, переменные (часть 2)</vt:lpstr>
      <vt:lpstr>Литералы в Java</vt:lpstr>
      <vt:lpstr>Целочисленные литералы</vt:lpstr>
      <vt:lpstr>Восьмеричная система</vt:lpstr>
      <vt:lpstr>Шестнадцатеричная система</vt:lpstr>
      <vt:lpstr>Двоичная система</vt:lpstr>
      <vt:lpstr>Обозначение литерала long</vt:lpstr>
      <vt:lpstr>Ещё немного о присвоениях</vt:lpstr>
      <vt:lpstr>Ещё немного о виде записи литералов</vt:lpstr>
      <vt:lpstr>Литералы с плавающей точкой</vt:lpstr>
      <vt:lpstr>Указание литералов типов float и double</vt:lpstr>
      <vt:lpstr>Шестнадцатеричные литералы с плавающей точкой</vt:lpstr>
      <vt:lpstr>И немного о виде записи литералов</vt:lpstr>
      <vt:lpstr>Логические литералы</vt:lpstr>
      <vt:lpstr>Символьные литералы</vt:lpstr>
      <vt:lpstr>Представление в восьмеричном и шестнадцатеричном виде</vt:lpstr>
      <vt:lpstr>Управляющие последовательности символов</vt:lpstr>
      <vt:lpstr>Строковые литералы</vt:lpstr>
      <vt:lpstr>Переменные</vt:lpstr>
      <vt:lpstr>Объявление переменной</vt:lpstr>
      <vt:lpstr>Преобразование и приведение типов</vt:lpstr>
      <vt:lpstr>Автоматическое преобразование типов</vt:lpstr>
      <vt:lpstr>Автоматическое преобразование типов</vt:lpstr>
      <vt:lpstr>Приведение несовместимых типов</vt:lpstr>
      <vt:lpstr>Виды явных преобразований</vt:lpstr>
      <vt:lpstr>Сужающее преобразование</vt:lpstr>
      <vt:lpstr>Усечение</vt:lpstr>
      <vt:lpstr>Автоматическое продвижение типов в выражениях</vt:lpstr>
      <vt:lpstr>Правила продвижения типов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1 Типы данных, переменные и массивы (часть 2)</dc:title>
  <dc:creator>Пользователь Microsoft Office</dc:creator>
  <cp:lastModifiedBy>Пользователь Microsoft Office</cp:lastModifiedBy>
  <cp:revision>27</cp:revision>
  <dcterms:created xsi:type="dcterms:W3CDTF">2018-02-24T19:52:51Z</dcterms:created>
  <dcterms:modified xsi:type="dcterms:W3CDTF">2018-03-02T00:09:04Z</dcterms:modified>
</cp:coreProperties>
</file>