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basic_datatypes.htm" TargetMode="External"/><Relationship Id="rId4" Type="http://schemas.openxmlformats.org/officeDocument/2006/relationships/hyperlink" Target="https://ru.wikibooks.org/wiki/Java/%D0%A2%D0%B8%D0%BF%D1%8B_%D0%B4%D0%B0%D0%BD%D0%BD%D1%8B%D1%85" TargetMode="External"/><Relationship Id="rId5" Type="http://schemas.openxmlformats.org/officeDocument/2006/relationships/hyperlink" Target="https://unicode-table.com/r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.wikipedia.org/wiki/%D0%94%D0%B2%D0%BE%D0%B8%D1%87%D0%BD%D0%B0%D1%8F_%D1%81%D0%B8%D1%81%D1%82%D0%B5%D0%BC%D0%B0_%D1%81%D1%87%D0%B8%D1%81%D0%BB%D0%B5%D0%BD%D0%B8%D1%8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63704" y="2452348"/>
            <a:ext cx="5514536" cy="1641490"/>
          </a:xfrm>
        </p:spPr>
        <p:txBody>
          <a:bodyPr/>
          <a:lstStyle/>
          <a:p>
            <a:r>
              <a:rPr lang="en-US" dirty="0" smtClean="0"/>
              <a:t>Intro </a:t>
            </a:r>
            <a:r>
              <a:rPr lang="ru-RU" dirty="0" smtClean="0"/>
              <a:t>в </a:t>
            </a:r>
            <a:r>
              <a:rPr lang="en-US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Переменные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типа </a:t>
            </a:r>
            <a:r>
              <a:rPr lang="ru-RU" dirty="0" err="1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зачастую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используются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для управления циклами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и индексирования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массивов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2)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эффективнее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byte, short,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так как в вычислениях перед использованием значения переменной типа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short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сначала </a:t>
            </a:r>
            <a:r>
              <a:rPr lang="ru-RU" i="1" dirty="0" smtClean="0">
                <a:latin typeface="Calibri" charset="0"/>
                <a:ea typeface="Calibri" charset="0"/>
                <a:cs typeface="Calibri" charset="0"/>
              </a:rPr>
              <a:t>продвигается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к типу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что занимает определенное время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Удобен в тех ситуациях, когда длины типа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недостаточно        для хранения требуемого значения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2) Используется для работы с большими целыми числами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long: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long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98" y="365125"/>
            <a:ext cx="114651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Длина и диапазон допустимых значений типов данных с плавающей точкой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90003"/>
              </p:ext>
            </p:extLst>
          </p:nvPr>
        </p:nvGraphicFramePr>
        <p:xfrm>
          <a:off x="808110" y="2053885"/>
          <a:ext cx="10558584" cy="331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1"/>
                <a:gridCol w="2574387"/>
                <a:gridCol w="5444196"/>
              </a:tblGrid>
              <a:tr h="109650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Наименование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Длина в битах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Диапазон допустимых значений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11117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double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64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4.9е-324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1.8е+308 </a:t>
                      </a: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 </a:t>
                      </a:r>
                      <a:endParaRPr lang="is-IS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11117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float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1.4е-045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З.4е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+038</a:t>
                      </a: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 </a:t>
                      </a:r>
                      <a:endParaRPr lang="cs-CZ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6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Удобен в тех ситуациях, когда необходима точность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но для очень маленьких или больших значений точность падает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2) Работает примерно в 2 раза быстрее типа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double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float: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float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На некоторых процессорах полезнее использовать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double.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в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место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float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2) Обеспечивает большую точность относительно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float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3) Используется для работы с большими числами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double: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double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98" y="365125"/>
            <a:ext cx="114651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Длина и диапазон допустимых значений символьных типов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64184"/>
              </p:ext>
            </p:extLst>
          </p:nvPr>
        </p:nvGraphicFramePr>
        <p:xfrm>
          <a:off x="808110" y="2053885"/>
          <a:ext cx="10558584" cy="220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1"/>
                <a:gridCol w="2574387"/>
                <a:gridCol w="5444196"/>
              </a:tblGrid>
              <a:tr h="109650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Наименование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Длина в битах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Диапазон допустимых значений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11117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char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16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65536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 </a:t>
                      </a:r>
                      <a:endParaRPr lang="is-IS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Описание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Не является целочисленным типом как 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C/C++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2) Для представления символов используется Юникод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3) Отрицательных значений не существует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char: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char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Дополнительная литература к уроку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067951"/>
            <a:ext cx="10233800" cy="4109012"/>
          </a:xfrm>
        </p:spPr>
        <p:txBody>
          <a:bodyPr/>
          <a:lstStyle/>
          <a:p>
            <a:r>
              <a:rPr lang="ru-RU" dirty="0" smtClean="0">
                <a:hlinkClick r:id="rId2"/>
              </a:rPr>
              <a:t>Двоичная система счисления</a:t>
            </a:r>
            <a:endParaRPr lang="ru-RU" dirty="0">
              <a:hlinkClick r:id="rId2"/>
            </a:endParaRPr>
          </a:p>
          <a:p>
            <a:r>
              <a:rPr lang="en-US" dirty="0" smtClean="0">
                <a:hlinkClick r:id="rId3"/>
              </a:rPr>
              <a:t>Java </a:t>
            </a:r>
            <a:r>
              <a:rPr lang="mr-IN" dirty="0" smtClean="0">
                <a:hlinkClick r:id="rId3"/>
              </a:rPr>
              <a:t>–</a:t>
            </a:r>
            <a:r>
              <a:rPr lang="en-US" dirty="0" smtClean="0">
                <a:hlinkClick r:id="rId3"/>
              </a:rPr>
              <a:t> Primitive Datatypes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Java </a:t>
            </a:r>
            <a:r>
              <a:rPr lang="mr-IN" dirty="0" smtClean="0">
                <a:hlinkClick r:id="rId4"/>
              </a:rPr>
              <a:t>–</a:t>
            </a:r>
            <a:r>
              <a:rPr lang="ru-RU" dirty="0" smtClean="0">
                <a:hlinkClick r:id="rId4"/>
              </a:rPr>
              <a:t> примитивные типы данных</a:t>
            </a:r>
            <a:endParaRPr lang="ru-RU" dirty="0" smtClean="0"/>
          </a:p>
          <a:p>
            <a:r>
              <a:rPr lang="ru-RU" dirty="0" smtClean="0">
                <a:hlinkClick r:id="rId5"/>
              </a:rPr>
              <a:t>Таблица символов Юникод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3040" y="365125"/>
            <a:ext cx="9890760" cy="1325563"/>
          </a:xfrm>
        </p:spPr>
        <p:txBody>
          <a:bodyPr/>
          <a:lstStyle/>
          <a:p>
            <a:r>
              <a:rPr lang="ru-RU" dirty="0" smtClean="0"/>
              <a:t>Предпосылки к созданию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458995"/>
            <a:ext cx="10233800" cy="371796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Развитие всемирной паутины</a:t>
            </a:r>
          </a:p>
          <a:p>
            <a:r>
              <a:rPr lang="ru-RU" sz="3200" dirty="0" smtClean="0"/>
              <a:t>Непригодность языков</a:t>
            </a:r>
            <a:r>
              <a:rPr lang="ru-RU" sz="3200" dirty="0"/>
              <a:t> </a:t>
            </a:r>
            <a:r>
              <a:rPr lang="ru-RU" sz="3200" dirty="0" smtClean="0"/>
              <a:t>С и С++ для работы с </a:t>
            </a:r>
            <a:r>
              <a:rPr lang="en-US" sz="3200" dirty="0" smtClean="0"/>
              <a:t>WEB</a:t>
            </a:r>
          </a:p>
          <a:p>
            <a:r>
              <a:rPr lang="ru-RU" sz="3200" dirty="0" smtClean="0"/>
              <a:t>Потребность в архитектурно-нейтральном языке</a:t>
            </a:r>
          </a:p>
          <a:p>
            <a:r>
              <a:rPr lang="ru-RU" sz="3200" dirty="0" smtClean="0"/>
              <a:t>Необходимость в более простом и экономичном языке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228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Отличительные особенности </a:t>
            </a:r>
            <a:r>
              <a:rPr lang="en-US" dirty="0"/>
              <a:t>J</a:t>
            </a:r>
            <a:r>
              <a:rPr lang="en-US" dirty="0" smtClean="0"/>
              <a:t>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20000" y="2025747"/>
            <a:ext cx="5025216" cy="4151215"/>
          </a:xfrm>
        </p:spPr>
        <p:txBody>
          <a:bodyPr>
            <a:normAutofit/>
          </a:bodyPr>
          <a:lstStyle/>
          <a:p>
            <a:r>
              <a:rPr lang="ru-RU" dirty="0" smtClean="0"/>
              <a:t>Простота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Переносимость</a:t>
            </a:r>
          </a:p>
          <a:p>
            <a:r>
              <a:rPr lang="ru-RU" dirty="0" smtClean="0"/>
              <a:t>Объектная ориентированность</a:t>
            </a:r>
          </a:p>
          <a:p>
            <a:r>
              <a:rPr lang="ru-RU" dirty="0" smtClean="0"/>
              <a:t>Надежность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69459" y="2025747"/>
            <a:ext cx="5484341" cy="4151216"/>
          </a:xfrm>
        </p:spPr>
        <p:txBody>
          <a:bodyPr>
            <a:normAutofit/>
          </a:bodyPr>
          <a:lstStyle/>
          <a:p>
            <a:r>
              <a:rPr lang="ru-RU" dirty="0"/>
              <a:t>Архитектурная нейтральность</a:t>
            </a:r>
          </a:p>
          <a:p>
            <a:r>
              <a:rPr lang="ru-RU" dirty="0"/>
              <a:t>Интерпретируемость</a:t>
            </a:r>
          </a:p>
          <a:p>
            <a:r>
              <a:rPr lang="ru-RU" dirty="0"/>
              <a:t>Высокая производительность</a:t>
            </a:r>
          </a:p>
          <a:p>
            <a:r>
              <a:rPr lang="ru-RU" dirty="0" err="1"/>
              <a:t>Распределенность</a:t>
            </a:r>
            <a:endParaRPr lang="ru-RU" dirty="0"/>
          </a:p>
          <a:p>
            <a:r>
              <a:rPr lang="ru-RU" dirty="0"/>
              <a:t>Динамичность</a:t>
            </a:r>
          </a:p>
          <a:p>
            <a:r>
              <a:rPr lang="ru-RU" dirty="0" err="1"/>
              <a:t>Многопоточность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2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806" y="365125"/>
            <a:ext cx="10354993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План изучения языка </a:t>
            </a:r>
            <a:r>
              <a:rPr lang="en-US" dirty="0" smtClean="0"/>
              <a:t>Java </a:t>
            </a:r>
            <a:r>
              <a:rPr lang="ru-RU" dirty="0" smtClean="0"/>
              <a:t>(по главам)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Типы данных, переменные и массивы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2) Операции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3) Управляющие операторы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4) Введение в классы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5) Подробное рассмотрение классов и методов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6) Наследование 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7) Пакеты и интерфейсы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8) Обработка исключений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9) Многопоточное программирование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10) Перечисления, </a:t>
            </a:r>
            <a:r>
              <a:rPr lang="ru-RU" dirty="0" err="1" smtClean="0">
                <a:latin typeface="Calibri" charset="0"/>
                <a:ea typeface="Calibri" charset="0"/>
                <a:cs typeface="Calibri" charset="0"/>
              </a:rPr>
              <a:t>автоупаковка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и аннотации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11) Ввод-вывод, </a:t>
            </a:r>
            <a:r>
              <a:rPr lang="ru-RU" dirty="0" err="1" smtClean="0">
                <a:latin typeface="Calibri" charset="0"/>
                <a:ea typeface="Calibri" charset="0"/>
                <a:cs typeface="Calibri" charset="0"/>
              </a:rPr>
              <a:t>аплеты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12) Обобщения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13) Лямбда-выражения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1266092"/>
            <a:ext cx="10748889" cy="3587261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latin typeface="Calibri" charset="0"/>
                <a:ea typeface="Calibri" charset="0"/>
                <a:cs typeface="Calibri" charset="0"/>
              </a:rPr>
              <a:t>Глава 1</a:t>
            </a:r>
            <a:r>
              <a:rPr lang="en-US" sz="6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6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sz="6600" dirty="0" smtClean="0">
                <a:latin typeface="Calibri" charset="0"/>
                <a:ea typeface="Calibri" charset="0"/>
                <a:cs typeface="Calibri" charset="0"/>
              </a:rPr>
              <a:t>Типы данных</a:t>
            </a:r>
            <a:r>
              <a:rPr lang="ru-RU" sz="660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sz="6600" smtClean="0">
                <a:latin typeface="Calibri" charset="0"/>
                <a:ea typeface="Calibri" charset="0"/>
                <a:cs typeface="Calibri" charset="0"/>
              </a:rPr>
              <a:t>переменные</a:t>
            </a:r>
            <a:r>
              <a:rPr lang="en-US" sz="6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6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sz="6600" dirty="0" smtClean="0">
                <a:latin typeface="Calibri" charset="0"/>
                <a:ea typeface="Calibri" charset="0"/>
                <a:cs typeface="Calibri" charset="0"/>
              </a:rPr>
              <a:t>(часть 1)</a:t>
            </a:r>
            <a:endParaRPr lang="ru-RU" sz="6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310" y="365125"/>
            <a:ext cx="9834489" cy="1325563"/>
          </a:xfrm>
        </p:spPr>
        <p:txBody>
          <a:bodyPr/>
          <a:lstStyle/>
          <a:p>
            <a:r>
              <a:rPr lang="ru-RU" smtClean="0"/>
              <a:t>8 примитивных типов данных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72529" y="1825625"/>
            <a:ext cx="5278434" cy="3393489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 smtClean="0"/>
              <a:t> </a:t>
            </a:r>
            <a:r>
              <a:rPr lang="en-US" sz="6100" dirty="0" smtClean="0">
                <a:latin typeface="Calibri" charset="0"/>
                <a:ea typeface="Calibri" charset="0"/>
                <a:cs typeface="Calibri" charset="0"/>
              </a:rPr>
              <a:t>byte</a:t>
            </a:r>
            <a:r>
              <a:rPr lang="en-US" sz="61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61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100" dirty="0" smtClean="0">
                <a:latin typeface="Calibri" charset="0"/>
                <a:ea typeface="Calibri" charset="0"/>
                <a:cs typeface="Calibri" charset="0"/>
              </a:rPr>
              <a:t> short</a:t>
            </a:r>
            <a:r>
              <a:rPr lang="en-US" sz="61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61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100" dirty="0" smtClean="0">
                <a:latin typeface="Calibri" charset="0"/>
                <a:ea typeface="Calibri" charset="0"/>
                <a:cs typeface="Calibri" charset="0"/>
              </a:rPr>
              <a:t> int</a:t>
            </a:r>
            <a:r>
              <a:rPr lang="en-US" sz="61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61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100" dirty="0" smtClean="0">
                <a:latin typeface="Calibri" charset="0"/>
                <a:ea typeface="Calibri" charset="0"/>
                <a:cs typeface="Calibri" charset="0"/>
              </a:rPr>
              <a:t> long</a:t>
            </a:r>
            <a:r>
              <a:rPr lang="en-US" sz="61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25882" y="1825625"/>
            <a:ext cx="47279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 char</a:t>
            </a:r>
            <a:r>
              <a:rPr lang="en-US" sz="60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endParaRPr lang="en-US" sz="6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 float</a:t>
            </a:r>
            <a:r>
              <a:rPr lang="en-US" sz="6000" baseline="300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6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 double</a:t>
            </a:r>
            <a:r>
              <a:rPr lang="en-US" sz="6000" baseline="300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6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 boolean</a:t>
            </a:r>
            <a:r>
              <a:rPr lang="en-US" sz="6000" baseline="30000" dirty="0" smtClean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72529" y="4976634"/>
            <a:ext cx="9186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целые числа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                              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числа с плавающей точкой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3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символы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                                    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4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логические значения 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98" y="365125"/>
            <a:ext cx="114651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Длина и диапазон допустимых значений целочисленных типов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66520"/>
              </p:ext>
            </p:extLst>
          </p:nvPr>
        </p:nvGraphicFramePr>
        <p:xfrm>
          <a:off x="808110" y="2053885"/>
          <a:ext cx="10558584" cy="427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1"/>
                <a:gridCol w="2574387"/>
                <a:gridCol w="5444196"/>
              </a:tblGrid>
              <a:tr h="8459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Наименование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Длина в битах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Диапазон допустимых значений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8576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long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64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[-9223372036854775808,</a:t>
                      </a:r>
                      <a:r>
                        <a:rPr lang="is-I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9223372036854775807] </a:t>
                      </a:r>
                      <a:endParaRPr lang="is-IS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576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int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[-2147483648,</a:t>
                      </a:r>
                      <a:r>
                        <a:rPr lang="cs-CZ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2147483647] </a:t>
                      </a:r>
                      <a:endParaRPr lang="cs-CZ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576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short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16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-32768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32767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mr-IN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576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byte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-128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127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mr-IN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/>
              <a:t>b</a:t>
            </a:r>
            <a:r>
              <a:rPr lang="en-US" dirty="0" smtClean="0"/>
              <a:t>yte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Удобен для работы с потоками ввода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вывода данных в сети или файлах, так как занимает малый объем памяти, что облегчает передачу пакетов.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Занимает меньший объем памяти относительно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long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short.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byte: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Этот </a:t>
            </a:r>
            <a:r>
              <a:rPr lang="ru-RU" dirty="0"/>
              <a:t>тип данных применяется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/>
              <a:t>реже всех </a:t>
            </a:r>
            <a:r>
              <a:rPr lang="ru-RU" dirty="0" smtClean="0"/>
              <a:t>остальных</a:t>
            </a:r>
            <a:r>
              <a:rPr lang="ru-RU" dirty="0"/>
              <a:t>. 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short: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short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409</TotalTime>
  <Words>311</Words>
  <Application>Microsoft Macintosh PowerPoint</Application>
  <PresentationFormat>Широкоэкранный</PresentationFormat>
  <Paragraphs>117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Corbel</vt:lpstr>
      <vt:lpstr>Mangal</vt:lpstr>
      <vt:lpstr>Arial</vt:lpstr>
      <vt:lpstr>Глубина</vt:lpstr>
      <vt:lpstr>Intro в Java</vt:lpstr>
      <vt:lpstr>Предпосылки к созданию Java</vt:lpstr>
      <vt:lpstr>Отличительные особенности Java</vt:lpstr>
      <vt:lpstr>План изучения языка Java (по главам)</vt:lpstr>
      <vt:lpstr>Глава 1 Типы данных, переменные (часть 1)</vt:lpstr>
      <vt:lpstr>8 примитивных типов данных</vt:lpstr>
      <vt:lpstr>Длина и диапазон допустимых значений целочисленных типов данных</vt:lpstr>
      <vt:lpstr>Тип byte</vt:lpstr>
      <vt:lpstr>Тип short</vt:lpstr>
      <vt:lpstr>Тип int</vt:lpstr>
      <vt:lpstr>Тип long</vt:lpstr>
      <vt:lpstr>Длина и диапазон допустимых значений типов данных с плавающей точкой</vt:lpstr>
      <vt:lpstr>Тип float</vt:lpstr>
      <vt:lpstr>Тип double</vt:lpstr>
      <vt:lpstr>Длина и диапазон допустимых значений символьных типов данных</vt:lpstr>
      <vt:lpstr>Тип char</vt:lpstr>
      <vt:lpstr>Дополнительная литература к уроку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в Java</dc:title>
  <dc:creator>Пользователь Microsoft Office</dc:creator>
  <cp:lastModifiedBy>Пользователь Microsoft Office</cp:lastModifiedBy>
  <cp:revision>18</cp:revision>
  <dcterms:created xsi:type="dcterms:W3CDTF">2018-02-20T14:57:47Z</dcterms:created>
  <dcterms:modified xsi:type="dcterms:W3CDTF">2018-02-24T23:32:48Z</dcterms:modified>
</cp:coreProperties>
</file>