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4" r:id="rId9"/>
    <p:sldId id="265" r:id="rId10"/>
    <p:sldId id="267" r:id="rId11"/>
    <p:sldId id="266" r:id="rId12"/>
    <p:sldId id="268" r:id="rId13"/>
    <p:sldId id="269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81"/>
  </p:normalViewPr>
  <p:slideViewPr>
    <p:cSldViewPr snapToGrid="0" snapToObjects="1">
      <p:cViewPr varScale="1">
        <p:scale>
          <a:sx n="91" d="100"/>
          <a:sy n="91" d="100"/>
        </p:scale>
        <p:origin x="8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2/21/18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ое изображение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Чтобы добавить рисунок, перетащите его на заполнитель или щелкните значок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2/21/18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2/21/18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2/21/18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с имене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2/21/18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2/21/18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колонки с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Чтобы добавить рисунок, перетащите его на заполнитель или щелкните значок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Чтобы добавить рисунок, перетащите его на заполнитель или щелкните значок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Чтобы добавить рисунок, перетащите его на заполнитель или щелкните значок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2/21/18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.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2/21/18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. загол.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2/21/18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2/21/18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Образец заголовка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2/21/18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2/21/18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2/21/18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2/21/18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2/21/18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2/21/18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Чтобы добавить рисунок, перетащите его на заполнитель или щелкните значок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2/21/18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2/21/18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java/java_basic_datatypes.htm" TargetMode="External"/><Relationship Id="rId4" Type="http://schemas.openxmlformats.org/officeDocument/2006/relationships/hyperlink" Target="https://ru.wikibooks.org/wiki/Java/%D0%A2%D0%B8%D0%BF%D1%8B_%D0%B4%D0%B0%D0%BD%D0%BD%D1%8B%D1%85" TargetMode="External"/><Relationship Id="rId5" Type="http://schemas.openxmlformats.org/officeDocument/2006/relationships/hyperlink" Target="https://unicode-table.com/ru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ru.wikipedia.org/wiki/%D0%94%D0%B2%D0%BE%D0%B8%D1%87%D0%BD%D0%B0%D1%8F_%D1%81%D0%B8%D1%81%D1%82%D0%B5%D0%BC%D0%B0_%D1%81%D1%87%D0%B8%D1%81%D0%BB%D0%B5%D0%BD%D0%B8%D1%8F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263704" y="2452348"/>
            <a:ext cx="5514536" cy="1641490"/>
          </a:xfrm>
        </p:spPr>
        <p:txBody>
          <a:bodyPr/>
          <a:lstStyle/>
          <a:p>
            <a:r>
              <a:rPr lang="en-US" dirty="0" smtClean="0"/>
              <a:t>Intro </a:t>
            </a:r>
            <a:r>
              <a:rPr lang="ru-RU" dirty="0" smtClean="0"/>
              <a:t>в </a:t>
            </a:r>
            <a:r>
              <a:rPr lang="en-US" dirty="0" smtClean="0"/>
              <a:t>Java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8353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Тип </a:t>
            </a:r>
            <a:r>
              <a:rPr lang="en-US" dirty="0" err="1" smtClean="0"/>
              <a:t>int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119999" y="1825625"/>
            <a:ext cx="9909071" cy="4351338"/>
          </a:xfrm>
        </p:spPr>
        <p:txBody>
          <a:bodyPr/>
          <a:lstStyle/>
          <a:p>
            <a:r>
              <a:rPr lang="ru-RU" dirty="0" smtClean="0">
                <a:latin typeface="Calibri" charset="0"/>
                <a:ea typeface="Calibri" charset="0"/>
                <a:cs typeface="Calibri" charset="0"/>
              </a:rPr>
              <a:t>Применение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:</a:t>
            </a:r>
            <a:r>
              <a:rPr lang="ru-RU" dirty="0" smtClean="0">
                <a:latin typeface="Calibri" charset="0"/>
                <a:ea typeface="Calibri" charset="0"/>
                <a:cs typeface="Calibri" charset="0"/>
              </a:rPr>
              <a:t/>
            </a:r>
            <a:br>
              <a:rPr lang="ru-RU" dirty="0" smtClean="0">
                <a:latin typeface="Calibri" charset="0"/>
                <a:ea typeface="Calibri" charset="0"/>
                <a:cs typeface="Calibri" charset="0"/>
              </a:rPr>
            </a:b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1) </a:t>
            </a:r>
            <a:r>
              <a:rPr lang="ru-RU" dirty="0" smtClean="0">
                <a:latin typeface="Calibri" charset="0"/>
                <a:ea typeface="Calibri" charset="0"/>
                <a:cs typeface="Calibri" charset="0"/>
              </a:rPr>
              <a:t>Переменные </a:t>
            </a:r>
            <a:r>
              <a:rPr lang="ru-RU" dirty="0">
                <a:latin typeface="Calibri" charset="0"/>
                <a:ea typeface="Calibri" charset="0"/>
                <a:cs typeface="Calibri" charset="0"/>
              </a:rPr>
              <a:t>типа </a:t>
            </a:r>
            <a:r>
              <a:rPr lang="ru-RU" dirty="0" err="1">
                <a:latin typeface="Calibri" charset="0"/>
                <a:ea typeface="Calibri" charset="0"/>
                <a:cs typeface="Calibri" charset="0"/>
              </a:rPr>
              <a:t>int</a:t>
            </a:r>
            <a:r>
              <a:rPr lang="ru-RU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ru-RU" dirty="0" smtClean="0">
                <a:latin typeface="Calibri" charset="0"/>
                <a:ea typeface="Calibri" charset="0"/>
                <a:cs typeface="Calibri" charset="0"/>
              </a:rPr>
              <a:t>зачастую </a:t>
            </a:r>
            <a:r>
              <a:rPr lang="ru-RU" dirty="0">
                <a:latin typeface="Calibri" charset="0"/>
                <a:ea typeface="Calibri" charset="0"/>
                <a:cs typeface="Calibri" charset="0"/>
              </a:rPr>
              <a:t>используются </a:t>
            </a:r>
            <a:r>
              <a:rPr lang="ru-RU" dirty="0" smtClean="0">
                <a:latin typeface="Calibri" charset="0"/>
                <a:ea typeface="Calibri" charset="0"/>
                <a:cs typeface="Calibri" charset="0"/>
              </a:rPr>
              <a:t>для управления циклами </a:t>
            </a:r>
            <a:r>
              <a:rPr lang="ru-RU" dirty="0">
                <a:latin typeface="Calibri" charset="0"/>
                <a:ea typeface="Calibri" charset="0"/>
                <a:cs typeface="Calibri" charset="0"/>
              </a:rPr>
              <a:t>и индексирования </a:t>
            </a:r>
            <a:r>
              <a:rPr lang="ru-RU" dirty="0" smtClean="0">
                <a:latin typeface="Calibri" charset="0"/>
                <a:ea typeface="Calibri" charset="0"/>
                <a:cs typeface="Calibri" charset="0"/>
              </a:rPr>
              <a:t>массивов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.</a:t>
            </a:r>
            <a:r>
              <a:rPr lang="ru-RU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br>
              <a:rPr lang="en-US" dirty="0" smtClean="0">
                <a:latin typeface="Calibri" charset="0"/>
                <a:ea typeface="Calibri" charset="0"/>
                <a:cs typeface="Calibri" charset="0"/>
              </a:rPr>
            </a:b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2) </a:t>
            </a:r>
            <a:r>
              <a:rPr lang="en-US" dirty="0" err="1" smtClean="0">
                <a:latin typeface="Calibri" charset="0"/>
                <a:ea typeface="Calibri" charset="0"/>
                <a:cs typeface="Calibri" charset="0"/>
              </a:rPr>
              <a:t>int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ru-RU" dirty="0" smtClean="0">
                <a:latin typeface="Calibri" charset="0"/>
                <a:ea typeface="Calibri" charset="0"/>
                <a:cs typeface="Calibri" charset="0"/>
              </a:rPr>
              <a:t>эффективнее 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byte, short, </a:t>
            </a:r>
            <a:r>
              <a:rPr lang="ru-RU" dirty="0" smtClean="0">
                <a:latin typeface="Calibri" charset="0"/>
                <a:ea typeface="Calibri" charset="0"/>
                <a:cs typeface="Calibri" charset="0"/>
              </a:rPr>
              <a:t>так как в вычислениях перед использованием значения переменной типа 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byte </a:t>
            </a:r>
            <a:r>
              <a:rPr lang="ru-RU" dirty="0" smtClean="0">
                <a:latin typeface="Calibri" charset="0"/>
                <a:ea typeface="Calibri" charset="0"/>
                <a:cs typeface="Calibri" charset="0"/>
              </a:rPr>
              <a:t>или 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short </a:t>
            </a:r>
            <a:r>
              <a:rPr lang="ru-RU" dirty="0" smtClean="0">
                <a:latin typeface="Calibri" charset="0"/>
                <a:ea typeface="Calibri" charset="0"/>
                <a:cs typeface="Calibri" charset="0"/>
              </a:rPr>
              <a:t>сначала </a:t>
            </a:r>
            <a:r>
              <a:rPr lang="ru-RU" i="1" dirty="0" smtClean="0">
                <a:latin typeface="Calibri" charset="0"/>
                <a:ea typeface="Calibri" charset="0"/>
                <a:cs typeface="Calibri" charset="0"/>
              </a:rPr>
              <a:t>продвигается</a:t>
            </a:r>
            <a:r>
              <a:rPr lang="ru-RU" dirty="0" smtClean="0">
                <a:latin typeface="Calibri" charset="0"/>
                <a:ea typeface="Calibri" charset="0"/>
                <a:cs typeface="Calibri" charset="0"/>
              </a:rPr>
              <a:t> к типу </a:t>
            </a:r>
            <a:r>
              <a:rPr lang="en-US" dirty="0" err="1" smtClean="0">
                <a:latin typeface="Calibri" charset="0"/>
                <a:ea typeface="Calibri" charset="0"/>
                <a:cs typeface="Calibri" charset="0"/>
              </a:rPr>
              <a:t>int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, </a:t>
            </a:r>
            <a:r>
              <a:rPr lang="ru-RU" dirty="0" smtClean="0">
                <a:latin typeface="Calibri" charset="0"/>
                <a:ea typeface="Calibri" charset="0"/>
                <a:cs typeface="Calibri" charset="0"/>
              </a:rPr>
              <a:t>что занимает определенное время</a:t>
            </a:r>
          </a:p>
          <a:p>
            <a:r>
              <a:rPr lang="ru-RU" dirty="0" smtClean="0">
                <a:latin typeface="Calibri" charset="0"/>
                <a:ea typeface="Calibri" charset="0"/>
                <a:cs typeface="Calibri" charset="0"/>
              </a:rPr>
              <a:t>Объявление переменных типа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dirty="0" err="1" smtClean="0">
                <a:latin typeface="Calibri" charset="0"/>
                <a:ea typeface="Calibri" charset="0"/>
                <a:cs typeface="Calibri" charset="0"/>
              </a:rPr>
              <a:t>int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:</a:t>
            </a:r>
          </a:p>
          <a:p>
            <a:pPr marL="0" indent="0">
              <a:buNone/>
            </a:pP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   </a:t>
            </a:r>
            <a:r>
              <a:rPr lang="en-US" dirty="0" err="1" smtClean="0">
                <a:latin typeface="Calibri" charset="0"/>
                <a:ea typeface="Calibri" charset="0"/>
                <a:cs typeface="Calibri" charset="0"/>
              </a:rPr>
              <a:t>int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 a, b;</a:t>
            </a:r>
            <a:endParaRPr lang="ru-RU" dirty="0"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15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Тип </a:t>
            </a:r>
            <a:r>
              <a:rPr lang="en-US" dirty="0" smtClean="0"/>
              <a:t>long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119999" y="1825625"/>
            <a:ext cx="9909071" cy="4351338"/>
          </a:xfrm>
        </p:spPr>
        <p:txBody>
          <a:bodyPr/>
          <a:lstStyle/>
          <a:p>
            <a:r>
              <a:rPr lang="ru-RU" dirty="0" smtClean="0">
                <a:latin typeface="Calibri" charset="0"/>
                <a:ea typeface="Calibri" charset="0"/>
                <a:cs typeface="Calibri" charset="0"/>
              </a:rPr>
              <a:t>Применение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:</a:t>
            </a:r>
            <a:r>
              <a:rPr lang="ru-RU" dirty="0" smtClean="0">
                <a:latin typeface="Calibri" charset="0"/>
                <a:ea typeface="Calibri" charset="0"/>
                <a:cs typeface="Calibri" charset="0"/>
              </a:rPr>
              <a:t/>
            </a:r>
            <a:br>
              <a:rPr lang="ru-RU" dirty="0" smtClean="0">
                <a:latin typeface="Calibri" charset="0"/>
                <a:ea typeface="Calibri" charset="0"/>
                <a:cs typeface="Calibri" charset="0"/>
              </a:rPr>
            </a:br>
            <a:r>
              <a:rPr lang="ru-RU" dirty="0" smtClean="0">
                <a:latin typeface="Calibri" charset="0"/>
                <a:ea typeface="Calibri" charset="0"/>
                <a:cs typeface="Calibri" charset="0"/>
              </a:rPr>
              <a:t>1) Удобен в тех ситуациях, когда длины типа </a:t>
            </a:r>
            <a:r>
              <a:rPr lang="en-US" dirty="0" err="1" smtClean="0">
                <a:latin typeface="Calibri" charset="0"/>
                <a:ea typeface="Calibri" charset="0"/>
                <a:cs typeface="Calibri" charset="0"/>
              </a:rPr>
              <a:t>int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ru-RU" dirty="0" smtClean="0">
                <a:latin typeface="Calibri" charset="0"/>
                <a:ea typeface="Calibri" charset="0"/>
                <a:cs typeface="Calibri" charset="0"/>
              </a:rPr>
              <a:t>недостаточно        для хранения требуемого значения</a:t>
            </a:r>
          </a:p>
          <a:p>
            <a:pPr marL="0" indent="0">
              <a:buNone/>
            </a:pPr>
            <a:r>
              <a:rPr lang="ru-RU" dirty="0" smtClean="0">
                <a:latin typeface="Calibri" charset="0"/>
                <a:ea typeface="Calibri" charset="0"/>
                <a:cs typeface="Calibri" charset="0"/>
              </a:rPr>
              <a:t>   2) Используется для работы с большими целыми числами</a:t>
            </a:r>
            <a:endParaRPr lang="en-US" dirty="0">
              <a:latin typeface="Calibri" charset="0"/>
              <a:ea typeface="Calibri" charset="0"/>
              <a:cs typeface="Calibri" charset="0"/>
            </a:endParaRPr>
          </a:p>
          <a:p>
            <a:r>
              <a:rPr lang="ru-RU" dirty="0" smtClean="0">
                <a:latin typeface="Calibri" charset="0"/>
                <a:ea typeface="Calibri" charset="0"/>
                <a:cs typeface="Calibri" charset="0"/>
              </a:rPr>
              <a:t>Объявление переменных типа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long:</a:t>
            </a:r>
          </a:p>
          <a:p>
            <a:pPr marL="0" indent="0">
              <a:buNone/>
            </a:pP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   long a, b;</a:t>
            </a:r>
            <a:endParaRPr lang="ru-RU" dirty="0"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4809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36098" y="365125"/>
            <a:ext cx="1146517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Длина и диапазон допустимых значений типов данных с плавающей точкой</a:t>
            </a:r>
            <a:endParaRPr lang="ru-RU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3990003"/>
              </p:ext>
            </p:extLst>
          </p:nvPr>
        </p:nvGraphicFramePr>
        <p:xfrm>
          <a:off x="808110" y="2053885"/>
          <a:ext cx="10558584" cy="33199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0001"/>
                <a:gridCol w="2574387"/>
                <a:gridCol w="5444196"/>
              </a:tblGrid>
              <a:tr h="1096502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Наименование</a:t>
                      </a:r>
                      <a:endParaRPr lang="ru-RU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Длина в битах</a:t>
                      </a:r>
                      <a:endParaRPr lang="ru-RU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Диапазон допустимых значений</a:t>
                      </a:r>
                      <a:endParaRPr lang="ru-RU" sz="2400" dirty="0"/>
                    </a:p>
                  </a:txBody>
                  <a:tcPr anchor="ctr"/>
                </a:tc>
              </a:tr>
              <a:tr h="1111735"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double</a:t>
                      </a:r>
                      <a:endParaRPr lang="ru-RU" sz="20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64</a:t>
                      </a:r>
                      <a:endParaRPr lang="ru-RU" sz="20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mr-IN" sz="1800" kern="1200" dirty="0" smtClean="0">
                          <a:solidFill>
                            <a:schemeClr val="dk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4.9е-324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,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 </a:t>
                      </a:r>
                      <a:r>
                        <a:rPr lang="mr-IN" sz="1800" kern="1200" dirty="0" smtClean="0">
                          <a:solidFill>
                            <a:schemeClr val="dk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1.8е+308 </a:t>
                      </a:r>
                      <a:r>
                        <a:rPr lang="is-IS" sz="2000" kern="1200" dirty="0" smtClean="0">
                          <a:solidFill>
                            <a:schemeClr val="dk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] </a:t>
                      </a:r>
                      <a:endParaRPr lang="is-IS" sz="2000" dirty="0" smtClean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  <a:p>
                      <a:pPr algn="l"/>
                      <a:endParaRPr lang="ru-RU" sz="20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</a:tr>
              <a:tr h="1111735"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float</a:t>
                      </a:r>
                      <a:endParaRPr lang="ru-RU" sz="20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32</a:t>
                      </a:r>
                      <a:endParaRPr lang="ru-RU" sz="20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2000" kern="1200" dirty="0" smtClean="0">
                          <a:solidFill>
                            <a:schemeClr val="dk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[</a:t>
                      </a:r>
                      <a:r>
                        <a:rPr lang="mr-IN" sz="1800" kern="1200" dirty="0" smtClean="0">
                          <a:solidFill>
                            <a:schemeClr val="dk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1.4е-045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,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 </a:t>
                      </a:r>
                      <a:r>
                        <a:rPr lang="mr-IN" sz="1800" kern="1200" dirty="0" smtClean="0">
                          <a:solidFill>
                            <a:schemeClr val="dk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З.4е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+038</a:t>
                      </a:r>
                      <a:r>
                        <a:rPr lang="cs-CZ" sz="2000" kern="1200" dirty="0" smtClean="0">
                          <a:solidFill>
                            <a:schemeClr val="dk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] </a:t>
                      </a:r>
                      <a:endParaRPr lang="cs-CZ" sz="2000" dirty="0" smtClean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  <a:p>
                      <a:pPr algn="l"/>
                      <a:endParaRPr lang="ru-RU" sz="20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1665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Тип </a:t>
            </a:r>
            <a:r>
              <a:rPr lang="en-US" dirty="0" smtClean="0"/>
              <a:t>float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119999" y="1825625"/>
            <a:ext cx="9909071" cy="4351338"/>
          </a:xfrm>
        </p:spPr>
        <p:txBody>
          <a:bodyPr/>
          <a:lstStyle/>
          <a:p>
            <a:r>
              <a:rPr lang="ru-RU" dirty="0" smtClean="0">
                <a:latin typeface="Calibri" charset="0"/>
                <a:ea typeface="Calibri" charset="0"/>
                <a:cs typeface="Calibri" charset="0"/>
              </a:rPr>
              <a:t>Применение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:</a:t>
            </a:r>
            <a:r>
              <a:rPr lang="ru-RU" dirty="0" smtClean="0">
                <a:latin typeface="Calibri" charset="0"/>
                <a:ea typeface="Calibri" charset="0"/>
                <a:cs typeface="Calibri" charset="0"/>
              </a:rPr>
              <a:t/>
            </a:r>
            <a:br>
              <a:rPr lang="ru-RU" dirty="0" smtClean="0">
                <a:latin typeface="Calibri" charset="0"/>
                <a:ea typeface="Calibri" charset="0"/>
                <a:cs typeface="Calibri" charset="0"/>
              </a:rPr>
            </a:br>
            <a:r>
              <a:rPr lang="ru-RU" dirty="0" smtClean="0">
                <a:latin typeface="Calibri" charset="0"/>
                <a:ea typeface="Calibri" charset="0"/>
                <a:cs typeface="Calibri" charset="0"/>
              </a:rPr>
              <a:t>1) Удобен в тех ситуациях, когда необходима точность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, </a:t>
            </a:r>
            <a:r>
              <a:rPr lang="ru-RU" dirty="0" smtClean="0">
                <a:latin typeface="Calibri" charset="0"/>
                <a:ea typeface="Calibri" charset="0"/>
                <a:cs typeface="Calibri" charset="0"/>
              </a:rPr>
              <a:t>но для очень маленьких или больших значений точность падает</a:t>
            </a:r>
          </a:p>
          <a:p>
            <a:pPr marL="0" indent="0">
              <a:buNone/>
            </a:pPr>
            <a:r>
              <a:rPr lang="ru-RU" dirty="0" smtClean="0">
                <a:latin typeface="Calibri" charset="0"/>
                <a:ea typeface="Calibri" charset="0"/>
                <a:cs typeface="Calibri" charset="0"/>
              </a:rPr>
              <a:t>   2) Работает примерно в 2 раза быстрее типа 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double</a:t>
            </a:r>
            <a:endParaRPr lang="en-US" dirty="0">
              <a:latin typeface="Calibri" charset="0"/>
              <a:ea typeface="Calibri" charset="0"/>
              <a:cs typeface="Calibri" charset="0"/>
            </a:endParaRPr>
          </a:p>
          <a:p>
            <a:r>
              <a:rPr lang="ru-RU" dirty="0" smtClean="0">
                <a:latin typeface="Calibri" charset="0"/>
                <a:ea typeface="Calibri" charset="0"/>
                <a:cs typeface="Calibri" charset="0"/>
              </a:rPr>
              <a:t>Объявление переменных типа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float:</a:t>
            </a:r>
          </a:p>
          <a:p>
            <a:pPr marL="0" indent="0">
              <a:buNone/>
            </a:pP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   float a, b;</a:t>
            </a:r>
            <a:endParaRPr lang="ru-RU" dirty="0"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9778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Тип </a:t>
            </a:r>
            <a:r>
              <a:rPr lang="en-US" dirty="0" smtClean="0"/>
              <a:t>double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119999" y="1825625"/>
            <a:ext cx="9909071" cy="4351338"/>
          </a:xfrm>
        </p:spPr>
        <p:txBody>
          <a:bodyPr/>
          <a:lstStyle/>
          <a:p>
            <a:r>
              <a:rPr lang="ru-RU" dirty="0" smtClean="0">
                <a:latin typeface="Calibri" charset="0"/>
                <a:ea typeface="Calibri" charset="0"/>
                <a:cs typeface="Calibri" charset="0"/>
              </a:rPr>
              <a:t>Применение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:</a:t>
            </a:r>
            <a:r>
              <a:rPr lang="ru-RU" dirty="0" smtClean="0">
                <a:latin typeface="Calibri" charset="0"/>
                <a:ea typeface="Calibri" charset="0"/>
                <a:cs typeface="Calibri" charset="0"/>
              </a:rPr>
              <a:t/>
            </a:r>
            <a:br>
              <a:rPr lang="ru-RU" dirty="0" smtClean="0">
                <a:latin typeface="Calibri" charset="0"/>
                <a:ea typeface="Calibri" charset="0"/>
                <a:cs typeface="Calibri" charset="0"/>
              </a:rPr>
            </a:br>
            <a:r>
              <a:rPr lang="ru-RU" dirty="0" smtClean="0">
                <a:latin typeface="Calibri" charset="0"/>
                <a:ea typeface="Calibri" charset="0"/>
                <a:cs typeface="Calibri" charset="0"/>
              </a:rPr>
              <a:t>1) На некоторых процессорах полезнее использовать 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double. </a:t>
            </a:r>
            <a:r>
              <a:rPr lang="ru-RU" dirty="0">
                <a:latin typeface="Calibri" charset="0"/>
                <a:ea typeface="Calibri" charset="0"/>
                <a:cs typeface="Calibri" charset="0"/>
              </a:rPr>
              <a:t>в</a:t>
            </a:r>
            <a:r>
              <a:rPr lang="ru-RU" dirty="0" smtClean="0">
                <a:latin typeface="Calibri" charset="0"/>
                <a:ea typeface="Calibri" charset="0"/>
                <a:cs typeface="Calibri" charset="0"/>
              </a:rPr>
              <a:t>место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 float</a:t>
            </a:r>
            <a:endParaRPr lang="ru-RU" dirty="0" smtClean="0">
              <a:latin typeface="Calibri" charset="0"/>
              <a:ea typeface="Calibri" charset="0"/>
              <a:cs typeface="Calibri" charset="0"/>
            </a:endParaRPr>
          </a:p>
          <a:p>
            <a:pPr marL="0" indent="0">
              <a:buNone/>
            </a:pPr>
            <a:r>
              <a:rPr lang="ru-RU" dirty="0" smtClean="0">
                <a:latin typeface="Calibri" charset="0"/>
                <a:ea typeface="Calibri" charset="0"/>
                <a:cs typeface="Calibri" charset="0"/>
              </a:rPr>
              <a:t>   2) Обеспечивает большую точность относительно 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float</a:t>
            </a:r>
            <a:endParaRPr lang="ru-RU" dirty="0" smtClean="0">
              <a:latin typeface="Calibri" charset="0"/>
              <a:ea typeface="Calibri" charset="0"/>
              <a:cs typeface="Calibri" charset="0"/>
            </a:endParaRPr>
          </a:p>
          <a:p>
            <a:pPr marL="0" indent="0">
              <a:buNone/>
            </a:pPr>
            <a:r>
              <a:rPr lang="ru-RU" dirty="0" smtClean="0">
                <a:latin typeface="Calibri" charset="0"/>
                <a:ea typeface="Calibri" charset="0"/>
                <a:cs typeface="Calibri" charset="0"/>
              </a:rPr>
              <a:t>   3) Используется для работы с большими числами</a:t>
            </a:r>
            <a:endParaRPr lang="en-US" dirty="0">
              <a:latin typeface="Calibri" charset="0"/>
              <a:ea typeface="Calibri" charset="0"/>
              <a:cs typeface="Calibri" charset="0"/>
            </a:endParaRPr>
          </a:p>
          <a:p>
            <a:r>
              <a:rPr lang="ru-RU" dirty="0" smtClean="0">
                <a:latin typeface="Calibri" charset="0"/>
                <a:ea typeface="Calibri" charset="0"/>
                <a:cs typeface="Calibri" charset="0"/>
              </a:rPr>
              <a:t>Объявление переменных типа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double:</a:t>
            </a:r>
          </a:p>
          <a:p>
            <a:pPr marL="0" indent="0">
              <a:buNone/>
            </a:pP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   double a, b;</a:t>
            </a:r>
            <a:endParaRPr lang="ru-RU" dirty="0"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3661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36098" y="365125"/>
            <a:ext cx="1146517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Длина и диапазон допустимых значений символьных типов данных</a:t>
            </a:r>
            <a:endParaRPr lang="ru-RU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8264184"/>
              </p:ext>
            </p:extLst>
          </p:nvPr>
        </p:nvGraphicFramePr>
        <p:xfrm>
          <a:off x="808110" y="2053885"/>
          <a:ext cx="10558584" cy="22082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0001"/>
                <a:gridCol w="2574387"/>
                <a:gridCol w="5444196"/>
              </a:tblGrid>
              <a:tr h="1096502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Наименование</a:t>
                      </a:r>
                      <a:endParaRPr lang="ru-RU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Длина в битах</a:t>
                      </a:r>
                      <a:endParaRPr lang="ru-RU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Диапазон допустимых значений</a:t>
                      </a:r>
                      <a:endParaRPr lang="ru-RU" sz="2400" dirty="0"/>
                    </a:p>
                  </a:txBody>
                  <a:tcPr anchor="ctr"/>
                </a:tc>
              </a:tr>
              <a:tr h="1111735"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char</a:t>
                      </a:r>
                      <a:endParaRPr lang="ru-RU" sz="20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16</a:t>
                      </a:r>
                      <a:endParaRPr lang="ru-RU" sz="20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0</a:t>
                      </a:r>
                      <a:r>
                        <a:rPr lang="mr-IN" sz="1800" kern="1200" dirty="0" smtClean="0">
                          <a:solidFill>
                            <a:schemeClr val="dk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,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65536</a:t>
                      </a:r>
                      <a:r>
                        <a:rPr lang="mr-IN" sz="1800" kern="1200" dirty="0" smtClean="0">
                          <a:solidFill>
                            <a:schemeClr val="dk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 </a:t>
                      </a:r>
                      <a:r>
                        <a:rPr lang="is-IS" sz="2000" kern="1200" dirty="0" smtClean="0">
                          <a:solidFill>
                            <a:schemeClr val="dk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] </a:t>
                      </a:r>
                      <a:endParaRPr lang="is-IS" sz="2000" dirty="0" smtClean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  <a:p>
                      <a:pPr algn="l"/>
                      <a:endParaRPr lang="ru-RU" sz="20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5257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Тип </a:t>
            </a:r>
            <a:r>
              <a:rPr lang="en-US" dirty="0" smtClean="0"/>
              <a:t>char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119999" y="1825625"/>
            <a:ext cx="9909071" cy="4351338"/>
          </a:xfrm>
        </p:spPr>
        <p:txBody>
          <a:bodyPr/>
          <a:lstStyle/>
          <a:p>
            <a:r>
              <a:rPr lang="ru-RU" dirty="0" smtClean="0">
                <a:latin typeface="Calibri" charset="0"/>
                <a:ea typeface="Calibri" charset="0"/>
                <a:cs typeface="Calibri" charset="0"/>
              </a:rPr>
              <a:t>Описание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:</a:t>
            </a:r>
            <a:r>
              <a:rPr lang="ru-RU" dirty="0" smtClean="0">
                <a:latin typeface="Calibri" charset="0"/>
                <a:ea typeface="Calibri" charset="0"/>
                <a:cs typeface="Calibri" charset="0"/>
              </a:rPr>
              <a:t/>
            </a:r>
            <a:br>
              <a:rPr lang="ru-RU" dirty="0" smtClean="0">
                <a:latin typeface="Calibri" charset="0"/>
                <a:ea typeface="Calibri" charset="0"/>
                <a:cs typeface="Calibri" charset="0"/>
              </a:rPr>
            </a:br>
            <a:r>
              <a:rPr lang="ru-RU" dirty="0" smtClean="0">
                <a:latin typeface="Calibri" charset="0"/>
                <a:ea typeface="Calibri" charset="0"/>
                <a:cs typeface="Calibri" charset="0"/>
              </a:rPr>
              <a:t>1) Не является целочисленным типом как в 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C/C++</a:t>
            </a:r>
            <a:endParaRPr lang="ru-RU" dirty="0">
              <a:latin typeface="Calibri" charset="0"/>
              <a:ea typeface="Calibri" charset="0"/>
              <a:cs typeface="Calibri" charset="0"/>
            </a:endParaRPr>
          </a:p>
          <a:p>
            <a:pPr marL="0" indent="0">
              <a:buNone/>
            </a:pPr>
            <a:r>
              <a:rPr lang="ru-RU" dirty="0" smtClean="0">
                <a:latin typeface="Calibri" charset="0"/>
                <a:ea typeface="Calibri" charset="0"/>
                <a:cs typeface="Calibri" charset="0"/>
              </a:rPr>
              <a:t>   2) Для представления символов используется Юникод</a:t>
            </a:r>
          </a:p>
          <a:p>
            <a:pPr marL="0" indent="0">
              <a:buNone/>
            </a:pPr>
            <a:r>
              <a:rPr lang="ru-RU" dirty="0" smtClean="0">
                <a:latin typeface="Calibri" charset="0"/>
                <a:ea typeface="Calibri" charset="0"/>
                <a:cs typeface="Calibri" charset="0"/>
              </a:rPr>
              <a:t>   3) Отрицательных значений не существует</a:t>
            </a:r>
            <a:endParaRPr lang="en-US" dirty="0">
              <a:latin typeface="Calibri" charset="0"/>
              <a:ea typeface="Calibri" charset="0"/>
              <a:cs typeface="Calibri" charset="0"/>
            </a:endParaRPr>
          </a:p>
          <a:p>
            <a:r>
              <a:rPr lang="ru-RU" dirty="0" smtClean="0">
                <a:latin typeface="Calibri" charset="0"/>
                <a:ea typeface="Calibri" charset="0"/>
                <a:cs typeface="Calibri" charset="0"/>
              </a:rPr>
              <a:t>Объявление переменных типа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char:</a:t>
            </a:r>
          </a:p>
          <a:p>
            <a:pPr marL="0" indent="0">
              <a:buNone/>
            </a:pP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   char a, b;</a:t>
            </a:r>
            <a:endParaRPr lang="ru-RU" dirty="0"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8438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Дополнительная литература к уроку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20000" y="2067951"/>
            <a:ext cx="10233800" cy="4109012"/>
          </a:xfrm>
        </p:spPr>
        <p:txBody>
          <a:bodyPr/>
          <a:lstStyle/>
          <a:p>
            <a:r>
              <a:rPr lang="ru-RU" dirty="0" smtClean="0">
                <a:hlinkClick r:id="rId2"/>
              </a:rPr>
              <a:t>Двоичная система счисления</a:t>
            </a:r>
            <a:endParaRPr lang="ru-RU" dirty="0">
              <a:hlinkClick r:id="rId2"/>
            </a:endParaRPr>
          </a:p>
          <a:p>
            <a:r>
              <a:rPr lang="en-US" dirty="0" smtClean="0">
                <a:hlinkClick r:id="rId3"/>
              </a:rPr>
              <a:t>Java </a:t>
            </a:r>
            <a:r>
              <a:rPr lang="mr-IN" dirty="0" smtClean="0">
                <a:hlinkClick r:id="rId3"/>
              </a:rPr>
              <a:t>–</a:t>
            </a:r>
            <a:r>
              <a:rPr lang="en-US" dirty="0" smtClean="0">
                <a:hlinkClick r:id="rId3"/>
              </a:rPr>
              <a:t> Primitive Datatypes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Java </a:t>
            </a:r>
            <a:r>
              <a:rPr lang="mr-IN" dirty="0" smtClean="0">
                <a:hlinkClick r:id="rId4"/>
              </a:rPr>
              <a:t>–</a:t>
            </a:r>
            <a:r>
              <a:rPr lang="ru-RU" dirty="0" smtClean="0">
                <a:hlinkClick r:id="rId4"/>
              </a:rPr>
              <a:t> примитивные типы данных</a:t>
            </a:r>
            <a:endParaRPr lang="ru-RU" dirty="0" smtClean="0"/>
          </a:p>
          <a:p>
            <a:r>
              <a:rPr lang="ru-RU" dirty="0" smtClean="0">
                <a:hlinkClick r:id="rId5"/>
              </a:rPr>
              <a:t>Таблица символов Юникод</a:t>
            </a:r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03603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63040" y="365125"/>
            <a:ext cx="9890760" cy="1325563"/>
          </a:xfrm>
        </p:spPr>
        <p:txBody>
          <a:bodyPr/>
          <a:lstStyle/>
          <a:p>
            <a:r>
              <a:rPr lang="ru-RU" dirty="0" smtClean="0"/>
              <a:t>Предпосылки к созданию </a:t>
            </a:r>
            <a:r>
              <a:rPr lang="en-US" dirty="0" smtClean="0"/>
              <a:t>Java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20000" y="2458995"/>
            <a:ext cx="10233800" cy="3717968"/>
          </a:xfrm>
        </p:spPr>
        <p:txBody>
          <a:bodyPr>
            <a:normAutofit/>
          </a:bodyPr>
          <a:lstStyle/>
          <a:p>
            <a:r>
              <a:rPr lang="ru-RU" sz="3200" dirty="0" smtClean="0"/>
              <a:t>Развитие всемирной паутины</a:t>
            </a:r>
          </a:p>
          <a:p>
            <a:r>
              <a:rPr lang="ru-RU" sz="3200" dirty="0" smtClean="0"/>
              <a:t>Непригодность языков</a:t>
            </a:r>
            <a:r>
              <a:rPr lang="ru-RU" sz="3200" dirty="0"/>
              <a:t> </a:t>
            </a:r>
            <a:r>
              <a:rPr lang="ru-RU" sz="3200" dirty="0" smtClean="0"/>
              <a:t>С и С++ для работы с </a:t>
            </a:r>
            <a:r>
              <a:rPr lang="en-US" sz="3200" dirty="0" smtClean="0"/>
              <a:t>WEB</a:t>
            </a:r>
          </a:p>
          <a:p>
            <a:r>
              <a:rPr lang="ru-RU" sz="3200" dirty="0" smtClean="0"/>
              <a:t>Потребность в архитектурно-нейтральном языке</a:t>
            </a:r>
          </a:p>
          <a:p>
            <a:r>
              <a:rPr lang="ru-RU" sz="3200" dirty="0" smtClean="0"/>
              <a:t>Необходимость в более простом и экономичном языке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922888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 dirty="0" smtClean="0"/>
              <a:t>Отличительные особенности </a:t>
            </a:r>
            <a:r>
              <a:rPr lang="en-US" dirty="0"/>
              <a:t>J</a:t>
            </a:r>
            <a:r>
              <a:rPr lang="en-US" dirty="0" smtClean="0"/>
              <a:t>ava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120000" y="2025747"/>
            <a:ext cx="5025216" cy="4151215"/>
          </a:xfrm>
        </p:spPr>
        <p:txBody>
          <a:bodyPr>
            <a:normAutofit/>
          </a:bodyPr>
          <a:lstStyle/>
          <a:p>
            <a:r>
              <a:rPr lang="ru-RU" dirty="0" smtClean="0"/>
              <a:t>Простота</a:t>
            </a:r>
          </a:p>
          <a:p>
            <a:r>
              <a:rPr lang="ru-RU" dirty="0" smtClean="0"/>
              <a:t>Безопасность</a:t>
            </a:r>
          </a:p>
          <a:p>
            <a:r>
              <a:rPr lang="ru-RU" dirty="0" smtClean="0"/>
              <a:t>Переносимость</a:t>
            </a:r>
          </a:p>
          <a:p>
            <a:r>
              <a:rPr lang="ru-RU" dirty="0" smtClean="0"/>
              <a:t>Объектная ориентированность</a:t>
            </a:r>
          </a:p>
          <a:p>
            <a:r>
              <a:rPr lang="ru-RU" dirty="0" smtClean="0"/>
              <a:t>Надежность 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869459" y="2025747"/>
            <a:ext cx="5484341" cy="4151216"/>
          </a:xfrm>
        </p:spPr>
        <p:txBody>
          <a:bodyPr>
            <a:normAutofit/>
          </a:bodyPr>
          <a:lstStyle/>
          <a:p>
            <a:r>
              <a:rPr lang="ru-RU" dirty="0"/>
              <a:t>Архитектурная нейтральность</a:t>
            </a:r>
          </a:p>
          <a:p>
            <a:r>
              <a:rPr lang="ru-RU" dirty="0"/>
              <a:t>Интерпретируемость</a:t>
            </a:r>
          </a:p>
          <a:p>
            <a:r>
              <a:rPr lang="ru-RU" dirty="0"/>
              <a:t>Высокая производительность</a:t>
            </a:r>
          </a:p>
          <a:p>
            <a:r>
              <a:rPr lang="ru-RU" dirty="0" err="1"/>
              <a:t>Распределенность</a:t>
            </a:r>
            <a:endParaRPr lang="ru-RU" dirty="0"/>
          </a:p>
          <a:p>
            <a:r>
              <a:rPr lang="ru-RU" dirty="0"/>
              <a:t>Динамичность</a:t>
            </a:r>
          </a:p>
          <a:p>
            <a:r>
              <a:rPr lang="ru-RU" dirty="0" err="1"/>
              <a:t>Многопоточность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87279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98806" y="365125"/>
            <a:ext cx="10354993" cy="1325563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План изучения языка </a:t>
            </a:r>
            <a:r>
              <a:rPr lang="en-US" dirty="0" smtClean="0"/>
              <a:t>Java </a:t>
            </a:r>
            <a:r>
              <a:rPr lang="ru-RU" dirty="0" smtClean="0"/>
              <a:t>(по главам)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 smtClean="0">
                <a:latin typeface="Calibri" charset="0"/>
                <a:ea typeface="Calibri" charset="0"/>
                <a:cs typeface="Calibri" charset="0"/>
              </a:rPr>
              <a:t>1) Типы данных, переменные и массивы</a:t>
            </a:r>
          </a:p>
          <a:p>
            <a:r>
              <a:rPr lang="ru-RU" dirty="0" smtClean="0">
                <a:latin typeface="Calibri" charset="0"/>
                <a:ea typeface="Calibri" charset="0"/>
                <a:cs typeface="Calibri" charset="0"/>
              </a:rPr>
              <a:t>2) Операции</a:t>
            </a:r>
          </a:p>
          <a:p>
            <a:r>
              <a:rPr lang="ru-RU" dirty="0" smtClean="0">
                <a:latin typeface="Calibri" charset="0"/>
                <a:ea typeface="Calibri" charset="0"/>
                <a:cs typeface="Calibri" charset="0"/>
              </a:rPr>
              <a:t>3) Управляющие операторы</a:t>
            </a:r>
          </a:p>
          <a:p>
            <a:r>
              <a:rPr lang="ru-RU" dirty="0" smtClean="0">
                <a:latin typeface="Calibri" charset="0"/>
                <a:ea typeface="Calibri" charset="0"/>
                <a:cs typeface="Calibri" charset="0"/>
              </a:rPr>
              <a:t>4) Введение в классы</a:t>
            </a:r>
          </a:p>
          <a:p>
            <a:r>
              <a:rPr lang="ru-RU" dirty="0" smtClean="0">
                <a:latin typeface="Calibri" charset="0"/>
                <a:ea typeface="Calibri" charset="0"/>
                <a:cs typeface="Calibri" charset="0"/>
              </a:rPr>
              <a:t>5) Подробное рассмотрение классов и методов</a:t>
            </a:r>
          </a:p>
          <a:p>
            <a:r>
              <a:rPr lang="ru-RU" dirty="0" smtClean="0">
                <a:latin typeface="Calibri" charset="0"/>
                <a:ea typeface="Calibri" charset="0"/>
                <a:cs typeface="Calibri" charset="0"/>
              </a:rPr>
              <a:t>6) Наследование </a:t>
            </a:r>
            <a:endParaRPr lang="ru-RU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 smtClean="0">
                <a:latin typeface="Calibri" charset="0"/>
                <a:ea typeface="Calibri" charset="0"/>
                <a:cs typeface="Calibri" charset="0"/>
              </a:rPr>
              <a:t>7) Пакеты и интерфейсы</a:t>
            </a:r>
          </a:p>
          <a:p>
            <a:r>
              <a:rPr lang="ru-RU" dirty="0" smtClean="0">
                <a:latin typeface="Calibri" charset="0"/>
                <a:ea typeface="Calibri" charset="0"/>
                <a:cs typeface="Calibri" charset="0"/>
              </a:rPr>
              <a:t>8) Обработка исключений</a:t>
            </a:r>
          </a:p>
          <a:p>
            <a:r>
              <a:rPr lang="ru-RU" dirty="0" smtClean="0">
                <a:latin typeface="Calibri" charset="0"/>
                <a:ea typeface="Calibri" charset="0"/>
                <a:cs typeface="Calibri" charset="0"/>
              </a:rPr>
              <a:t>9) Многопоточное программирование</a:t>
            </a:r>
          </a:p>
          <a:p>
            <a:r>
              <a:rPr lang="ru-RU" dirty="0" smtClean="0">
                <a:latin typeface="Calibri" charset="0"/>
                <a:ea typeface="Calibri" charset="0"/>
                <a:cs typeface="Calibri" charset="0"/>
              </a:rPr>
              <a:t>10) Перечисления, </a:t>
            </a:r>
            <a:r>
              <a:rPr lang="ru-RU" dirty="0" err="1" smtClean="0">
                <a:latin typeface="Calibri" charset="0"/>
                <a:ea typeface="Calibri" charset="0"/>
                <a:cs typeface="Calibri" charset="0"/>
              </a:rPr>
              <a:t>автоупаковка</a:t>
            </a:r>
            <a:r>
              <a:rPr lang="ru-RU" dirty="0" smtClean="0">
                <a:latin typeface="Calibri" charset="0"/>
                <a:ea typeface="Calibri" charset="0"/>
                <a:cs typeface="Calibri" charset="0"/>
              </a:rPr>
              <a:t> и аннотации</a:t>
            </a:r>
          </a:p>
          <a:p>
            <a:r>
              <a:rPr lang="ru-RU" dirty="0" smtClean="0">
                <a:latin typeface="Calibri" charset="0"/>
                <a:ea typeface="Calibri" charset="0"/>
                <a:cs typeface="Calibri" charset="0"/>
              </a:rPr>
              <a:t>11) Ввод-вывод, </a:t>
            </a:r>
            <a:r>
              <a:rPr lang="ru-RU" dirty="0" err="1" smtClean="0">
                <a:latin typeface="Calibri" charset="0"/>
                <a:ea typeface="Calibri" charset="0"/>
                <a:cs typeface="Calibri" charset="0"/>
              </a:rPr>
              <a:t>аплеты</a:t>
            </a:r>
            <a:endParaRPr lang="ru-RU" dirty="0" smtClean="0">
              <a:latin typeface="Calibri" charset="0"/>
              <a:ea typeface="Calibri" charset="0"/>
              <a:cs typeface="Calibri" charset="0"/>
            </a:endParaRPr>
          </a:p>
          <a:p>
            <a:r>
              <a:rPr lang="ru-RU" dirty="0" smtClean="0">
                <a:latin typeface="Calibri" charset="0"/>
                <a:ea typeface="Calibri" charset="0"/>
                <a:cs typeface="Calibri" charset="0"/>
              </a:rPr>
              <a:t>12) Обобщения</a:t>
            </a:r>
          </a:p>
          <a:p>
            <a:r>
              <a:rPr lang="ru-RU" dirty="0" smtClean="0">
                <a:latin typeface="Calibri" charset="0"/>
                <a:ea typeface="Calibri" charset="0"/>
                <a:cs typeface="Calibri" charset="0"/>
              </a:rPr>
              <a:t>13) Лямбда-выражения</a:t>
            </a:r>
            <a:endParaRPr lang="ru-RU" dirty="0"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9421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4911" y="1266092"/>
            <a:ext cx="10748889" cy="3587261"/>
          </a:xfrm>
        </p:spPr>
        <p:txBody>
          <a:bodyPr>
            <a:normAutofit fontScale="90000"/>
          </a:bodyPr>
          <a:lstStyle/>
          <a:p>
            <a:pPr algn="ctr"/>
            <a:r>
              <a:rPr lang="ru-RU" sz="6600" dirty="0" smtClean="0">
                <a:latin typeface="Calibri" charset="0"/>
                <a:ea typeface="Calibri" charset="0"/>
                <a:cs typeface="Calibri" charset="0"/>
              </a:rPr>
              <a:t>Глава 1</a:t>
            </a:r>
            <a:r>
              <a:rPr lang="en-US" sz="6600" dirty="0" smtClean="0">
                <a:latin typeface="Calibri" charset="0"/>
                <a:ea typeface="Calibri" charset="0"/>
                <a:cs typeface="Calibri" charset="0"/>
              </a:rPr>
              <a:t/>
            </a:r>
            <a:br>
              <a:rPr lang="en-US" sz="6600" dirty="0" smtClean="0">
                <a:latin typeface="Calibri" charset="0"/>
                <a:ea typeface="Calibri" charset="0"/>
                <a:cs typeface="Calibri" charset="0"/>
              </a:rPr>
            </a:br>
            <a:r>
              <a:rPr lang="ru-RU" sz="6600" dirty="0" smtClean="0">
                <a:latin typeface="Calibri" charset="0"/>
                <a:ea typeface="Calibri" charset="0"/>
                <a:cs typeface="Calibri" charset="0"/>
              </a:rPr>
              <a:t>Типы данных, переменные и массивы</a:t>
            </a:r>
            <a:r>
              <a:rPr lang="en-US" sz="6600" dirty="0" smtClean="0">
                <a:latin typeface="Calibri" charset="0"/>
                <a:ea typeface="Calibri" charset="0"/>
                <a:cs typeface="Calibri" charset="0"/>
              </a:rPr>
              <a:t/>
            </a:r>
            <a:br>
              <a:rPr lang="en-US" sz="6600" dirty="0" smtClean="0">
                <a:latin typeface="Calibri" charset="0"/>
                <a:ea typeface="Calibri" charset="0"/>
                <a:cs typeface="Calibri" charset="0"/>
              </a:rPr>
            </a:br>
            <a:r>
              <a:rPr lang="ru-RU" sz="6600" dirty="0" smtClean="0">
                <a:latin typeface="Calibri" charset="0"/>
                <a:ea typeface="Calibri" charset="0"/>
                <a:cs typeface="Calibri" charset="0"/>
              </a:rPr>
              <a:t>(часть 1)</a:t>
            </a:r>
            <a:endParaRPr lang="ru-RU" sz="6600" dirty="0"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6652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19310" y="365125"/>
            <a:ext cx="9834489" cy="1325563"/>
          </a:xfrm>
        </p:spPr>
        <p:txBody>
          <a:bodyPr/>
          <a:lstStyle/>
          <a:p>
            <a:r>
              <a:rPr lang="ru-RU" smtClean="0"/>
              <a:t>8 примитивных типов данных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772529" y="1825625"/>
            <a:ext cx="5278434" cy="3393489"/>
          </a:xfrm>
        </p:spPr>
        <p:txBody>
          <a:bodyPr>
            <a:normAutofit fontScale="92500" lnSpcReduction="20000"/>
          </a:bodyPr>
          <a:lstStyle/>
          <a:p>
            <a:r>
              <a:rPr lang="en-US" sz="6000" dirty="0" smtClean="0"/>
              <a:t> </a:t>
            </a:r>
            <a:r>
              <a:rPr lang="en-US" sz="6100" dirty="0" smtClean="0">
                <a:latin typeface="Calibri" charset="0"/>
                <a:ea typeface="Calibri" charset="0"/>
                <a:cs typeface="Calibri" charset="0"/>
              </a:rPr>
              <a:t>byte</a:t>
            </a:r>
            <a:r>
              <a:rPr lang="en-US" sz="6100" baseline="30000" dirty="0" smtClean="0">
                <a:latin typeface="Calibri" charset="0"/>
                <a:ea typeface="Calibri" charset="0"/>
                <a:cs typeface="Calibri" charset="0"/>
              </a:rPr>
              <a:t>1</a:t>
            </a:r>
            <a:endParaRPr lang="en-US" sz="6100" dirty="0" smtClean="0">
              <a:latin typeface="Calibri" charset="0"/>
              <a:ea typeface="Calibri" charset="0"/>
              <a:cs typeface="Calibri" charset="0"/>
            </a:endParaRPr>
          </a:p>
          <a:p>
            <a:r>
              <a:rPr lang="en-US" sz="6100" dirty="0" smtClean="0">
                <a:latin typeface="Calibri" charset="0"/>
                <a:ea typeface="Calibri" charset="0"/>
                <a:cs typeface="Calibri" charset="0"/>
              </a:rPr>
              <a:t> short</a:t>
            </a:r>
            <a:r>
              <a:rPr lang="en-US" sz="6100" baseline="30000" dirty="0" smtClean="0">
                <a:latin typeface="Calibri" charset="0"/>
                <a:ea typeface="Calibri" charset="0"/>
                <a:cs typeface="Calibri" charset="0"/>
              </a:rPr>
              <a:t>1</a:t>
            </a:r>
            <a:endParaRPr lang="en-US" sz="6100" dirty="0" smtClean="0">
              <a:latin typeface="Calibri" charset="0"/>
              <a:ea typeface="Calibri" charset="0"/>
              <a:cs typeface="Calibri" charset="0"/>
            </a:endParaRPr>
          </a:p>
          <a:p>
            <a:r>
              <a:rPr lang="en-US" sz="6100" dirty="0" smtClean="0">
                <a:latin typeface="Calibri" charset="0"/>
                <a:ea typeface="Calibri" charset="0"/>
                <a:cs typeface="Calibri" charset="0"/>
              </a:rPr>
              <a:t> int</a:t>
            </a:r>
            <a:r>
              <a:rPr lang="en-US" sz="6100" baseline="30000" dirty="0" smtClean="0">
                <a:latin typeface="Calibri" charset="0"/>
                <a:ea typeface="Calibri" charset="0"/>
                <a:cs typeface="Calibri" charset="0"/>
              </a:rPr>
              <a:t>1</a:t>
            </a:r>
            <a:endParaRPr lang="en-US" sz="6100" dirty="0" smtClean="0">
              <a:latin typeface="Calibri" charset="0"/>
              <a:ea typeface="Calibri" charset="0"/>
              <a:cs typeface="Calibri" charset="0"/>
            </a:endParaRPr>
          </a:p>
          <a:p>
            <a:r>
              <a:rPr lang="en-US" sz="6100" dirty="0" smtClean="0">
                <a:latin typeface="Calibri" charset="0"/>
                <a:ea typeface="Calibri" charset="0"/>
                <a:cs typeface="Calibri" charset="0"/>
              </a:rPr>
              <a:t> long</a:t>
            </a:r>
            <a:r>
              <a:rPr lang="en-US" sz="6100" baseline="30000" dirty="0" smtClean="0">
                <a:latin typeface="Calibri" charset="0"/>
                <a:ea typeface="Calibri" charset="0"/>
                <a:cs typeface="Calibri" charset="0"/>
              </a:rPr>
              <a:t>1</a:t>
            </a:r>
            <a:r>
              <a:rPr lang="en-US" dirty="0" smtClean="0"/>
              <a:t/>
            </a:r>
            <a:br>
              <a:rPr lang="en-US" dirty="0" smtClean="0"/>
            </a:b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625882" y="1825625"/>
            <a:ext cx="4727917" cy="4351338"/>
          </a:xfrm>
        </p:spPr>
        <p:txBody>
          <a:bodyPr>
            <a:normAutofit fontScale="92500" lnSpcReduction="20000"/>
          </a:bodyPr>
          <a:lstStyle/>
          <a:p>
            <a:r>
              <a:rPr lang="en-US" sz="6000" dirty="0" smtClean="0">
                <a:latin typeface="Calibri" charset="0"/>
                <a:ea typeface="Calibri" charset="0"/>
                <a:cs typeface="Calibri" charset="0"/>
              </a:rPr>
              <a:t> char</a:t>
            </a:r>
            <a:r>
              <a:rPr lang="en-US" sz="6000" baseline="30000" dirty="0" smtClean="0">
                <a:latin typeface="Calibri" charset="0"/>
                <a:ea typeface="Calibri" charset="0"/>
                <a:cs typeface="Calibri" charset="0"/>
              </a:rPr>
              <a:t>2</a:t>
            </a:r>
            <a:endParaRPr lang="en-US" sz="6000" dirty="0" smtClean="0">
              <a:latin typeface="Calibri" charset="0"/>
              <a:ea typeface="Calibri" charset="0"/>
              <a:cs typeface="Calibri" charset="0"/>
            </a:endParaRPr>
          </a:p>
          <a:p>
            <a:r>
              <a:rPr lang="en-US" sz="6000" dirty="0" smtClean="0">
                <a:latin typeface="Calibri" charset="0"/>
                <a:ea typeface="Calibri" charset="0"/>
                <a:cs typeface="Calibri" charset="0"/>
              </a:rPr>
              <a:t> float</a:t>
            </a:r>
            <a:r>
              <a:rPr lang="en-US" sz="6000" baseline="30000" dirty="0" smtClean="0">
                <a:latin typeface="Calibri" charset="0"/>
                <a:ea typeface="Calibri" charset="0"/>
                <a:cs typeface="Calibri" charset="0"/>
              </a:rPr>
              <a:t>3</a:t>
            </a:r>
            <a:endParaRPr lang="en-US" sz="6000" dirty="0" smtClean="0">
              <a:latin typeface="Calibri" charset="0"/>
              <a:ea typeface="Calibri" charset="0"/>
              <a:cs typeface="Calibri" charset="0"/>
            </a:endParaRPr>
          </a:p>
          <a:p>
            <a:r>
              <a:rPr lang="en-US" sz="6000" dirty="0" smtClean="0">
                <a:latin typeface="Calibri" charset="0"/>
                <a:ea typeface="Calibri" charset="0"/>
                <a:cs typeface="Calibri" charset="0"/>
              </a:rPr>
              <a:t> double</a:t>
            </a:r>
            <a:r>
              <a:rPr lang="en-US" sz="6000" baseline="30000" dirty="0" smtClean="0">
                <a:latin typeface="Calibri" charset="0"/>
                <a:ea typeface="Calibri" charset="0"/>
                <a:cs typeface="Calibri" charset="0"/>
              </a:rPr>
              <a:t>3</a:t>
            </a:r>
            <a:endParaRPr lang="en-US" sz="6000" dirty="0" smtClean="0">
              <a:latin typeface="Calibri" charset="0"/>
              <a:ea typeface="Calibri" charset="0"/>
              <a:cs typeface="Calibri" charset="0"/>
            </a:endParaRPr>
          </a:p>
          <a:p>
            <a:r>
              <a:rPr lang="en-US" sz="6000" dirty="0" smtClean="0">
                <a:latin typeface="Calibri" charset="0"/>
                <a:ea typeface="Calibri" charset="0"/>
                <a:cs typeface="Calibri" charset="0"/>
              </a:rPr>
              <a:t> boolean</a:t>
            </a:r>
            <a:r>
              <a:rPr lang="en-US" sz="6000" baseline="30000" dirty="0" smtClean="0">
                <a:latin typeface="Calibri" charset="0"/>
                <a:ea typeface="Calibri" charset="0"/>
                <a:cs typeface="Calibri" charset="0"/>
              </a:rPr>
              <a:t>4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772529" y="4976634"/>
            <a:ext cx="91862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1 </a:t>
            </a:r>
            <a:r>
              <a:rPr lang="ru-RU" dirty="0">
                <a:latin typeface="Calibri" charset="0"/>
                <a:ea typeface="Calibri" charset="0"/>
                <a:cs typeface="Calibri" charset="0"/>
              </a:rPr>
              <a:t>-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ru-RU" dirty="0" smtClean="0">
                <a:latin typeface="Calibri" charset="0"/>
                <a:ea typeface="Calibri" charset="0"/>
                <a:cs typeface="Calibri" charset="0"/>
              </a:rPr>
              <a:t>целые числа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                                  </a:t>
            </a:r>
            <a:br>
              <a:rPr lang="en-US" dirty="0" smtClean="0">
                <a:latin typeface="Calibri" charset="0"/>
                <a:ea typeface="Calibri" charset="0"/>
                <a:cs typeface="Calibri" charset="0"/>
              </a:rPr>
            </a:br>
            <a:r>
              <a:rPr lang="ru-RU" dirty="0" smtClean="0">
                <a:latin typeface="Calibri" charset="0"/>
                <a:ea typeface="Calibri" charset="0"/>
                <a:cs typeface="Calibri" charset="0"/>
              </a:rPr>
              <a:t>2 </a:t>
            </a:r>
            <a:r>
              <a:rPr lang="mr-IN" dirty="0" smtClean="0">
                <a:latin typeface="Calibri" charset="0"/>
                <a:ea typeface="Calibri" charset="0"/>
                <a:cs typeface="Calibri" charset="0"/>
              </a:rPr>
              <a:t>–</a:t>
            </a:r>
            <a:r>
              <a:rPr lang="ru-RU" dirty="0" smtClean="0">
                <a:latin typeface="Calibri" charset="0"/>
                <a:ea typeface="Calibri" charset="0"/>
                <a:cs typeface="Calibri" charset="0"/>
              </a:rPr>
              <a:t> числа с плавающей точкой</a:t>
            </a:r>
          </a:p>
          <a:p>
            <a:r>
              <a:rPr lang="ru-RU" dirty="0" smtClean="0">
                <a:latin typeface="Calibri" charset="0"/>
                <a:ea typeface="Calibri" charset="0"/>
                <a:cs typeface="Calibri" charset="0"/>
              </a:rPr>
              <a:t>3 </a:t>
            </a:r>
            <a:r>
              <a:rPr lang="mr-IN" dirty="0" smtClean="0">
                <a:latin typeface="Calibri" charset="0"/>
                <a:ea typeface="Calibri" charset="0"/>
                <a:cs typeface="Calibri" charset="0"/>
              </a:rPr>
              <a:t>–</a:t>
            </a:r>
            <a:r>
              <a:rPr lang="ru-RU" dirty="0" smtClean="0">
                <a:latin typeface="Calibri" charset="0"/>
                <a:ea typeface="Calibri" charset="0"/>
                <a:cs typeface="Calibri" charset="0"/>
              </a:rPr>
              <a:t> символы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                                        </a:t>
            </a:r>
            <a:br>
              <a:rPr lang="en-US" dirty="0" smtClean="0">
                <a:latin typeface="Calibri" charset="0"/>
                <a:ea typeface="Calibri" charset="0"/>
                <a:cs typeface="Calibri" charset="0"/>
              </a:rPr>
            </a:br>
            <a:r>
              <a:rPr lang="ru-RU" dirty="0" smtClean="0">
                <a:latin typeface="Calibri" charset="0"/>
                <a:ea typeface="Calibri" charset="0"/>
                <a:cs typeface="Calibri" charset="0"/>
              </a:rPr>
              <a:t>4 </a:t>
            </a:r>
            <a:r>
              <a:rPr lang="mr-IN" dirty="0" smtClean="0">
                <a:latin typeface="Calibri" charset="0"/>
                <a:ea typeface="Calibri" charset="0"/>
                <a:cs typeface="Calibri" charset="0"/>
              </a:rPr>
              <a:t>–</a:t>
            </a:r>
            <a:r>
              <a:rPr lang="ru-RU" dirty="0" smtClean="0">
                <a:latin typeface="Calibri" charset="0"/>
                <a:ea typeface="Calibri" charset="0"/>
                <a:cs typeface="Calibri" charset="0"/>
              </a:rPr>
              <a:t> логические значения </a:t>
            </a:r>
            <a:endParaRPr lang="ru-RU" dirty="0"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2793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36098" y="365125"/>
            <a:ext cx="1146517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Длина и диапазон допустимых значений целочисленных типов данных</a:t>
            </a:r>
            <a:endParaRPr lang="ru-RU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2766520"/>
              </p:ext>
            </p:extLst>
          </p:nvPr>
        </p:nvGraphicFramePr>
        <p:xfrm>
          <a:off x="808110" y="2053885"/>
          <a:ext cx="10558584" cy="42765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0001"/>
                <a:gridCol w="2574387"/>
                <a:gridCol w="5444196"/>
              </a:tblGrid>
              <a:tr h="845914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Наименование</a:t>
                      </a:r>
                      <a:endParaRPr lang="ru-RU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Длина в битах</a:t>
                      </a:r>
                      <a:endParaRPr lang="ru-RU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Диапазон допустимых значений</a:t>
                      </a:r>
                      <a:endParaRPr lang="ru-RU" sz="2400" dirty="0"/>
                    </a:p>
                  </a:txBody>
                  <a:tcPr anchor="ctr"/>
                </a:tc>
              </a:tr>
              <a:tr h="857666"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long</a:t>
                      </a:r>
                      <a:endParaRPr lang="ru-RU" sz="20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64</a:t>
                      </a:r>
                      <a:endParaRPr lang="ru-RU" sz="20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sz="2000" kern="1200" dirty="0" smtClean="0">
                          <a:solidFill>
                            <a:schemeClr val="dk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[-9223372036854775808,</a:t>
                      </a:r>
                      <a:r>
                        <a:rPr lang="is-IS" sz="2000" kern="1200" baseline="0" dirty="0" smtClean="0">
                          <a:solidFill>
                            <a:schemeClr val="dk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 </a:t>
                      </a:r>
                      <a:r>
                        <a:rPr lang="is-IS" sz="2000" kern="1200" dirty="0" smtClean="0">
                          <a:solidFill>
                            <a:schemeClr val="dk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9223372036854775807] </a:t>
                      </a:r>
                      <a:endParaRPr lang="is-IS" sz="2000" dirty="0" smtClean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  <a:p>
                      <a:pPr algn="l"/>
                      <a:endParaRPr lang="ru-RU" sz="20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</a:tr>
              <a:tr h="857666">
                <a:tc>
                  <a:txBody>
                    <a:bodyPr/>
                    <a:lstStyle/>
                    <a:p>
                      <a:pPr algn="l"/>
                      <a:r>
                        <a:rPr lang="en-US" sz="2000" dirty="0" err="1" smtClean="0">
                          <a:latin typeface="Calibri" charset="0"/>
                          <a:ea typeface="Calibri" charset="0"/>
                          <a:cs typeface="Calibri" charset="0"/>
                        </a:rPr>
                        <a:t>int</a:t>
                      </a:r>
                      <a:endParaRPr lang="ru-RU" sz="20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32</a:t>
                      </a:r>
                      <a:endParaRPr lang="ru-RU" sz="20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2000" kern="1200" dirty="0" smtClean="0">
                          <a:solidFill>
                            <a:schemeClr val="dk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[-2147483648,</a:t>
                      </a:r>
                      <a:r>
                        <a:rPr lang="cs-CZ" sz="2000" kern="1200" baseline="0" dirty="0" smtClean="0">
                          <a:solidFill>
                            <a:schemeClr val="dk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 </a:t>
                      </a:r>
                      <a:r>
                        <a:rPr lang="cs-CZ" sz="2000" kern="1200" dirty="0" smtClean="0">
                          <a:solidFill>
                            <a:schemeClr val="dk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2147483647] </a:t>
                      </a:r>
                      <a:endParaRPr lang="cs-CZ" sz="2000" dirty="0" smtClean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  <a:p>
                      <a:pPr algn="l"/>
                      <a:endParaRPr lang="ru-RU" sz="20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</a:tr>
              <a:tr h="857666"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short</a:t>
                      </a:r>
                      <a:endParaRPr lang="ru-RU" sz="20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16</a:t>
                      </a:r>
                      <a:endParaRPr lang="ru-RU" sz="20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[</a:t>
                      </a:r>
                      <a:r>
                        <a:rPr lang="mr-IN" sz="2000" kern="1200" dirty="0" smtClean="0">
                          <a:solidFill>
                            <a:schemeClr val="dk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-32768</a:t>
                      </a: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, </a:t>
                      </a:r>
                      <a:r>
                        <a:rPr lang="mr-IN" sz="2000" kern="1200" dirty="0" smtClean="0">
                          <a:solidFill>
                            <a:schemeClr val="dk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32767</a:t>
                      </a: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]</a:t>
                      </a:r>
                      <a:r>
                        <a:rPr lang="mr-IN" sz="2000" kern="1200" dirty="0" smtClean="0">
                          <a:solidFill>
                            <a:schemeClr val="dk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 </a:t>
                      </a:r>
                      <a:endParaRPr lang="mr-IN" sz="2000" dirty="0" smtClean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  <a:p>
                      <a:pPr algn="l"/>
                      <a:endParaRPr lang="ru-RU" sz="20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</a:tr>
              <a:tr h="857666"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byte</a:t>
                      </a:r>
                      <a:endParaRPr lang="ru-RU" sz="20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8</a:t>
                      </a:r>
                      <a:endParaRPr lang="ru-RU" sz="20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[</a:t>
                      </a:r>
                      <a:r>
                        <a:rPr lang="mr-IN" sz="2000" kern="1200" dirty="0" smtClean="0">
                          <a:solidFill>
                            <a:schemeClr val="dk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-128</a:t>
                      </a: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,</a:t>
                      </a:r>
                      <a:r>
                        <a:rPr lang="en-US" sz="2000" kern="1200" baseline="0" dirty="0" smtClean="0">
                          <a:solidFill>
                            <a:schemeClr val="dk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 </a:t>
                      </a:r>
                      <a:r>
                        <a:rPr lang="mr-IN" sz="2000" kern="1200" dirty="0" smtClean="0">
                          <a:solidFill>
                            <a:schemeClr val="dk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127</a:t>
                      </a: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]</a:t>
                      </a:r>
                      <a:r>
                        <a:rPr lang="mr-IN" sz="2000" kern="1200" dirty="0" smtClean="0">
                          <a:solidFill>
                            <a:schemeClr val="dk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 </a:t>
                      </a:r>
                      <a:endParaRPr lang="mr-IN" sz="2000" dirty="0" smtClean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  <a:p>
                      <a:pPr algn="l"/>
                      <a:endParaRPr lang="ru-RU" sz="20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2292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Тип </a:t>
            </a:r>
            <a:r>
              <a:rPr lang="en-US" dirty="0"/>
              <a:t>b</a:t>
            </a:r>
            <a:r>
              <a:rPr lang="en-US" dirty="0" smtClean="0"/>
              <a:t>yte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119999" y="1825625"/>
            <a:ext cx="9909071" cy="4351338"/>
          </a:xfrm>
        </p:spPr>
        <p:txBody>
          <a:bodyPr/>
          <a:lstStyle/>
          <a:p>
            <a:r>
              <a:rPr lang="ru-RU" dirty="0" smtClean="0">
                <a:latin typeface="Calibri" charset="0"/>
                <a:ea typeface="Calibri" charset="0"/>
                <a:cs typeface="Calibri" charset="0"/>
              </a:rPr>
              <a:t>Применение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:</a:t>
            </a:r>
            <a:r>
              <a:rPr lang="ru-RU" dirty="0" smtClean="0">
                <a:latin typeface="Calibri" charset="0"/>
                <a:ea typeface="Calibri" charset="0"/>
                <a:cs typeface="Calibri" charset="0"/>
              </a:rPr>
              <a:t/>
            </a:r>
            <a:br>
              <a:rPr lang="ru-RU" dirty="0" smtClean="0">
                <a:latin typeface="Calibri" charset="0"/>
                <a:ea typeface="Calibri" charset="0"/>
                <a:cs typeface="Calibri" charset="0"/>
              </a:rPr>
            </a:b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1) </a:t>
            </a:r>
            <a:r>
              <a:rPr lang="ru-RU" dirty="0" smtClean="0">
                <a:latin typeface="Calibri" charset="0"/>
                <a:ea typeface="Calibri" charset="0"/>
                <a:cs typeface="Calibri" charset="0"/>
              </a:rPr>
              <a:t>Удобен для работы с потоками ввода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/</a:t>
            </a:r>
            <a:r>
              <a:rPr lang="ru-RU" dirty="0" smtClean="0">
                <a:latin typeface="Calibri" charset="0"/>
                <a:ea typeface="Calibri" charset="0"/>
                <a:cs typeface="Calibri" charset="0"/>
              </a:rPr>
              <a:t>вывода данных в сети или файлах, так как занимает малый объем памяти, что облегчает передачу пакетов.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/>
            </a:r>
            <a:br>
              <a:rPr lang="en-US" dirty="0" smtClean="0">
                <a:latin typeface="Calibri" charset="0"/>
                <a:ea typeface="Calibri" charset="0"/>
                <a:cs typeface="Calibri" charset="0"/>
              </a:rPr>
            </a:b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2) </a:t>
            </a:r>
            <a:r>
              <a:rPr lang="ru-RU" dirty="0" smtClean="0">
                <a:latin typeface="Calibri" charset="0"/>
                <a:ea typeface="Calibri" charset="0"/>
                <a:cs typeface="Calibri" charset="0"/>
              </a:rPr>
              <a:t>Занимает меньший объем памяти относительно </a:t>
            </a:r>
            <a:r>
              <a:rPr lang="en-US" dirty="0" err="1" smtClean="0">
                <a:latin typeface="Calibri" charset="0"/>
                <a:ea typeface="Calibri" charset="0"/>
                <a:cs typeface="Calibri" charset="0"/>
              </a:rPr>
              <a:t>int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, long </a:t>
            </a:r>
            <a:r>
              <a:rPr lang="ru-RU" dirty="0" smtClean="0">
                <a:latin typeface="Calibri" charset="0"/>
                <a:ea typeface="Calibri" charset="0"/>
                <a:cs typeface="Calibri" charset="0"/>
              </a:rPr>
              <a:t>и 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short.</a:t>
            </a:r>
            <a:endParaRPr lang="ru-RU" dirty="0" smtClean="0">
              <a:latin typeface="Calibri" charset="0"/>
              <a:ea typeface="Calibri" charset="0"/>
              <a:cs typeface="Calibri" charset="0"/>
            </a:endParaRPr>
          </a:p>
          <a:p>
            <a:r>
              <a:rPr lang="ru-RU" dirty="0" smtClean="0">
                <a:latin typeface="Calibri" charset="0"/>
                <a:ea typeface="Calibri" charset="0"/>
                <a:cs typeface="Calibri" charset="0"/>
              </a:rPr>
              <a:t>Объявление переменных типа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byte:</a:t>
            </a:r>
          </a:p>
          <a:p>
            <a:pPr marL="0" indent="0">
              <a:buNone/>
            </a:pPr>
            <a:r>
              <a:rPr lang="ru-RU" dirty="0" smtClean="0">
                <a:latin typeface="Calibri" charset="0"/>
                <a:ea typeface="Calibri" charset="0"/>
                <a:cs typeface="Calibri" charset="0"/>
              </a:rPr>
              <a:t>   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byte a, b;</a:t>
            </a:r>
            <a:endParaRPr lang="ru-RU" dirty="0"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9031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Тип </a:t>
            </a:r>
            <a:r>
              <a:rPr lang="en-US" dirty="0" smtClean="0"/>
              <a:t>short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119999" y="1825625"/>
            <a:ext cx="9909071" cy="4351338"/>
          </a:xfrm>
        </p:spPr>
        <p:txBody>
          <a:bodyPr/>
          <a:lstStyle/>
          <a:p>
            <a:r>
              <a:rPr lang="ru-RU" dirty="0" smtClean="0">
                <a:latin typeface="Calibri" charset="0"/>
                <a:ea typeface="Calibri" charset="0"/>
                <a:cs typeface="Calibri" charset="0"/>
              </a:rPr>
              <a:t>Применение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:</a:t>
            </a:r>
            <a:endParaRPr lang="en-US" dirty="0">
              <a:latin typeface="Calibri" charset="0"/>
              <a:ea typeface="Calibri" charset="0"/>
              <a:cs typeface="Calibri" charset="0"/>
            </a:endParaRPr>
          </a:p>
          <a:p>
            <a:pPr marL="0" indent="0">
              <a:buNone/>
            </a:pPr>
            <a:r>
              <a:rPr lang="en-US" dirty="0" smtClean="0"/>
              <a:t>   </a:t>
            </a:r>
            <a:r>
              <a:rPr lang="ru-RU" dirty="0" smtClean="0"/>
              <a:t>Этот </a:t>
            </a:r>
            <a:r>
              <a:rPr lang="ru-RU" dirty="0"/>
              <a:t>тип данных применяется </a:t>
            </a:r>
            <a:r>
              <a:rPr lang="ru-RU" dirty="0" smtClean="0"/>
              <a:t>в</a:t>
            </a:r>
            <a:r>
              <a:rPr lang="en-US" dirty="0" smtClean="0"/>
              <a:t> </a:t>
            </a:r>
            <a:r>
              <a:rPr lang="ru-RU" dirty="0" err="1" smtClean="0"/>
              <a:t>Java</a:t>
            </a:r>
            <a:r>
              <a:rPr lang="ru-RU" dirty="0" smtClean="0"/>
              <a:t> </a:t>
            </a:r>
            <a:r>
              <a:rPr lang="ru-RU" dirty="0"/>
              <a:t>реже всех </a:t>
            </a:r>
            <a:r>
              <a:rPr lang="ru-RU" dirty="0" smtClean="0"/>
              <a:t>остальных</a:t>
            </a:r>
            <a:r>
              <a:rPr lang="ru-RU" dirty="0"/>
              <a:t>. </a:t>
            </a:r>
          </a:p>
          <a:p>
            <a:r>
              <a:rPr lang="ru-RU" dirty="0" smtClean="0">
                <a:latin typeface="Calibri" charset="0"/>
                <a:ea typeface="Calibri" charset="0"/>
                <a:cs typeface="Calibri" charset="0"/>
              </a:rPr>
              <a:t>Объявление переменных типа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short:</a:t>
            </a:r>
          </a:p>
          <a:p>
            <a:pPr marL="0" indent="0">
              <a:buNone/>
            </a:pPr>
            <a:r>
              <a:rPr lang="en-US" dirty="0" smtClean="0">
                <a:latin typeface="Calibri" charset="0"/>
                <a:ea typeface="Calibri" charset="0"/>
                <a:cs typeface="Calibri" charset="0"/>
              </a:rPr>
              <a:t>   short a, b;</a:t>
            </a:r>
            <a:endParaRPr lang="ru-RU" dirty="0"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8704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Глубина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Depth</Template>
  <TotalTime>408</TotalTime>
  <Words>311</Words>
  <Application>Microsoft Macintosh PowerPoint</Application>
  <PresentationFormat>Широкоэкранный</PresentationFormat>
  <Paragraphs>117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2" baseType="lpstr">
      <vt:lpstr>Arial</vt:lpstr>
      <vt:lpstr>Calibri</vt:lpstr>
      <vt:lpstr>Corbel</vt:lpstr>
      <vt:lpstr>Mangal</vt:lpstr>
      <vt:lpstr>Глубина</vt:lpstr>
      <vt:lpstr>Intro в Java</vt:lpstr>
      <vt:lpstr>Предпосылки к созданию Java</vt:lpstr>
      <vt:lpstr>Отличительные особенности Java</vt:lpstr>
      <vt:lpstr>План изучения языка Java (по главам)</vt:lpstr>
      <vt:lpstr>Глава 1 Типы данных, переменные и массивы (часть 1)</vt:lpstr>
      <vt:lpstr>8 примитивных типов данных</vt:lpstr>
      <vt:lpstr>Длина и диапазон допустимых значений целочисленных типов данных</vt:lpstr>
      <vt:lpstr>Тип byte</vt:lpstr>
      <vt:lpstr>Тип short</vt:lpstr>
      <vt:lpstr>Тип int</vt:lpstr>
      <vt:lpstr>Тип long</vt:lpstr>
      <vt:lpstr>Длина и диапазон допустимых значений типов данных с плавающей точкой</vt:lpstr>
      <vt:lpstr>Тип float</vt:lpstr>
      <vt:lpstr>Тип double</vt:lpstr>
      <vt:lpstr>Длина и диапазон допустимых значений символьных типов данных</vt:lpstr>
      <vt:lpstr>Тип char</vt:lpstr>
      <vt:lpstr>Дополнительная литература к уроку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в Java</dc:title>
  <dc:creator>Пользователь Microsoft Office</dc:creator>
  <cp:lastModifiedBy>Пользователь Microsoft Office</cp:lastModifiedBy>
  <cp:revision>16</cp:revision>
  <dcterms:created xsi:type="dcterms:W3CDTF">2018-02-20T14:57:47Z</dcterms:created>
  <dcterms:modified xsi:type="dcterms:W3CDTF">2018-02-21T18:04:46Z</dcterms:modified>
</cp:coreProperties>
</file>