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71" r:id="rId12"/>
    <p:sldId id="265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353"/>
    <p:restoredTop sz="94671"/>
  </p:normalViewPr>
  <p:slideViewPr>
    <p:cSldViewPr snapToGrid="0" snapToObjects="1">
      <p:cViewPr varScale="1">
        <p:scale>
          <a:sx n="98" d="100"/>
          <a:sy n="98" d="100"/>
        </p:scale>
        <p:origin x="232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470BF-87EE-9841-BAA1-44A4FF3FE580}" type="datetimeFigureOut">
              <a:rPr lang="ru-RU" smtClean="0"/>
              <a:t>11.03.18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70A41-A12C-1C45-A8A0-EAD483F68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9029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ое изображение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Чтобы добавить рисунок, перетащите его на заполнитель или щелкните значок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470BF-87EE-9841-BAA1-44A4FF3FE580}" type="datetimeFigureOut">
              <a:rPr lang="ru-RU" smtClean="0"/>
              <a:t>11.03.18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70A41-A12C-1C45-A8A0-EAD483F68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620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470BF-87EE-9841-BAA1-44A4FF3FE580}" type="datetimeFigureOut">
              <a:rPr lang="ru-RU" smtClean="0"/>
              <a:t>11.03.18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70A41-A12C-1C45-A8A0-EAD483F68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7403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470BF-87EE-9841-BAA1-44A4FF3FE580}" type="datetimeFigureOut">
              <a:rPr lang="ru-RU" smtClean="0"/>
              <a:t>11.03.18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70A41-A12C-1C45-A8A0-EAD483F68A9C}" type="slidenum">
              <a:rPr lang="ru-RU" smtClean="0"/>
              <a:t>‹#›</a:t>
            </a:fld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584542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с имене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470BF-87EE-9841-BAA1-44A4FF3FE580}" type="datetimeFigureOut">
              <a:rPr lang="ru-RU" smtClean="0"/>
              <a:t>11.03.18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70A41-A12C-1C45-A8A0-EAD483F68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8379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470BF-87EE-9841-BAA1-44A4FF3FE580}" type="datetimeFigureOut">
              <a:rPr lang="ru-RU" smtClean="0"/>
              <a:t>11.03.18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70A41-A12C-1C45-A8A0-EAD483F68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4827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ки с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Чтобы добавить рисунок, перетащите его на заполнитель или щелкните значок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Чтобы добавить рисунок, перетащите его на заполнитель или щелкните значок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Чтобы добавить рисунок, перетащите его на заполнитель или щелкните значок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470BF-87EE-9841-BAA1-44A4FF3FE580}" type="datetimeFigureOut">
              <a:rPr lang="ru-RU" smtClean="0"/>
              <a:t>11.03.18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70A41-A12C-1C45-A8A0-EAD483F68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07333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.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470BF-87EE-9841-BAA1-44A4FF3FE580}" type="datetimeFigureOut">
              <a:rPr lang="ru-RU" smtClean="0"/>
              <a:t>11.03.18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70A41-A12C-1C45-A8A0-EAD483F68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04849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. загол.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470BF-87EE-9841-BAA1-44A4FF3FE580}" type="datetimeFigureOut">
              <a:rPr lang="ru-RU" smtClean="0"/>
              <a:t>11.03.18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70A41-A12C-1C45-A8A0-EAD483F68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1939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470BF-87EE-9841-BAA1-44A4FF3FE580}" type="datetimeFigureOut">
              <a:rPr lang="ru-RU" smtClean="0"/>
              <a:t>11.03.18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70A41-A12C-1C45-A8A0-EAD483F68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3687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470BF-87EE-9841-BAA1-44A4FF3FE580}" type="datetimeFigureOut">
              <a:rPr lang="ru-RU" smtClean="0"/>
              <a:t>11.03.18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70A41-A12C-1C45-A8A0-EAD483F68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3530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470BF-87EE-9841-BAA1-44A4FF3FE580}" type="datetimeFigureOut">
              <a:rPr lang="ru-RU" smtClean="0"/>
              <a:t>11.03.18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70A41-A12C-1C45-A8A0-EAD483F68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5449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470BF-87EE-9841-BAA1-44A4FF3FE580}" type="datetimeFigureOut">
              <a:rPr lang="ru-RU" smtClean="0"/>
              <a:t>11.03.18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70A41-A12C-1C45-A8A0-EAD483F68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9884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470BF-87EE-9841-BAA1-44A4FF3FE580}" type="datetimeFigureOut">
              <a:rPr lang="ru-RU" smtClean="0"/>
              <a:t>11.03.18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70A41-A12C-1C45-A8A0-EAD483F68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119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470BF-87EE-9841-BAA1-44A4FF3FE580}" type="datetimeFigureOut">
              <a:rPr lang="ru-RU" smtClean="0"/>
              <a:t>11.03.18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70A41-A12C-1C45-A8A0-EAD483F68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1879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470BF-87EE-9841-BAA1-44A4FF3FE580}" type="datetimeFigureOut">
              <a:rPr lang="ru-RU" smtClean="0"/>
              <a:t>11.03.18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70A41-A12C-1C45-A8A0-EAD483F68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4374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Чтобы добавить рисунок, перетащите его на заполнитель или щелкните значок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470BF-87EE-9841-BAA1-44A4FF3FE580}" type="datetimeFigureOut">
              <a:rPr lang="ru-RU" smtClean="0"/>
              <a:t>11.03.18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70A41-A12C-1C45-A8A0-EAD483F68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1635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FA6470BF-87EE-9841-BAA1-44A4FF3FE580}" type="datetimeFigureOut">
              <a:rPr lang="ru-RU" smtClean="0"/>
              <a:t>11.03.18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40F70A41-A12C-1C45-A8A0-EAD483F68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60666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875270" y="2095071"/>
            <a:ext cx="10515600" cy="2279221"/>
          </a:xfrm>
        </p:spPr>
        <p:txBody>
          <a:bodyPr>
            <a:normAutofit/>
          </a:bodyPr>
          <a:lstStyle/>
          <a:p>
            <a:pPr algn="ctr"/>
            <a:r>
              <a:rPr lang="en-US" sz="6600" dirty="0" smtClean="0"/>
              <a:t>WEB-</a:t>
            </a:r>
            <a:r>
              <a:rPr lang="ru-RU" sz="6600" dirty="0" smtClean="0"/>
              <a:t>программирование</a:t>
            </a:r>
            <a:endParaRPr lang="ru-RU" sz="6600" dirty="0"/>
          </a:p>
        </p:txBody>
      </p:sp>
    </p:spTree>
    <p:extLst>
      <p:ext uri="{BB962C8B-B14F-4D97-AF65-F5344CB8AC3E}">
        <p14:creationId xmlns:p14="http://schemas.microsoft.com/office/powerpoint/2010/main" val="1078460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Доменное имя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Для облегчения работы с </a:t>
            </a:r>
            <a:r>
              <a:rPr lang="en-US" dirty="0" smtClean="0"/>
              <a:t>IP-</a:t>
            </a:r>
            <a:r>
              <a:rPr lang="ru-RU" dirty="0" smtClean="0"/>
              <a:t>адресами, к ним привязывают доменные имена</a:t>
            </a:r>
          </a:p>
          <a:p>
            <a:r>
              <a:rPr lang="ru-RU" dirty="0" smtClean="0"/>
              <a:t>Доменное имя </a:t>
            </a:r>
            <a:r>
              <a:rPr lang="mr-IN" dirty="0" smtClean="0"/>
              <a:t>–</a:t>
            </a:r>
            <a:r>
              <a:rPr lang="ru-RU" dirty="0" smtClean="0"/>
              <a:t> набор символов, состоящий из уровней</a:t>
            </a:r>
          </a:p>
          <a:p>
            <a:r>
              <a:rPr lang="ru-RU" dirty="0" smtClean="0"/>
              <a:t>Одному </a:t>
            </a:r>
            <a:r>
              <a:rPr lang="en-US" dirty="0" smtClean="0"/>
              <a:t>IP-</a:t>
            </a:r>
            <a:r>
              <a:rPr lang="ru-RU" dirty="0" smtClean="0"/>
              <a:t>адресу может соответствовать несколько доменных имен</a:t>
            </a:r>
          </a:p>
          <a:p>
            <a:r>
              <a:rPr lang="ru-RU" dirty="0" smtClean="0"/>
              <a:t>Для обеспечения взаимосвязи доменных имен и </a:t>
            </a:r>
            <a:r>
              <a:rPr lang="en-US" dirty="0" smtClean="0"/>
              <a:t>IP-</a:t>
            </a:r>
            <a:r>
              <a:rPr lang="ru-RU" dirty="0" smtClean="0"/>
              <a:t>адресов существует служба </a:t>
            </a:r>
            <a:r>
              <a:rPr lang="mr-IN" dirty="0" smtClean="0"/>
              <a:t>–</a:t>
            </a:r>
            <a:r>
              <a:rPr lang="ru-RU" dirty="0" smtClean="0"/>
              <a:t> </a:t>
            </a:r>
            <a:r>
              <a:rPr lang="en-US" dirty="0" smtClean="0"/>
              <a:t>DNS (Domain Name System, </a:t>
            </a:r>
            <a:r>
              <a:rPr lang="ru-RU" dirty="0" smtClean="0"/>
              <a:t>доменная служба адресов</a:t>
            </a:r>
            <a:r>
              <a:rPr lang="en-US" dirty="0" smtClean="0"/>
              <a:t>)</a:t>
            </a:r>
            <a:endParaRPr lang="ru-RU" dirty="0" smtClean="0"/>
          </a:p>
          <a:p>
            <a:r>
              <a:rPr lang="en-US" dirty="0" smtClean="0"/>
              <a:t>DNS </a:t>
            </a:r>
            <a:r>
              <a:rPr lang="ru-RU" dirty="0" smtClean="0"/>
              <a:t>представляет собой базу данных, способную преобразовать доменное имя машины в </a:t>
            </a:r>
            <a:r>
              <a:rPr lang="en-US" dirty="0" smtClean="0"/>
              <a:t>IP-</a:t>
            </a:r>
            <a:r>
              <a:rPr lang="ru-RU" dirty="0" smtClean="0"/>
              <a:t>адрес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515611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Схема работы </a:t>
            </a:r>
            <a:r>
              <a:rPr lang="en-US" dirty="0" smtClean="0"/>
              <a:t>DNS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702" y="1825625"/>
            <a:ext cx="8209170" cy="4351338"/>
          </a:xfrm>
        </p:spPr>
      </p:pic>
    </p:spTree>
    <p:extLst>
      <p:ext uri="{BB962C8B-B14F-4D97-AF65-F5344CB8AC3E}">
        <p14:creationId xmlns:p14="http://schemas.microsoft.com/office/powerpoint/2010/main" val="19729549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 algn="ctr"/>
            <a:r>
              <a:rPr lang="ru-RU" dirty="0">
                <a:latin typeface="Calibri" charset="0"/>
                <a:ea typeface="Calibri" charset="0"/>
                <a:cs typeface="Calibri" charset="0"/>
              </a:rPr>
              <a:t>Как идентифицировать конкретную программу в пределах машины?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20000" y="2125361"/>
            <a:ext cx="10233800" cy="4051601"/>
          </a:xfrm>
        </p:spPr>
        <p:txBody>
          <a:bodyPr>
            <a:normAutofit/>
          </a:bodyPr>
          <a:lstStyle/>
          <a:p>
            <a:r>
              <a:rPr lang="ru-RU" sz="3600" dirty="0" smtClean="0"/>
              <a:t>Идентификация программ(процессов) в пределах машины происходит с помощью портов</a:t>
            </a:r>
          </a:p>
          <a:p>
            <a:r>
              <a:rPr lang="ru-RU" sz="3600" dirty="0" smtClean="0"/>
              <a:t>Порт </a:t>
            </a:r>
            <a:r>
              <a:rPr lang="mr-IN" sz="3600" dirty="0" smtClean="0"/>
              <a:t>–</a:t>
            </a:r>
            <a:r>
              <a:rPr lang="ru-RU" sz="3600" dirty="0" smtClean="0"/>
              <a:t> некоторое число , которое идентифицирует программу, принимающую данные из Интернета</a:t>
            </a:r>
          </a:p>
          <a:p>
            <a:r>
              <a:rPr lang="ru-RU" sz="3600" dirty="0" smtClean="0"/>
              <a:t>Порт является второй составляющей адресации </a:t>
            </a:r>
            <a:r>
              <a:rPr lang="en-US" sz="3600" dirty="0" smtClean="0"/>
              <a:t>TCP/IP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8399135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Сервер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Сервер </a:t>
            </a:r>
            <a:r>
              <a:rPr lang="mr-IN" dirty="0" smtClean="0"/>
              <a:t>–</a:t>
            </a:r>
            <a:r>
              <a:rPr lang="ru-RU" dirty="0" smtClean="0"/>
              <a:t> любой отдельно взятый компьютер в Интернете, который позволяет использовать себя в качестве «посредника» при передаче данных.</a:t>
            </a:r>
          </a:p>
          <a:p>
            <a:r>
              <a:rPr lang="ru-RU" dirty="0" smtClean="0"/>
              <a:t>С помощью серверов происходит поиск </a:t>
            </a:r>
            <a:r>
              <a:rPr lang="en-US" dirty="0" smtClean="0"/>
              <a:t>IP-</a:t>
            </a:r>
            <a:r>
              <a:rPr lang="ru-RU" dirty="0" smtClean="0"/>
              <a:t>адресов</a:t>
            </a:r>
          </a:p>
          <a:p>
            <a:r>
              <a:rPr lang="ru-RU" dirty="0" smtClean="0"/>
              <a:t>Может иметь различное число </a:t>
            </a:r>
            <a:r>
              <a:rPr lang="en-US" dirty="0" smtClean="0"/>
              <a:t>IP-</a:t>
            </a:r>
            <a:r>
              <a:rPr lang="ru-RU" dirty="0" smtClean="0"/>
              <a:t>адресов и соответственно доменных имен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155490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 smtClean="0"/>
              <a:t>Сетевой демон(сервер, служба)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Сетевой демон(сервер, служба) </a:t>
            </a:r>
            <a:r>
              <a:rPr lang="mr-IN" dirty="0" smtClean="0"/>
              <a:t>–</a:t>
            </a:r>
            <a:r>
              <a:rPr lang="ru-RU" dirty="0" smtClean="0"/>
              <a:t> это программа, работающая на сервере и занимающаяся обслуживанием различных пользователей</a:t>
            </a:r>
          </a:p>
          <a:p>
            <a:r>
              <a:rPr lang="ru-RU" dirty="0" smtClean="0"/>
              <a:t>Пример: </a:t>
            </a:r>
            <a:r>
              <a:rPr lang="en-US" dirty="0" smtClean="0"/>
              <a:t>WEB-</a:t>
            </a:r>
            <a:r>
              <a:rPr lang="ru-RU" dirty="0" smtClean="0"/>
              <a:t>сервер</a:t>
            </a:r>
            <a:r>
              <a:rPr lang="en-US" dirty="0"/>
              <a:t> </a:t>
            </a:r>
            <a:r>
              <a:rPr lang="ru-RU" dirty="0" smtClean="0"/>
              <a:t>или </a:t>
            </a:r>
            <a:r>
              <a:rPr lang="en-US" dirty="0" smtClean="0"/>
              <a:t>FTP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58929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Еще терминологии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Хост</a:t>
            </a:r>
          </a:p>
          <a:p>
            <a:r>
              <a:rPr lang="ru-RU" dirty="0" smtClean="0"/>
              <a:t>Виртуальный хост</a:t>
            </a:r>
          </a:p>
          <a:p>
            <a:r>
              <a:rPr lang="ru-RU" dirty="0" smtClean="0"/>
              <a:t>Провайдер</a:t>
            </a:r>
          </a:p>
          <a:p>
            <a:r>
              <a:rPr lang="ru-RU" dirty="0" smtClean="0"/>
              <a:t>Хостинг</a:t>
            </a:r>
          </a:p>
          <a:p>
            <a:r>
              <a:rPr lang="ru-RU" dirty="0" smtClean="0"/>
              <a:t>Хостинг-провайдер</a:t>
            </a:r>
          </a:p>
          <a:p>
            <a:r>
              <a:rPr lang="ru-RU" dirty="0" smtClean="0"/>
              <a:t>Виртуальный сервер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485144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Немного о сайтах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HTML-</a:t>
            </a:r>
            <a:r>
              <a:rPr lang="ru-RU" dirty="0" smtClean="0"/>
              <a:t>документ</a:t>
            </a:r>
          </a:p>
          <a:p>
            <a:r>
              <a:rPr lang="en-US" dirty="0" smtClean="0"/>
              <a:t>HTML-</a:t>
            </a:r>
            <a:r>
              <a:rPr lang="ru-RU" dirty="0" smtClean="0"/>
              <a:t>страница</a:t>
            </a:r>
          </a:p>
          <a:p>
            <a:r>
              <a:rPr lang="ru-RU" dirty="0" smtClean="0"/>
              <a:t>Скрипт</a:t>
            </a:r>
          </a:p>
          <a:p>
            <a:r>
              <a:rPr lang="en-US" dirty="0" smtClean="0"/>
              <a:t>WEB-</a:t>
            </a:r>
            <a:r>
              <a:rPr lang="ru-RU" dirty="0" smtClean="0"/>
              <a:t>программирование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74630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План изучения языка </a:t>
            </a:r>
            <a:r>
              <a:rPr lang="en-US" dirty="0" smtClean="0"/>
              <a:t>PHP</a:t>
            </a:r>
            <a:r>
              <a:rPr lang="ru-RU" dirty="0" smtClean="0"/>
              <a:t>(по главам)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>
                <a:latin typeface="Calibri" charset="0"/>
                <a:ea typeface="Calibri" charset="0"/>
                <a:cs typeface="Calibri" charset="0"/>
              </a:rPr>
              <a:t>Теоретические аспекты 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WEB-</a:t>
            </a:r>
            <a:r>
              <a:rPr lang="ru-RU" dirty="0" smtClean="0">
                <a:latin typeface="Calibri" charset="0"/>
                <a:ea typeface="Calibri" charset="0"/>
                <a:cs typeface="Calibri" charset="0"/>
              </a:rPr>
              <a:t>программирования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>
                <a:latin typeface="Calibri" charset="0"/>
                <a:ea typeface="Calibri" charset="0"/>
                <a:cs typeface="Calibri" charset="0"/>
              </a:rPr>
              <a:t>Основы языка 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PHP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>
                <a:latin typeface="Calibri" charset="0"/>
                <a:ea typeface="Calibri" charset="0"/>
                <a:cs typeface="Calibri" charset="0"/>
              </a:rPr>
              <a:t>Справочник по стандартным функциям 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PHP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>
                <a:latin typeface="Calibri" charset="0"/>
                <a:ea typeface="Calibri" charset="0"/>
                <a:cs typeface="Calibri" charset="0"/>
              </a:rPr>
              <a:t>ООП в 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PHP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>
                <a:latin typeface="Calibri" charset="0"/>
                <a:ea typeface="Calibri" charset="0"/>
                <a:cs typeface="Calibri" charset="0"/>
              </a:rPr>
              <a:t>Встроенные классы в 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PHP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>
                <a:latin typeface="Calibri" charset="0"/>
                <a:ea typeface="Calibri" charset="0"/>
                <a:cs typeface="Calibri" charset="0"/>
              </a:rPr>
              <a:t>Сетевые основы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 PHP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>
                <a:latin typeface="Calibri" charset="0"/>
                <a:ea typeface="Calibri" charset="0"/>
                <a:cs typeface="Calibri" charset="0"/>
              </a:rPr>
              <a:t>Обзор расширений(модули)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>
                <a:latin typeface="Calibri" charset="0"/>
                <a:ea typeface="Calibri" charset="0"/>
                <a:cs typeface="Calibri" charset="0"/>
              </a:rPr>
              <a:t>Обзор компонентов(библиотеки)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>
                <a:latin typeface="Calibri" charset="0"/>
                <a:ea typeface="Calibri" charset="0"/>
                <a:cs typeface="Calibri" charset="0"/>
              </a:rPr>
              <a:t>Практические приёмы программирования на 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PHP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>
                <a:latin typeface="Calibri" charset="0"/>
                <a:ea typeface="Calibri" charset="0"/>
                <a:cs typeface="Calibri" charset="0"/>
              </a:rPr>
              <a:t>Обзор полезных инструментов для профессиональной разработки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6611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Что будет после </a:t>
            </a:r>
            <a:r>
              <a:rPr lang="en-US" dirty="0" smtClean="0"/>
              <a:t>PHP?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>
                <a:latin typeface="Calibri" charset="0"/>
                <a:ea typeface="Calibri" charset="0"/>
                <a:cs typeface="Calibri" charset="0"/>
              </a:rPr>
              <a:t>Изучение одного самых популярных </a:t>
            </a:r>
            <a:r>
              <a:rPr lang="ru-RU" dirty="0" err="1" smtClean="0">
                <a:latin typeface="Calibri" charset="0"/>
                <a:ea typeface="Calibri" charset="0"/>
                <a:cs typeface="Calibri" charset="0"/>
              </a:rPr>
              <a:t>фреймворков</a:t>
            </a:r>
            <a:r>
              <a:rPr lang="ru-RU" dirty="0" smtClean="0">
                <a:latin typeface="Calibri" charset="0"/>
                <a:ea typeface="Calibri" charset="0"/>
                <a:cs typeface="Calibri" charset="0"/>
              </a:rPr>
              <a:t> на 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PHP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>
                <a:latin typeface="Calibri" charset="0"/>
                <a:ea typeface="Calibri" charset="0"/>
                <a:cs typeface="Calibri" charset="0"/>
              </a:rPr>
              <a:t>Изучение языка </a:t>
            </a:r>
            <a:r>
              <a:rPr lang="en-US" dirty="0" err="1">
                <a:latin typeface="Calibri" charset="0"/>
                <a:ea typeface="Calibri" charset="0"/>
                <a:cs typeface="Calibri" charset="0"/>
              </a:rPr>
              <a:t>j</a:t>
            </a:r>
            <a:r>
              <a:rPr lang="en-US" dirty="0" err="1" smtClean="0">
                <a:latin typeface="Calibri" charset="0"/>
                <a:ea typeface="Calibri" charset="0"/>
                <a:cs typeface="Calibri" charset="0"/>
              </a:rPr>
              <a:t>avascript</a:t>
            </a:r>
            <a:endParaRPr lang="en-US" dirty="0" smtClean="0">
              <a:latin typeface="Calibri" charset="0"/>
              <a:ea typeface="Calibri" charset="0"/>
              <a:cs typeface="Calibri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dirty="0" smtClean="0">
                <a:latin typeface="Calibri" charset="0"/>
                <a:ea typeface="Calibri" charset="0"/>
                <a:cs typeface="Calibri" charset="0"/>
              </a:rPr>
              <a:t>Изучение технологии 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AJAX </a:t>
            </a:r>
            <a:r>
              <a:rPr lang="ru-RU" dirty="0" smtClean="0">
                <a:latin typeface="Calibri" charset="0"/>
                <a:ea typeface="Calibri" charset="0"/>
                <a:cs typeface="Calibri" charset="0"/>
              </a:rPr>
              <a:t>для создания динамических сайтов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>
                <a:latin typeface="Calibri" charset="0"/>
                <a:ea typeface="Calibri" charset="0"/>
                <a:cs typeface="Calibri" charset="0"/>
              </a:rPr>
              <a:t>Закрепление всего пройденного материала посредством создания 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WEB-</a:t>
            </a:r>
            <a:r>
              <a:rPr lang="ru-RU" dirty="0" smtClean="0">
                <a:latin typeface="Calibri" charset="0"/>
                <a:ea typeface="Calibri" charset="0"/>
                <a:cs typeface="Calibri" charset="0"/>
              </a:rPr>
              <a:t>сайта с использованием одного из </a:t>
            </a:r>
            <a:r>
              <a:rPr lang="ru-RU" dirty="0" err="1" smtClean="0">
                <a:latin typeface="Calibri" charset="0"/>
                <a:ea typeface="Calibri" charset="0"/>
                <a:cs typeface="Calibri" charset="0"/>
              </a:rPr>
              <a:t>фреймворков</a:t>
            </a:r>
            <a:r>
              <a:rPr lang="ru-RU" dirty="0" smtClean="0">
                <a:latin typeface="Calibri" charset="0"/>
                <a:ea typeface="Calibri" charset="0"/>
                <a:cs typeface="Calibri" charset="0"/>
              </a:rPr>
              <a:t> и изученных технологий</a:t>
            </a:r>
            <a:endParaRPr lang="ru-RU"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6384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5843" y="1786152"/>
            <a:ext cx="10515600" cy="2316291"/>
          </a:xfrm>
        </p:spPr>
        <p:txBody>
          <a:bodyPr>
            <a:normAutofit/>
          </a:bodyPr>
          <a:lstStyle/>
          <a:p>
            <a:pPr algn="ctr"/>
            <a:r>
              <a:rPr lang="ru-RU" dirty="0" smtClean="0">
                <a:latin typeface="Calibri" charset="0"/>
                <a:ea typeface="Calibri" charset="0"/>
                <a:cs typeface="Calibri" charset="0"/>
              </a:rPr>
              <a:t>Глава 1. Теоретические основы 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WEB-</a:t>
            </a:r>
            <a:r>
              <a:rPr lang="ru-RU" dirty="0" smtClean="0">
                <a:latin typeface="Calibri" charset="0"/>
                <a:ea typeface="Calibri" charset="0"/>
                <a:cs typeface="Calibri" charset="0"/>
              </a:rPr>
              <a:t>программирования</a:t>
            </a:r>
            <a:endParaRPr lang="ru-RU"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078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62914" y="1860292"/>
            <a:ext cx="10515600" cy="2069157"/>
          </a:xfrm>
        </p:spPr>
        <p:txBody>
          <a:bodyPr>
            <a:normAutofit/>
          </a:bodyPr>
          <a:lstStyle/>
          <a:p>
            <a:pPr algn="ctr"/>
            <a:r>
              <a:rPr lang="ru-RU" dirty="0" smtClean="0">
                <a:latin typeface="Calibri" charset="0"/>
                <a:ea typeface="Calibri" charset="0"/>
                <a:cs typeface="Calibri" charset="0"/>
              </a:rPr>
              <a:t>Часть 1</a:t>
            </a:r>
            <a:br>
              <a:rPr lang="ru-RU" dirty="0" smtClean="0">
                <a:latin typeface="Calibri" charset="0"/>
                <a:ea typeface="Calibri" charset="0"/>
                <a:cs typeface="Calibri" charset="0"/>
              </a:rPr>
            </a:br>
            <a:r>
              <a:rPr lang="ru-RU" dirty="0" smtClean="0">
                <a:latin typeface="Calibri" charset="0"/>
                <a:ea typeface="Calibri" charset="0"/>
                <a:cs typeface="Calibri" charset="0"/>
              </a:rPr>
              <a:t>Принципы работы Интернета</a:t>
            </a:r>
            <a:endParaRPr lang="ru-RU"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0024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Протоколы передачи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latin typeface="Calibri" charset="0"/>
                <a:ea typeface="Calibri" charset="0"/>
                <a:cs typeface="Calibri" charset="0"/>
              </a:rPr>
              <a:t>Протокол </a:t>
            </a:r>
            <a:r>
              <a:rPr lang="mr-IN" dirty="0" smtClean="0">
                <a:latin typeface="Calibri" charset="0"/>
                <a:ea typeface="Calibri" charset="0"/>
                <a:cs typeface="Calibri" charset="0"/>
              </a:rPr>
              <a:t>–</a:t>
            </a:r>
            <a:r>
              <a:rPr lang="ru-RU" dirty="0" smtClean="0">
                <a:latin typeface="Calibri" charset="0"/>
                <a:ea typeface="Calibri" charset="0"/>
                <a:cs typeface="Calibri" charset="0"/>
              </a:rPr>
              <a:t> набор правил, позволяющий системам, взаимодействующим в рамках сети, обмениваться данными в наиболее удобной для них форме.</a:t>
            </a:r>
            <a:endParaRPr lang="en-US" dirty="0" smtClean="0">
              <a:latin typeface="Calibri" charset="0"/>
              <a:ea typeface="Calibri" charset="0"/>
              <a:cs typeface="Calibri" charset="0"/>
            </a:endParaRPr>
          </a:p>
          <a:p>
            <a:r>
              <a:rPr lang="ru-RU" dirty="0" smtClean="0">
                <a:latin typeface="Calibri" charset="0"/>
                <a:ea typeface="Calibri" charset="0"/>
                <a:cs typeface="Calibri" charset="0"/>
              </a:rPr>
              <a:t>В 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WEB </a:t>
            </a:r>
            <a:r>
              <a:rPr lang="ru-RU" dirty="0" smtClean="0">
                <a:latin typeface="Calibri" charset="0"/>
                <a:ea typeface="Calibri" charset="0"/>
                <a:cs typeface="Calibri" charset="0"/>
              </a:rPr>
              <a:t>используется протокол 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TCP(Transmission Control Protocol, </a:t>
            </a:r>
            <a:r>
              <a:rPr lang="ru-RU" dirty="0" smtClean="0">
                <a:latin typeface="Calibri" charset="0"/>
                <a:ea typeface="Calibri" charset="0"/>
                <a:cs typeface="Calibri" charset="0"/>
              </a:rPr>
              <a:t>протокол управления передачи данных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)</a:t>
            </a:r>
            <a:endParaRPr lang="ru-RU" dirty="0" smtClean="0">
              <a:latin typeface="Calibri" charset="0"/>
              <a:ea typeface="Calibri" charset="0"/>
              <a:cs typeface="Calibri" charset="0"/>
            </a:endParaRPr>
          </a:p>
          <a:p>
            <a:r>
              <a:rPr lang="ru-RU" dirty="0" smtClean="0">
                <a:latin typeface="Calibri" charset="0"/>
                <a:ea typeface="Calibri" charset="0"/>
                <a:cs typeface="Calibri" charset="0"/>
              </a:rPr>
              <a:t>А точнее протокол 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HTTP(Hypertext Transfer Protocol, </a:t>
            </a:r>
            <a:r>
              <a:rPr lang="ru-RU" dirty="0" smtClean="0">
                <a:latin typeface="Calibri" charset="0"/>
                <a:ea typeface="Calibri" charset="0"/>
                <a:cs typeface="Calibri" charset="0"/>
              </a:rPr>
              <a:t>протокол передачи гипертекста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), </a:t>
            </a:r>
            <a:r>
              <a:rPr lang="ru-RU" dirty="0" smtClean="0">
                <a:latin typeface="Calibri" charset="0"/>
                <a:ea typeface="Calibri" charset="0"/>
                <a:cs typeface="Calibri" charset="0"/>
              </a:rPr>
              <a:t>который базируется на протоколе 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TCP.</a:t>
            </a:r>
            <a:endParaRPr lang="ru-RU"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5671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Семейство </a:t>
            </a:r>
            <a:r>
              <a:rPr lang="en-US" dirty="0" smtClean="0"/>
              <a:t>TCP/IP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Гарантируется корректная доставка данных до места назначения</a:t>
            </a:r>
          </a:p>
          <a:p>
            <a:r>
              <a:rPr lang="ru-RU" dirty="0" smtClean="0"/>
              <a:t>Передаваемая информация представлена в виде потока</a:t>
            </a:r>
          </a:p>
          <a:p>
            <a:r>
              <a:rPr lang="ru-RU" dirty="0" smtClean="0"/>
              <a:t>Протокол </a:t>
            </a:r>
            <a:r>
              <a:rPr lang="en-US" dirty="0" smtClean="0"/>
              <a:t>TCP/IP </a:t>
            </a:r>
            <a:r>
              <a:rPr lang="ru-RU" dirty="0" smtClean="0"/>
              <a:t>выбирает самый оптимальный путь передачи данных</a:t>
            </a:r>
            <a:r>
              <a:rPr lang="en-US" dirty="0" smtClean="0"/>
              <a:t>, </a:t>
            </a:r>
            <a:r>
              <a:rPr lang="ru-RU" dirty="0" smtClean="0"/>
              <a:t>основываясь на статистическую информацию о сети и таблицы маршрутизации</a:t>
            </a:r>
          </a:p>
          <a:p>
            <a:r>
              <a:rPr lang="ru-RU" dirty="0" smtClean="0"/>
              <a:t>При передаче данные разбиваются на фрагменты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16596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Адресация в сети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4800" dirty="0" smtClean="0">
                <a:latin typeface="Calibri" charset="0"/>
                <a:ea typeface="Calibri" charset="0"/>
                <a:cs typeface="Calibri" charset="0"/>
              </a:rPr>
              <a:t>Как идентифицировать машины в сети?</a:t>
            </a:r>
          </a:p>
          <a:p>
            <a:r>
              <a:rPr lang="ru-RU" sz="4800" dirty="0" smtClean="0">
                <a:latin typeface="Calibri" charset="0"/>
                <a:ea typeface="Calibri" charset="0"/>
                <a:cs typeface="Calibri" charset="0"/>
              </a:rPr>
              <a:t>Как идентифицировать конкретную программу в пределах машины?</a:t>
            </a:r>
            <a:endParaRPr lang="ru-RU" sz="4800"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6460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Calibri" charset="0"/>
                <a:ea typeface="Calibri" charset="0"/>
                <a:cs typeface="Calibri" charset="0"/>
              </a:rPr>
              <a:t>Как идентифицировать машины в </a:t>
            </a:r>
            <a:r>
              <a:rPr lang="ru-RU" dirty="0" smtClean="0">
                <a:latin typeface="Calibri" charset="0"/>
                <a:ea typeface="Calibri" charset="0"/>
                <a:cs typeface="Calibri" charset="0"/>
              </a:rPr>
              <a:t>сети?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20000" y="2100649"/>
            <a:ext cx="10233800" cy="4076314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Идентификация машин в сети происходит с помощью </a:t>
            </a:r>
            <a:r>
              <a:rPr lang="en-US" sz="3200" dirty="0" smtClean="0"/>
              <a:t>IP-</a:t>
            </a:r>
            <a:r>
              <a:rPr lang="ru-RU" sz="3200" dirty="0" smtClean="0"/>
              <a:t>адресов</a:t>
            </a:r>
          </a:p>
          <a:p>
            <a:r>
              <a:rPr lang="en-US" sz="3200" dirty="0" smtClean="0"/>
              <a:t>IP-address</a:t>
            </a:r>
            <a:r>
              <a:rPr lang="ru-RU" sz="3200" dirty="0" smtClean="0"/>
              <a:t> </a:t>
            </a:r>
            <a:r>
              <a:rPr lang="en-US" sz="3200" dirty="0" smtClean="0"/>
              <a:t>(Internet Protocol Address, </a:t>
            </a:r>
            <a:r>
              <a:rPr lang="ru-RU" sz="3200" dirty="0" smtClean="0"/>
              <a:t>адрес интернет протокола</a:t>
            </a:r>
            <a:r>
              <a:rPr lang="en-US" sz="3200" dirty="0" smtClean="0"/>
              <a:t>)</a:t>
            </a:r>
            <a:r>
              <a:rPr lang="ru-RU" sz="3200" dirty="0" smtClean="0"/>
              <a:t> </a:t>
            </a:r>
            <a:r>
              <a:rPr lang="mr-IN" sz="3200" dirty="0" smtClean="0"/>
              <a:t>–</a:t>
            </a:r>
            <a:r>
              <a:rPr lang="ru-RU" sz="3200" dirty="0" smtClean="0"/>
              <a:t> уникальный сетевой адрес узла в компьютерной сети</a:t>
            </a:r>
          </a:p>
          <a:p>
            <a:r>
              <a:rPr lang="ru-RU" sz="3200" dirty="0" smtClean="0"/>
              <a:t>Узел</a:t>
            </a:r>
            <a:r>
              <a:rPr lang="ru-RU" sz="3200" dirty="0"/>
              <a:t> </a:t>
            </a:r>
            <a:r>
              <a:rPr lang="mr-IN" sz="3200" dirty="0" smtClean="0"/>
              <a:t>–</a:t>
            </a:r>
            <a:r>
              <a:rPr lang="ru-RU" sz="3200" dirty="0" smtClean="0"/>
              <a:t> любая машина в Сети, имеющая </a:t>
            </a:r>
            <a:r>
              <a:rPr lang="en-US" sz="3200" dirty="0" smtClean="0"/>
              <a:t>IP-</a:t>
            </a:r>
            <a:r>
              <a:rPr lang="ru-RU" sz="3200" dirty="0" smtClean="0"/>
              <a:t>адрес</a:t>
            </a:r>
            <a:endParaRPr lang="en-US" sz="3200" dirty="0" smtClean="0"/>
          </a:p>
          <a:p>
            <a:r>
              <a:rPr lang="en-US" sz="3200" dirty="0" smtClean="0"/>
              <a:t>IP-</a:t>
            </a:r>
            <a:r>
              <a:rPr lang="ru-RU" sz="3200" dirty="0" smtClean="0"/>
              <a:t>адрес является первой составляющей адресации </a:t>
            </a:r>
            <a:r>
              <a:rPr lang="en-US" sz="3200" dirty="0" smtClean="0"/>
              <a:t>TCP/IP</a:t>
            </a:r>
            <a:endParaRPr lang="ru-RU" sz="3200" dirty="0" smtClean="0"/>
          </a:p>
          <a:p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619362269"/>
      </p:ext>
    </p:extLst>
  </p:cSld>
  <p:clrMapOvr>
    <a:masterClrMapping/>
  </p:clrMapOvr>
</p:sld>
</file>

<file path=ppt/theme/theme1.xml><?xml version="1.0" encoding="utf-8"?>
<a:theme xmlns:a="http://schemas.openxmlformats.org/drawingml/2006/main" name="Глубина">
  <a:themeElements>
    <a:clrScheme name="Глубина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Глубина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лубина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Depth</Template>
  <TotalTime>79</TotalTime>
  <Words>450</Words>
  <Application>Microsoft Macintosh PowerPoint</Application>
  <PresentationFormat>Широкоэкранный</PresentationFormat>
  <Paragraphs>66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1" baseType="lpstr">
      <vt:lpstr>Arial</vt:lpstr>
      <vt:lpstr>Calibri</vt:lpstr>
      <vt:lpstr>Corbel</vt:lpstr>
      <vt:lpstr>Mangal</vt:lpstr>
      <vt:lpstr>Глубина</vt:lpstr>
      <vt:lpstr>WEB-программирование</vt:lpstr>
      <vt:lpstr>План изучения языка PHP(по главам)</vt:lpstr>
      <vt:lpstr>Что будет после PHP?</vt:lpstr>
      <vt:lpstr>Глава 1. Теоретические основы WEB-программирования</vt:lpstr>
      <vt:lpstr>Часть 1 Принципы работы Интернета</vt:lpstr>
      <vt:lpstr>Протоколы передачи данных</vt:lpstr>
      <vt:lpstr>Семейство TCP/IP</vt:lpstr>
      <vt:lpstr>Адресация в сети</vt:lpstr>
      <vt:lpstr>Как идентифицировать машины в сети?</vt:lpstr>
      <vt:lpstr>Доменное имя</vt:lpstr>
      <vt:lpstr>Схема работы DNS</vt:lpstr>
      <vt:lpstr>Как идентифицировать конкретную программу в пределах машины?</vt:lpstr>
      <vt:lpstr>Сервер</vt:lpstr>
      <vt:lpstr>Сетевой демон(сервер, служба)</vt:lpstr>
      <vt:lpstr>Еще терминологии</vt:lpstr>
      <vt:lpstr>Немного о сайтах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WEB-программирование</dc:title>
  <dc:creator>Пользователь Microsoft Office</dc:creator>
  <cp:lastModifiedBy>Пользователь Microsoft Office</cp:lastModifiedBy>
  <cp:revision>11</cp:revision>
  <dcterms:created xsi:type="dcterms:W3CDTF">2018-03-10T01:44:05Z</dcterms:created>
  <dcterms:modified xsi:type="dcterms:W3CDTF">2018-03-11T13:35:15Z</dcterms:modified>
</cp:coreProperties>
</file>