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1475BBD-97A4-4507-9E77-B17A184598F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zdnet.com/article/ethiopian-kids-teach-themselves-using-only-tablet-computers/" TargetMode="Externa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Module 0.1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Course Introduction and Structure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Class Recommendations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Watch the videos before the in-person lecture.  Ask questions during the lecture.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Review a little bit each day, not a large amount in 1-2 days.  30 min a day goes a long ways.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Find a problem you can try to solve, and are passionate about.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Ask “why” on anything and everything.  I may not have all the answers, but answers generally exist.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Practice, practice, practice!  Hands-on activities are really useful here.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Goals of the course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Basic-Intermediate understanding of Python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Parse/understand existing code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Write new functionality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Read documentation and apply the documentation to a current problem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Critical Thinking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How to “Think like a programmer”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How to decompose problems and approach the problem in a more mathematical fashion.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Parts of the Course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00000" y="1620000"/>
            <a:ext cx="3240000" cy="1980000"/>
          </a:xfrm>
          <a:custGeom>
            <a:avLst/>
            <a:gdLst/>
            <a:ahLst/>
            <a:rect l="0" t="0" r="r" b="b"/>
            <a:pathLst>
              <a:path w="9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8084" y="5501"/>
                </a:lnTo>
                <a:lnTo>
                  <a:pt x="8084" y="5501"/>
                </a:lnTo>
                <a:cubicBezTo>
                  <a:pt x="8245" y="5501"/>
                  <a:pt x="8403" y="5459"/>
                  <a:pt x="8543" y="5378"/>
                </a:cubicBezTo>
                <a:cubicBezTo>
                  <a:pt x="8682" y="5298"/>
                  <a:pt x="8798" y="5182"/>
                  <a:pt x="8878" y="5043"/>
                </a:cubicBezTo>
                <a:cubicBezTo>
                  <a:pt x="8959" y="4903"/>
                  <a:pt x="9001" y="4745"/>
                  <a:pt x="9001" y="4584"/>
                </a:cubicBezTo>
                <a:lnTo>
                  <a:pt x="9001" y="916"/>
                </a:lnTo>
                <a:lnTo>
                  <a:pt x="9001" y="917"/>
                </a:lnTo>
                <a:lnTo>
                  <a:pt x="9001" y="917"/>
                </a:lnTo>
                <a:cubicBezTo>
                  <a:pt x="9001" y="756"/>
                  <a:pt x="8959" y="598"/>
                  <a:pt x="8878" y="458"/>
                </a:cubicBezTo>
                <a:cubicBezTo>
                  <a:pt x="8798" y="319"/>
                  <a:pt x="8682" y="203"/>
                  <a:pt x="8543" y="123"/>
                </a:cubicBezTo>
                <a:cubicBezTo>
                  <a:pt x="8403" y="42"/>
                  <a:pt x="8245" y="0"/>
                  <a:pt x="8084" y="0"/>
                </a:cubicBezTo>
                <a:lnTo>
                  <a:pt x="9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Part 1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Types, Iteration, Collections,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NumPy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940000" y="1620000"/>
            <a:ext cx="3240000" cy="1980000"/>
          </a:xfrm>
          <a:custGeom>
            <a:avLst/>
            <a:gdLst/>
            <a:ahLst/>
            <a:rect l="0" t="0" r="r" b="b"/>
            <a:pathLst>
              <a:path w="9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8084" y="5501"/>
                </a:lnTo>
                <a:lnTo>
                  <a:pt x="8084" y="5501"/>
                </a:lnTo>
                <a:cubicBezTo>
                  <a:pt x="8245" y="5501"/>
                  <a:pt x="8403" y="5459"/>
                  <a:pt x="8543" y="5378"/>
                </a:cubicBezTo>
                <a:cubicBezTo>
                  <a:pt x="8682" y="5298"/>
                  <a:pt x="8798" y="5182"/>
                  <a:pt x="8878" y="5043"/>
                </a:cubicBezTo>
                <a:cubicBezTo>
                  <a:pt x="8959" y="4903"/>
                  <a:pt x="9001" y="4745"/>
                  <a:pt x="9001" y="4584"/>
                </a:cubicBezTo>
                <a:lnTo>
                  <a:pt x="9001" y="916"/>
                </a:lnTo>
                <a:lnTo>
                  <a:pt x="9001" y="917"/>
                </a:lnTo>
                <a:lnTo>
                  <a:pt x="9001" y="917"/>
                </a:lnTo>
                <a:cubicBezTo>
                  <a:pt x="9001" y="756"/>
                  <a:pt x="8959" y="598"/>
                  <a:pt x="8878" y="458"/>
                </a:cubicBezTo>
                <a:cubicBezTo>
                  <a:pt x="8798" y="319"/>
                  <a:pt x="8682" y="203"/>
                  <a:pt x="8543" y="123"/>
                </a:cubicBezTo>
                <a:cubicBezTo>
                  <a:pt x="8403" y="42"/>
                  <a:pt x="8245" y="0"/>
                  <a:pt x="8084" y="0"/>
                </a:cubicBezTo>
                <a:lnTo>
                  <a:pt x="9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Part 2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Pandas, Machine Learning,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Flask, etc.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140000" y="3960000"/>
            <a:ext cx="1800000" cy="720000"/>
          </a:xfrm>
          <a:custGeom>
            <a:avLst/>
            <a:gdLst/>
            <a:ahLst/>
            <a:rect l="0" t="0" r="r" b="b"/>
            <a:pathLst>
              <a:path w="5002" h="2002">
                <a:moveTo>
                  <a:pt x="333" y="0"/>
                </a:moveTo>
                <a:lnTo>
                  <a:pt x="334" y="0"/>
                </a:lnTo>
                <a:cubicBezTo>
                  <a:pt x="275" y="0"/>
                  <a:pt x="217" y="15"/>
                  <a:pt x="167" y="45"/>
                </a:cubicBezTo>
                <a:cubicBezTo>
                  <a:pt x="116" y="74"/>
                  <a:pt x="74" y="116"/>
                  <a:pt x="45" y="167"/>
                </a:cubicBezTo>
                <a:cubicBezTo>
                  <a:pt x="15" y="217"/>
                  <a:pt x="0" y="275"/>
                  <a:pt x="0" y="334"/>
                </a:cubicBezTo>
                <a:lnTo>
                  <a:pt x="0" y="1667"/>
                </a:lnTo>
                <a:lnTo>
                  <a:pt x="0" y="1668"/>
                </a:lnTo>
                <a:cubicBezTo>
                  <a:pt x="0" y="1726"/>
                  <a:pt x="15" y="1784"/>
                  <a:pt x="45" y="1834"/>
                </a:cubicBezTo>
                <a:cubicBezTo>
                  <a:pt x="74" y="1885"/>
                  <a:pt x="116" y="1927"/>
                  <a:pt x="167" y="1956"/>
                </a:cubicBezTo>
                <a:cubicBezTo>
                  <a:pt x="217" y="1986"/>
                  <a:pt x="275" y="2001"/>
                  <a:pt x="334" y="2001"/>
                </a:cubicBezTo>
                <a:lnTo>
                  <a:pt x="4667" y="2001"/>
                </a:lnTo>
                <a:lnTo>
                  <a:pt x="4668" y="2001"/>
                </a:lnTo>
                <a:cubicBezTo>
                  <a:pt x="4726" y="2001"/>
                  <a:pt x="4784" y="1986"/>
                  <a:pt x="4834" y="1956"/>
                </a:cubicBezTo>
                <a:cubicBezTo>
                  <a:pt x="4885" y="1927"/>
                  <a:pt x="4927" y="1885"/>
                  <a:pt x="4956" y="1834"/>
                </a:cubicBezTo>
                <a:cubicBezTo>
                  <a:pt x="4986" y="1784"/>
                  <a:pt x="5001" y="1726"/>
                  <a:pt x="5001" y="1668"/>
                </a:cubicBezTo>
                <a:lnTo>
                  <a:pt x="5000" y="333"/>
                </a:lnTo>
                <a:lnTo>
                  <a:pt x="5001" y="334"/>
                </a:lnTo>
                <a:lnTo>
                  <a:pt x="5001" y="334"/>
                </a:lnTo>
                <a:cubicBezTo>
                  <a:pt x="5001" y="275"/>
                  <a:pt x="4986" y="217"/>
                  <a:pt x="4956" y="167"/>
                </a:cubicBezTo>
                <a:cubicBezTo>
                  <a:pt x="4927" y="116"/>
                  <a:pt x="4885" y="74"/>
                  <a:pt x="4834" y="45"/>
                </a:cubicBezTo>
                <a:cubicBezTo>
                  <a:pt x="4784" y="15"/>
                  <a:pt x="4726" y="0"/>
                  <a:pt x="4668" y="0"/>
                </a:cubicBezTo>
                <a:lnTo>
                  <a:pt x="333" y="0"/>
                </a:lnTo>
              </a:path>
            </a:pathLst>
          </a:custGeom>
          <a:solidFill>
            <a:srgbClr val="5eb91e"/>
          </a:solidFill>
          <a:ln w="0">
            <a:solidFill>
              <a:srgbClr val="00a933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Midterm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8100000" y="3960000"/>
            <a:ext cx="1800000" cy="720000"/>
          </a:xfrm>
          <a:custGeom>
            <a:avLst/>
            <a:gdLst/>
            <a:ahLst/>
            <a:rect l="0" t="0" r="r" b="b"/>
            <a:pathLst>
              <a:path w="5002" h="2002">
                <a:moveTo>
                  <a:pt x="333" y="0"/>
                </a:moveTo>
                <a:lnTo>
                  <a:pt x="334" y="0"/>
                </a:lnTo>
                <a:cubicBezTo>
                  <a:pt x="275" y="0"/>
                  <a:pt x="217" y="15"/>
                  <a:pt x="167" y="45"/>
                </a:cubicBezTo>
                <a:cubicBezTo>
                  <a:pt x="116" y="74"/>
                  <a:pt x="74" y="116"/>
                  <a:pt x="45" y="167"/>
                </a:cubicBezTo>
                <a:cubicBezTo>
                  <a:pt x="15" y="217"/>
                  <a:pt x="0" y="275"/>
                  <a:pt x="0" y="334"/>
                </a:cubicBezTo>
                <a:lnTo>
                  <a:pt x="0" y="1667"/>
                </a:lnTo>
                <a:lnTo>
                  <a:pt x="0" y="1668"/>
                </a:lnTo>
                <a:cubicBezTo>
                  <a:pt x="0" y="1726"/>
                  <a:pt x="15" y="1784"/>
                  <a:pt x="45" y="1834"/>
                </a:cubicBezTo>
                <a:cubicBezTo>
                  <a:pt x="74" y="1885"/>
                  <a:pt x="116" y="1927"/>
                  <a:pt x="167" y="1956"/>
                </a:cubicBezTo>
                <a:cubicBezTo>
                  <a:pt x="217" y="1986"/>
                  <a:pt x="275" y="2001"/>
                  <a:pt x="334" y="2001"/>
                </a:cubicBezTo>
                <a:lnTo>
                  <a:pt x="4667" y="2001"/>
                </a:lnTo>
                <a:lnTo>
                  <a:pt x="4668" y="2001"/>
                </a:lnTo>
                <a:cubicBezTo>
                  <a:pt x="4726" y="2001"/>
                  <a:pt x="4784" y="1986"/>
                  <a:pt x="4834" y="1956"/>
                </a:cubicBezTo>
                <a:cubicBezTo>
                  <a:pt x="4885" y="1927"/>
                  <a:pt x="4927" y="1885"/>
                  <a:pt x="4956" y="1834"/>
                </a:cubicBezTo>
                <a:cubicBezTo>
                  <a:pt x="4986" y="1784"/>
                  <a:pt x="5001" y="1726"/>
                  <a:pt x="5001" y="1668"/>
                </a:cubicBezTo>
                <a:lnTo>
                  <a:pt x="5000" y="333"/>
                </a:lnTo>
                <a:lnTo>
                  <a:pt x="5001" y="334"/>
                </a:lnTo>
                <a:lnTo>
                  <a:pt x="5001" y="334"/>
                </a:lnTo>
                <a:cubicBezTo>
                  <a:pt x="5001" y="275"/>
                  <a:pt x="4986" y="217"/>
                  <a:pt x="4956" y="167"/>
                </a:cubicBezTo>
                <a:cubicBezTo>
                  <a:pt x="4927" y="116"/>
                  <a:pt x="4885" y="74"/>
                  <a:pt x="4834" y="45"/>
                </a:cubicBezTo>
                <a:cubicBezTo>
                  <a:pt x="4784" y="15"/>
                  <a:pt x="4726" y="0"/>
                  <a:pt x="4668" y="0"/>
                </a:cubicBezTo>
                <a:lnTo>
                  <a:pt x="333" y="0"/>
                </a:lnTo>
              </a:path>
            </a:pathLst>
          </a:custGeom>
          <a:solidFill>
            <a:srgbClr val="5eb91e"/>
          </a:solidFill>
          <a:ln w="0">
            <a:solidFill>
              <a:srgbClr val="00a933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Final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440000" y="4860000"/>
            <a:ext cx="8460000" cy="720000"/>
          </a:xfrm>
          <a:custGeom>
            <a:avLst/>
            <a:gdLst/>
            <a:ahLst/>
            <a:rect l="0" t="0" r="r" b="b"/>
            <a:pathLst>
              <a:path w="23502" h="2002">
                <a:moveTo>
                  <a:pt x="333" y="0"/>
                </a:moveTo>
                <a:lnTo>
                  <a:pt x="334" y="0"/>
                </a:lnTo>
                <a:cubicBezTo>
                  <a:pt x="275" y="0"/>
                  <a:pt x="217" y="15"/>
                  <a:pt x="167" y="45"/>
                </a:cubicBezTo>
                <a:cubicBezTo>
                  <a:pt x="116" y="74"/>
                  <a:pt x="74" y="116"/>
                  <a:pt x="45" y="167"/>
                </a:cubicBezTo>
                <a:cubicBezTo>
                  <a:pt x="15" y="217"/>
                  <a:pt x="0" y="275"/>
                  <a:pt x="0" y="334"/>
                </a:cubicBezTo>
                <a:lnTo>
                  <a:pt x="0" y="1667"/>
                </a:lnTo>
                <a:lnTo>
                  <a:pt x="0" y="1668"/>
                </a:lnTo>
                <a:cubicBezTo>
                  <a:pt x="0" y="1726"/>
                  <a:pt x="15" y="1784"/>
                  <a:pt x="45" y="1834"/>
                </a:cubicBezTo>
                <a:cubicBezTo>
                  <a:pt x="74" y="1885"/>
                  <a:pt x="116" y="1927"/>
                  <a:pt x="167" y="1956"/>
                </a:cubicBezTo>
                <a:cubicBezTo>
                  <a:pt x="217" y="1986"/>
                  <a:pt x="275" y="2001"/>
                  <a:pt x="334" y="2001"/>
                </a:cubicBezTo>
                <a:lnTo>
                  <a:pt x="23167" y="2001"/>
                </a:lnTo>
                <a:lnTo>
                  <a:pt x="23167" y="2001"/>
                </a:lnTo>
                <a:cubicBezTo>
                  <a:pt x="23226" y="2001"/>
                  <a:pt x="23284" y="1986"/>
                  <a:pt x="23334" y="1956"/>
                </a:cubicBezTo>
                <a:cubicBezTo>
                  <a:pt x="23385" y="1927"/>
                  <a:pt x="23427" y="1885"/>
                  <a:pt x="23456" y="1834"/>
                </a:cubicBezTo>
                <a:cubicBezTo>
                  <a:pt x="23486" y="1784"/>
                  <a:pt x="23501" y="1726"/>
                  <a:pt x="23501" y="1668"/>
                </a:cubicBezTo>
                <a:lnTo>
                  <a:pt x="23500" y="333"/>
                </a:lnTo>
                <a:lnTo>
                  <a:pt x="23501" y="334"/>
                </a:lnTo>
                <a:lnTo>
                  <a:pt x="23501" y="334"/>
                </a:lnTo>
                <a:cubicBezTo>
                  <a:pt x="23501" y="275"/>
                  <a:pt x="23486" y="217"/>
                  <a:pt x="23456" y="167"/>
                </a:cubicBezTo>
                <a:cubicBezTo>
                  <a:pt x="23427" y="116"/>
                  <a:pt x="23385" y="74"/>
                  <a:pt x="23334" y="45"/>
                </a:cubicBezTo>
                <a:cubicBezTo>
                  <a:pt x="23284" y="15"/>
                  <a:pt x="23226" y="0"/>
                  <a:pt x="23167" y="0"/>
                </a:cubicBezTo>
                <a:lnTo>
                  <a:pt x="333" y="0"/>
                </a:lnTo>
              </a:path>
            </a:pathLst>
          </a:custGeom>
          <a:solidFill>
            <a:srgbClr val="800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Class Project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Midterm and Final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Two Parts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</a:rPr>
              <a:t>Theoretical</a:t>
            </a:r>
            <a:r>
              <a:rPr b="0" lang="en-US" sz="2800" spc="-1" strike="noStrike">
                <a:latin typeface="Arial"/>
              </a:rPr>
              <a:t> – From the recorded lectures, and in-person classes.  Covers topics such as definitions, methodology, using x over y, etc.  No coding, but yes on interpretation.  In-class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</a:rPr>
              <a:t>Practical</a:t>
            </a:r>
            <a:r>
              <a:rPr b="0" lang="en-US" sz="2800" spc="-1" strike="noStrike">
                <a:latin typeface="Arial"/>
              </a:rPr>
              <a:t> – From the notebooks and lectures.  Covers the “how-to”, will be one giant problem that covers multiple lectures.  Theme oriented. Like homework (out of class)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Syllabus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Flexible – Depending on class progress, we can slow down.  Likely won’t speed up, but can cover supplemental topics.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Supplementals will likely come up here and there, depending on what the class would like to see.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Teaching 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Different than other classes.  More open ended.  A big goal here is to have students think more than aiming for a grade.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Play” with the language, experiment, and ask “Why” often: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  <a:hlinkClick r:id="rId1"/>
              </a:rPr>
              <a:t>https://www.zdnet.com/article/ethiopian-kids-teach-themselves-using-only-tablet-computers/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Grading (Homework/Practical)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900000" y="1260000"/>
            <a:ext cx="8100000" cy="3960000"/>
          </a:xfrm>
          <a:custGeom>
            <a:avLst/>
            <a:gdLst/>
            <a:ahLst/>
            <a:rect l="0" t="0" r="r" b="b"/>
            <a:pathLst>
              <a:path w="22502" h="11002">
                <a:moveTo>
                  <a:pt x="1833" y="0"/>
                </a:moveTo>
                <a:lnTo>
                  <a:pt x="1834" y="0"/>
                </a:lnTo>
                <a:cubicBezTo>
                  <a:pt x="1512" y="0"/>
                  <a:pt x="1195" y="85"/>
                  <a:pt x="917" y="246"/>
                </a:cubicBezTo>
                <a:cubicBezTo>
                  <a:pt x="638" y="407"/>
                  <a:pt x="407" y="638"/>
                  <a:pt x="246" y="917"/>
                </a:cubicBezTo>
                <a:cubicBezTo>
                  <a:pt x="85" y="1195"/>
                  <a:pt x="0" y="1512"/>
                  <a:pt x="0" y="1834"/>
                </a:cubicBezTo>
                <a:lnTo>
                  <a:pt x="0" y="9167"/>
                </a:lnTo>
                <a:lnTo>
                  <a:pt x="0" y="9168"/>
                </a:lnTo>
                <a:cubicBezTo>
                  <a:pt x="0" y="9489"/>
                  <a:pt x="85" y="9806"/>
                  <a:pt x="246" y="10084"/>
                </a:cubicBezTo>
                <a:cubicBezTo>
                  <a:pt x="407" y="10363"/>
                  <a:pt x="638" y="10594"/>
                  <a:pt x="917" y="10755"/>
                </a:cubicBezTo>
                <a:cubicBezTo>
                  <a:pt x="1195" y="10916"/>
                  <a:pt x="1512" y="11001"/>
                  <a:pt x="1834" y="11001"/>
                </a:cubicBezTo>
                <a:lnTo>
                  <a:pt x="20667" y="11001"/>
                </a:lnTo>
                <a:lnTo>
                  <a:pt x="20667" y="11001"/>
                </a:lnTo>
                <a:cubicBezTo>
                  <a:pt x="20989" y="11001"/>
                  <a:pt x="21306" y="10916"/>
                  <a:pt x="21584" y="10755"/>
                </a:cubicBezTo>
                <a:cubicBezTo>
                  <a:pt x="21863" y="10594"/>
                  <a:pt x="22094" y="10363"/>
                  <a:pt x="22255" y="10084"/>
                </a:cubicBezTo>
                <a:cubicBezTo>
                  <a:pt x="22416" y="9806"/>
                  <a:pt x="22501" y="9489"/>
                  <a:pt x="22501" y="9168"/>
                </a:cubicBezTo>
                <a:lnTo>
                  <a:pt x="22500" y="1833"/>
                </a:lnTo>
                <a:lnTo>
                  <a:pt x="22501" y="1834"/>
                </a:lnTo>
                <a:lnTo>
                  <a:pt x="22501" y="1834"/>
                </a:lnTo>
                <a:cubicBezTo>
                  <a:pt x="22501" y="1512"/>
                  <a:pt x="22416" y="1195"/>
                  <a:pt x="22255" y="917"/>
                </a:cubicBezTo>
                <a:cubicBezTo>
                  <a:pt x="22094" y="638"/>
                  <a:pt x="21863" y="407"/>
                  <a:pt x="21584" y="246"/>
                </a:cubicBezTo>
                <a:cubicBezTo>
                  <a:pt x="21306" y="85"/>
                  <a:pt x="20989" y="0"/>
                  <a:pt x="20667" y="0"/>
                </a:cubicBezTo>
                <a:lnTo>
                  <a:pt x="1833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1080000" y="1440000"/>
            <a:ext cx="5220000" cy="3600000"/>
          </a:xfrm>
          <a:custGeom>
            <a:avLst/>
            <a:gdLst/>
            <a:ahLst/>
            <a:rect l="0" t="0" r="r" b="b"/>
            <a:pathLst>
              <a:path w="14502" h="10002">
                <a:moveTo>
                  <a:pt x="1666" y="0"/>
                </a:moveTo>
                <a:lnTo>
                  <a:pt x="1667" y="0"/>
                </a:lnTo>
                <a:cubicBezTo>
                  <a:pt x="1374" y="0"/>
                  <a:pt x="1087" y="77"/>
                  <a:pt x="833" y="223"/>
                </a:cubicBezTo>
                <a:cubicBezTo>
                  <a:pt x="580" y="370"/>
                  <a:pt x="370" y="580"/>
                  <a:pt x="223" y="833"/>
                </a:cubicBezTo>
                <a:cubicBezTo>
                  <a:pt x="77" y="1087"/>
                  <a:pt x="0" y="1374"/>
                  <a:pt x="0" y="1667"/>
                </a:cubicBezTo>
                <a:lnTo>
                  <a:pt x="0" y="8334"/>
                </a:lnTo>
                <a:lnTo>
                  <a:pt x="0" y="8334"/>
                </a:lnTo>
                <a:cubicBezTo>
                  <a:pt x="0" y="8627"/>
                  <a:pt x="77" y="8914"/>
                  <a:pt x="223" y="9168"/>
                </a:cubicBezTo>
                <a:cubicBezTo>
                  <a:pt x="370" y="9421"/>
                  <a:pt x="580" y="9631"/>
                  <a:pt x="833" y="9778"/>
                </a:cubicBezTo>
                <a:cubicBezTo>
                  <a:pt x="1087" y="9924"/>
                  <a:pt x="1374" y="10001"/>
                  <a:pt x="1667" y="10001"/>
                </a:cubicBezTo>
                <a:lnTo>
                  <a:pt x="12834" y="10001"/>
                </a:lnTo>
                <a:lnTo>
                  <a:pt x="12834" y="10001"/>
                </a:lnTo>
                <a:cubicBezTo>
                  <a:pt x="13127" y="10001"/>
                  <a:pt x="13414" y="9924"/>
                  <a:pt x="13668" y="9778"/>
                </a:cubicBezTo>
                <a:cubicBezTo>
                  <a:pt x="13921" y="9631"/>
                  <a:pt x="14131" y="9421"/>
                  <a:pt x="14278" y="9168"/>
                </a:cubicBezTo>
                <a:cubicBezTo>
                  <a:pt x="14424" y="8914"/>
                  <a:pt x="14501" y="8627"/>
                  <a:pt x="14501" y="8334"/>
                </a:cubicBezTo>
                <a:lnTo>
                  <a:pt x="14500" y="1666"/>
                </a:lnTo>
                <a:lnTo>
                  <a:pt x="14501" y="1667"/>
                </a:lnTo>
                <a:lnTo>
                  <a:pt x="14501" y="1667"/>
                </a:lnTo>
                <a:cubicBezTo>
                  <a:pt x="14501" y="1374"/>
                  <a:pt x="14424" y="1087"/>
                  <a:pt x="14278" y="833"/>
                </a:cubicBezTo>
                <a:cubicBezTo>
                  <a:pt x="14131" y="580"/>
                  <a:pt x="13921" y="370"/>
                  <a:pt x="13668" y="223"/>
                </a:cubicBezTo>
                <a:cubicBezTo>
                  <a:pt x="13414" y="77"/>
                  <a:pt x="13127" y="0"/>
                  <a:pt x="12834" y="0"/>
                </a:cubicBezTo>
                <a:lnTo>
                  <a:pt x="1666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70% - Correctness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Does it run (start to finish, without errors)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Does it generate what’s asked for?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Creativity in answer?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Clear you understand why it works the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way it works.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300000" y="1440000"/>
            <a:ext cx="2520000" cy="3600000"/>
          </a:xfrm>
          <a:custGeom>
            <a:avLst/>
            <a:gdLst/>
            <a:ahLst/>
            <a:rect l="0" t="0" r="r" b="b"/>
            <a:pathLst>
              <a:path w="7002" h="10002">
                <a:moveTo>
                  <a:pt x="1166" y="0"/>
                </a:moveTo>
                <a:lnTo>
                  <a:pt x="1167" y="0"/>
                </a:lnTo>
                <a:cubicBezTo>
                  <a:pt x="962" y="0"/>
                  <a:pt x="761" y="54"/>
                  <a:pt x="583" y="156"/>
                </a:cubicBezTo>
                <a:cubicBezTo>
                  <a:pt x="406" y="259"/>
                  <a:pt x="259" y="406"/>
                  <a:pt x="156" y="583"/>
                </a:cubicBezTo>
                <a:cubicBezTo>
                  <a:pt x="54" y="761"/>
                  <a:pt x="0" y="962"/>
                  <a:pt x="0" y="1167"/>
                </a:cubicBezTo>
                <a:lnTo>
                  <a:pt x="0" y="8834"/>
                </a:lnTo>
                <a:lnTo>
                  <a:pt x="0" y="8834"/>
                </a:lnTo>
                <a:cubicBezTo>
                  <a:pt x="0" y="9039"/>
                  <a:pt x="54" y="9240"/>
                  <a:pt x="156" y="9418"/>
                </a:cubicBezTo>
                <a:cubicBezTo>
                  <a:pt x="259" y="9595"/>
                  <a:pt x="406" y="9742"/>
                  <a:pt x="583" y="9845"/>
                </a:cubicBezTo>
                <a:cubicBezTo>
                  <a:pt x="761" y="9947"/>
                  <a:pt x="962" y="10001"/>
                  <a:pt x="1167" y="10001"/>
                </a:cubicBezTo>
                <a:lnTo>
                  <a:pt x="5834" y="10001"/>
                </a:lnTo>
                <a:lnTo>
                  <a:pt x="5834" y="10001"/>
                </a:lnTo>
                <a:cubicBezTo>
                  <a:pt x="6039" y="10001"/>
                  <a:pt x="6240" y="9947"/>
                  <a:pt x="6418" y="9845"/>
                </a:cubicBezTo>
                <a:cubicBezTo>
                  <a:pt x="6595" y="9742"/>
                  <a:pt x="6742" y="9595"/>
                  <a:pt x="6845" y="9418"/>
                </a:cubicBezTo>
                <a:cubicBezTo>
                  <a:pt x="6947" y="9240"/>
                  <a:pt x="7001" y="9039"/>
                  <a:pt x="7001" y="8834"/>
                </a:cubicBezTo>
                <a:lnTo>
                  <a:pt x="7001" y="1166"/>
                </a:lnTo>
                <a:lnTo>
                  <a:pt x="7001" y="1167"/>
                </a:lnTo>
                <a:lnTo>
                  <a:pt x="7001" y="1167"/>
                </a:lnTo>
                <a:cubicBezTo>
                  <a:pt x="7001" y="962"/>
                  <a:pt x="6947" y="761"/>
                  <a:pt x="6845" y="583"/>
                </a:cubicBezTo>
                <a:cubicBezTo>
                  <a:pt x="6742" y="406"/>
                  <a:pt x="6595" y="259"/>
                  <a:pt x="6418" y="156"/>
                </a:cubicBezTo>
                <a:cubicBezTo>
                  <a:pt x="6240" y="54"/>
                  <a:pt x="6039" y="0"/>
                  <a:pt x="5834" y="0"/>
                </a:cubicBezTo>
                <a:lnTo>
                  <a:pt x="1166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30% - Format and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Documentation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Consistent naming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Convention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Clear and concise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Notebook format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Class Requirements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Laptop/Desktop – Windows/Mac/Linux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 don’t recommend using a work machine for a lot of this due to permissions.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Anaconda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PyEnv is okay, too, if you know how to use it.  Avoid base install of Python.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Editor that supports Jupyter Notebook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Anaconda has Jupyter Notebooks and Lab.  Doesn’t matter to me which you use.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Azure Data Studio, Pycharm, VSCode, etc. - okay too.  Pick what you want.  Demos will be in a combination of Jupyter Lab/Notebook and PyCharm.  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 use PyCharm primarily.  The license, for students, is free for the professional edition as a student.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Github Desktop (or a client that supports cloning the repository).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ICON won’t have everything.  Github, once understood, is much easier all around.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Class Recommendations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Books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</a:rPr>
              <a:t>Quick Python Book</a:t>
            </a:r>
            <a:r>
              <a:rPr b="0" lang="en-US" sz="2800" spc="-1" strike="noStrike">
                <a:latin typeface="Arial"/>
              </a:rPr>
              <a:t> – If you’re very new to programming, this is a good book.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</a:rPr>
              <a:t>Python for Data Analysis</a:t>
            </a:r>
            <a:r>
              <a:rPr b="0" lang="en-US" sz="2800" spc="-1" strike="noStrike">
                <a:latin typeface="Arial"/>
              </a:rPr>
              <a:t> – If you have some experience with programming in general, this is a good book.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Activities/Extra Practice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 problem you want to solve (work, home), that is repetitive with few changes.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Project Euler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LibreOffice/7.1.2.2$Linux_X86_64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2021-05-07T21:07:48Z</dcterms:created>
  <dc:creator/>
  <dc:description/>
  <dc:language>ja-JP</dc:language>
  <cp:lastModifiedBy/>
  <dcterms:modified xsi:type="dcterms:W3CDTF">2021-05-07T21:55:58Z</dcterms:modified>
  <cp:revision>6</cp:revision>
  <dc:subject/>
  <dc:title/>
</cp:coreProperties>
</file>