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C3ACE5-63C4-485E-A278-06C7B1FB5C0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5/8/21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0000DF-F6D4-4734-9712-EB2D4C3A89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026E01-9A91-448C-B77D-455749EDF4B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5/8/21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3CB56A-41E0-474A-A7A7-E8BC32E154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01.02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Basic Operators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Definition(s)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Programmatic Statement: A phrase, or block of code, which the system will interpret and execute the contents of the statement.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Think of this like a sentence in a grammatical concept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Literal: A fixed value in source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Variable: A user-friendly name that is assigned to some value in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Operator: A symbol that denotes an operation within a statement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3"/>
          <p:cNvSpPr/>
          <p:nvPr/>
        </p:nvSpPr>
        <p:spPr>
          <a:xfrm>
            <a:off x="926640" y="4398840"/>
            <a:ext cx="6013440" cy="642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someFunction() + someVariable *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Programmatic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to a sentence.  It has a grammar associated with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Encompasses the entire operation for a specific part of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926640" y="3367800"/>
            <a:ext cx="6013440" cy="642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Rectangle 5"/>
          <p:cNvSpPr/>
          <p:nvPr/>
        </p:nvSpPr>
        <p:spPr>
          <a:xfrm>
            <a:off x="926640" y="5534280"/>
            <a:ext cx="6013440" cy="642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Straight Arrow Connector 7"/>
          <p:cNvSpPr/>
          <p:nvPr/>
        </p:nvSpPr>
        <p:spPr>
          <a:xfrm flipH="1" flipV="1">
            <a:off x="6940440" y="3688920"/>
            <a:ext cx="1334160" cy="9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Arrow Connector 8"/>
          <p:cNvSpPr/>
          <p:nvPr/>
        </p:nvSpPr>
        <p:spPr>
          <a:xfrm flipH="1">
            <a:off x="6940440" y="4654440"/>
            <a:ext cx="133416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Arrow Connector 11"/>
          <p:cNvSpPr/>
          <p:nvPr/>
        </p:nvSpPr>
        <p:spPr>
          <a:xfrm flipH="1">
            <a:off x="6940440" y="4769640"/>
            <a:ext cx="1334160" cy="10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Box 14"/>
          <p:cNvSpPr/>
          <p:nvPr/>
        </p:nvSpPr>
        <p:spPr>
          <a:xfrm>
            <a:off x="8316000" y="4522680"/>
            <a:ext cx="1927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Statements!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Variable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symbol assigned that points to some area of memory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change over time, and isn’t fixed to a specific type of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variable that’s a string now, can be an integer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838080" y="3822480"/>
            <a:ext cx="5257440" cy="551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5 *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Rectangle 5"/>
          <p:cNvSpPr/>
          <p:nvPr/>
        </p:nvSpPr>
        <p:spPr>
          <a:xfrm>
            <a:off x="838080" y="4946760"/>
            <a:ext cx="5257440" cy="551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“I like cats”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Straight Arrow Connector 7"/>
          <p:cNvSpPr/>
          <p:nvPr/>
        </p:nvSpPr>
        <p:spPr>
          <a:xfrm flipH="1">
            <a:off x="6095880" y="4098240"/>
            <a:ext cx="78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Arrow Connector 9"/>
          <p:cNvSpPr/>
          <p:nvPr/>
        </p:nvSpPr>
        <p:spPr>
          <a:xfrm flipH="1">
            <a:off x="6095880" y="5247360"/>
            <a:ext cx="78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"/>
          <p:cNvSpPr/>
          <p:nvPr/>
        </p:nvSpPr>
        <p:spPr>
          <a:xfrm>
            <a:off x="6998040" y="3937680"/>
            <a:ext cx="214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11"/>
          <p:cNvSpPr/>
          <p:nvPr/>
        </p:nvSpPr>
        <p:spPr>
          <a:xfrm>
            <a:off x="6998040" y="5051880"/>
            <a:ext cx="214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Operator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Symbol that denotes an operation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5" name="Table 4"/>
          <p:cNvGraphicFramePr/>
          <p:nvPr/>
        </p:nvGraphicFramePr>
        <p:xfrm>
          <a:off x="1521360" y="2606040"/>
          <a:ext cx="8127720" cy="222480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4"/>
          <p:cNvSpPr/>
          <p:nvPr/>
        </p:nvSpPr>
        <p:spPr>
          <a:xfrm>
            <a:off x="2956320" y="5140440"/>
            <a:ext cx="5257440" cy="551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5 *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TextBox 5"/>
          <p:cNvSpPr/>
          <p:nvPr/>
        </p:nvSpPr>
        <p:spPr>
          <a:xfrm>
            <a:off x="6338880" y="6063120"/>
            <a:ext cx="262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Multiplication Operator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onnector: Elbow 7"/>
          <p:cNvSpPr/>
          <p:nvPr/>
        </p:nvSpPr>
        <p:spPr>
          <a:xfrm rot="10800000">
            <a:off x="5745960" y="5495040"/>
            <a:ext cx="592920" cy="752760"/>
          </a:xfrm>
          <a:prstGeom prst="bentConnector2">
            <a:avLst/>
          </a:prstGeom>
          <a:noFill/>
          <a:ln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All Together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Rectangle 3"/>
          <p:cNvSpPr/>
          <p:nvPr/>
        </p:nvSpPr>
        <p:spPr>
          <a:xfrm>
            <a:off x="3425040" y="3429000"/>
            <a:ext cx="5257440" cy="551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b *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4"/>
          <p:cNvSpPr/>
          <p:nvPr/>
        </p:nvSpPr>
        <p:spPr>
          <a:xfrm>
            <a:off x="5128200" y="4637880"/>
            <a:ext cx="217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Variables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Box 5"/>
          <p:cNvSpPr/>
          <p:nvPr/>
        </p:nvSpPr>
        <p:spPr>
          <a:xfrm>
            <a:off x="1746360" y="3519000"/>
            <a:ext cx="217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Box 6"/>
          <p:cNvSpPr/>
          <p:nvPr/>
        </p:nvSpPr>
        <p:spPr>
          <a:xfrm>
            <a:off x="4843800" y="2261160"/>
            <a:ext cx="139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Operators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Box 7"/>
          <p:cNvSpPr/>
          <p:nvPr/>
        </p:nvSpPr>
        <p:spPr>
          <a:xfrm>
            <a:off x="6923880" y="2264040"/>
            <a:ext cx="139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Literal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Straight Arrow Connector 9"/>
          <p:cNvSpPr/>
          <p:nvPr/>
        </p:nvSpPr>
        <p:spPr>
          <a:xfrm flipH="1">
            <a:off x="6396840" y="2578320"/>
            <a:ext cx="815040" cy="104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5a5a5"/>
            </a:solidFill>
            <a:tailEnd len="med" type="triangle" w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" name="Straight Arrow Connector 10"/>
          <p:cNvSpPr/>
          <p:nvPr/>
        </p:nvSpPr>
        <p:spPr>
          <a:xfrm>
            <a:off x="5541840" y="2630520"/>
            <a:ext cx="614520" cy="95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17" name="Straight Arrow Connector 13"/>
          <p:cNvSpPr/>
          <p:nvPr/>
        </p:nvSpPr>
        <p:spPr>
          <a:xfrm>
            <a:off x="5541840" y="2630520"/>
            <a:ext cx="307080" cy="9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18" name="Straight Arrow Connector 16"/>
          <p:cNvSpPr/>
          <p:nvPr/>
        </p:nvSpPr>
        <p:spPr>
          <a:xfrm flipV="1">
            <a:off x="5695560" y="3837960"/>
            <a:ext cx="357840" cy="7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ad47"/>
            </a:solidFill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9" name="Straight Arrow Connector 19"/>
          <p:cNvSpPr/>
          <p:nvPr/>
        </p:nvSpPr>
        <p:spPr>
          <a:xfrm flipV="1">
            <a:off x="5695560" y="3887640"/>
            <a:ext cx="360" cy="74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ad47"/>
            </a:solidFill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0" name="Left Brace 25"/>
          <p:cNvSpPr/>
          <p:nvPr/>
        </p:nvSpPr>
        <p:spPr>
          <a:xfrm>
            <a:off x="2948400" y="3429000"/>
            <a:ext cx="243360" cy="5515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discussion on 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6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620360" y="1765080"/>
            <a:ext cx="9542880" cy="48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Order of Operations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Follows mathematical principles.  Same as we had in Algebra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1140840" y="3254040"/>
            <a:ext cx="8805960" cy="551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 = (2 + 5) * 5 *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Right Brace 4"/>
          <p:cNvSpPr/>
          <p:nvPr/>
        </p:nvSpPr>
        <p:spPr>
          <a:xfrm rot="5400000">
            <a:off x="5259960" y="3749760"/>
            <a:ext cx="230400" cy="5022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ight Brace 5"/>
          <p:cNvSpPr/>
          <p:nvPr/>
        </p:nvSpPr>
        <p:spPr>
          <a:xfrm rot="16200000">
            <a:off x="5708520" y="2901600"/>
            <a:ext cx="230400" cy="320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ight Brace 6"/>
          <p:cNvSpPr/>
          <p:nvPr/>
        </p:nvSpPr>
        <p:spPr>
          <a:xfrm rot="16200000">
            <a:off x="6140880" y="2901600"/>
            <a:ext cx="230400" cy="320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7"/>
          <p:cNvSpPr/>
          <p:nvPr/>
        </p:nvSpPr>
        <p:spPr>
          <a:xfrm>
            <a:off x="5210280" y="4267080"/>
            <a:ext cx="28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TextBox 8"/>
          <p:cNvSpPr/>
          <p:nvPr/>
        </p:nvSpPr>
        <p:spPr>
          <a:xfrm>
            <a:off x="5663520" y="2551320"/>
            <a:ext cx="28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Box 9"/>
          <p:cNvSpPr/>
          <p:nvPr/>
        </p:nvSpPr>
        <p:spPr>
          <a:xfrm>
            <a:off x="6095880" y="2551320"/>
            <a:ext cx="28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eft Brace 10"/>
          <p:cNvSpPr/>
          <p:nvPr/>
        </p:nvSpPr>
        <p:spPr>
          <a:xfrm rot="16200000">
            <a:off x="5253480" y="3985200"/>
            <a:ext cx="625680" cy="1634760"/>
          </a:xfrm>
          <a:prstGeom prst="leftBrace">
            <a:avLst>
              <a:gd name="adj1" fmla="val 8333"/>
              <a:gd name="adj2" fmla="val 50582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11"/>
          <p:cNvSpPr/>
          <p:nvPr/>
        </p:nvSpPr>
        <p:spPr>
          <a:xfrm>
            <a:off x="5422680" y="5234040"/>
            <a:ext cx="28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Application>LibreOffice/7.1.2.2$Linux_X86_64 LibreOffice_project/10$Build-2</Application>
  <AppVersion>15.0000</AppVersion>
  <Words>232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2021-01-16T13:56:19Z</dcterms:created>
  <dc:creator>David Thole (UIBUS)</dc:creator>
  <dc:description/>
  <dc:language>ja-JP</dc:language>
  <cp:lastModifiedBy/>
  <dcterms:modified xsi:type="dcterms:W3CDTF">2021-05-08T15:04:12Z</dcterms:modified>
  <cp:revision>8</cp:revision>
  <dc:subject/>
  <dc:title>01.02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